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61" r:id="rId3"/>
    <p:sldId id="262" r:id="rId4"/>
    <p:sldId id="264" r:id="rId5"/>
    <p:sldId id="265" r:id="rId6"/>
    <p:sldId id="266" r:id="rId7"/>
    <p:sldId id="267" r:id="rId8"/>
    <p:sldId id="268" r:id="rId9"/>
    <p:sldId id="269" r:id="rId10"/>
    <p:sldId id="270" r:id="rId11"/>
    <p:sldId id="271" r:id="rId12"/>
    <p:sldId id="272" r:id="rId13"/>
    <p:sldId id="273" r:id="rId14"/>
    <p:sldId id="274" r:id="rId15"/>
    <p:sldId id="288" r:id="rId16"/>
    <p:sldId id="289"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9" autoAdjust="0"/>
    <p:restoredTop sz="86195"/>
  </p:normalViewPr>
  <p:slideViewPr>
    <p:cSldViewPr snapToGrid="0">
      <p:cViewPr varScale="1">
        <p:scale>
          <a:sx n="98" d="100"/>
          <a:sy n="98" d="100"/>
        </p:scale>
        <p:origin x="135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5C60C-BD9D-4D1A-9FA4-5DFE369867EC}"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2BA8F7E8-CB23-4EFE-BDF7-CD2CEA6DE11D}">
      <dgm:prSet phldrT="[Text]"/>
      <dgm:spPr/>
      <dgm:t>
        <a:bodyPr/>
        <a:lstStyle/>
        <a:p>
          <a:r>
            <a:rPr lang="en-US" dirty="0"/>
            <a:t>Plan ahead so you have plenty of time.</a:t>
          </a:r>
        </a:p>
      </dgm:t>
    </dgm:pt>
    <dgm:pt modelId="{FDCF8F94-1BFC-4486-ACDA-11B082A8926E}" type="parTrans" cxnId="{1D6CDDF2-2743-4F03-82ED-58E2326596F3}">
      <dgm:prSet/>
      <dgm:spPr/>
      <dgm:t>
        <a:bodyPr/>
        <a:lstStyle/>
        <a:p>
          <a:endParaRPr lang="en-US"/>
        </a:p>
      </dgm:t>
    </dgm:pt>
    <dgm:pt modelId="{E4319C30-6D17-4242-950E-2F26223D8B04}" type="sibTrans" cxnId="{1D6CDDF2-2743-4F03-82ED-58E2326596F3}">
      <dgm:prSet/>
      <dgm:spPr/>
      <dgm:t>
        <a:bodyPr/>
        <a:lstStyle/>
        <a:p>
          <a:endParaRPr lang="en-US"/>
        </a:p>
      </dgm:t>
    </dgm:pt>
    <dgm:pt modelId="{9EE56997-62F1-4F2C-AB0E-E2965EFA70BE}">
      <dgm:prSet phldrT="[Text]"/>
      <dgm:spPr/>
      <dgm:t>
        <a:bodyPr/>
        <a:lstStyle/>
        <a:p>
          <a:r>
            <a:rPr lang="en-US" dirty="0"/>
            <a:t>Pay attention to road conditions—slow down for rain, snow, etc.</a:t>
          </a:r>
        </a:p>
      </dgm:t>
    </dgm:pt>
    <dgm:pt modelId="{D9C2C016-1826-423F-A6E6-6F29E68404C5}" type="parTrans" cxnId="{3CFFEECA-931F-4AD6-89CA-D67BBFDE7CCF}">
      <dgm:prSet/>
      <dgm:spPr/>
      <dgm:t>
        <a:bodyPr/>
        <a:lstStyle/>
        <a:p>
          <a:endParaRPr lang="en-US"/>
        </a:p>
      </dgm:t>
    </dgm:pt>
    <dgm:pt modelId="{D63261EB-C7B3-4184-9FD9-92652E9C423A}" type="sibTrans" cxnId="{3CFFEECA-931F-4AD6-89CA-D67BBFDE7CCF}">
      <dgm:prSet/>
      <dgm:spPr/>
      <dgm:t>
        <a:bodyPr/>
        <a:lstStyle/>
        <a:p>
          <a:endParaRPr lang="en-US"/>
        </a:p>
      </dgm:t>
    </dgm:pt>
    <dgm:pt modelId="{9CB494DD-26C7-4657-8F8E-EF6F05F9E151}">
      <dgm:prSet phldrT="[Text]"/>
      <dgm:spPr/>
      <dgm:t>
        <a:bodyPr/>
        <a:lstStyle/>
        <a:p>
          <a:r>
            <a:rPr lang="en-US" dirty="0"/>
            <a:t>Don’t give in to peer pressure.</a:t>
          </a:r>
        </a:p>
      </dgm:t>
    </dgm:pt>
    <dgm:pt modelId="{3666C0C1-DDFE-416D-8E39-90CE58EDF97B}" type="parTrans" cxnId="{3E75119F-B8B3-4300-8EEB-8E8A0A9C9CAB}">
      <dgm:prSet/>
      <dgm:spPr/>
      <dgm:t>
        <a:bodyPr/>
        <a:lstStyle/>
        <a:p>
          <a:endParaRPr lang="en-US"/>
        </a:p>
      </dgm:t>
    </dgm:pt>
    <dgm:pt modelId="{CE53CB8D-B986-4005-8A04-4D9349549AEF}" type="sibTrans" cxnId="{3E75119F-B8B3-4300-8EEB-8E8A0A9C9CAB}">
      <dgm:prSet/>
      <dgm:spPr/>
      <dgm:t>
        <a:bodyPr/>
        <a:lstStyle/>
        <a:p>
          <a:endParaRPr lang="en-US"/>
        </a:p>
      </dgm:t>
    </dgm:pt>
    <dgm:pt modelId="{7BA90618-F38B-4B1C-A93F-C256644DE7A5}">
      <dgm:prSet/>
      <dgm:spPr/>
      <dgm:t>
        <a:bodyPr/>
        <a:lstStyle/>
        <a:p>
          <a:r>
            <a:rPr lang="en-US" dirty="0"/>
            <a:t>Be aware of the dangers of speeding.</a:t>
          </a:r>
        </a:p>
      </dgm:t>
    </dgm:pt>
    <dgm:pt modelId="{CCA259BD-1499-479D-934A-A08D495D1704}" type="parTrans" cxnId="{E549502D-B7AC-4612-AF78-8806668D14B4}">
      <dgm:prSet/>
      <dgm:spPr/>
      <dgm:t>
        <a:bodyPr/>
        <a:lstStyle/>
        <a:p>
          <a:endParaRPr lang="en-US"/>
        </a:p>
      </dgm:t>
    </dgm:pt>
    <dgm:pt modelId="{354B9DED-7E2F-46AA-B6E6-FEDEB4700D84}" type="sibTrans" cxnId="{E549502D-B7AC-4612-AF78-8806668D14B4}">
      <dgm:prSet/>
      <dgm:spPr/>
      <dgm:t>
        <a:bodyPr/>
        <a:lstStyle/>
        <a:p>
          <a:endParaRPr lang="en-US"/>
        </a:p>
      </dgm:t>
    </dgm:pt>
    <dgm:pt modelId="{89D63E55-3FE6-4E05-9539-0D9293821B6B}">
      <dgm:prSet/>
      <dgm:spPr/>
      <dgm:t>
        <a:bodyPr/>
        <a:lstStyle/>
        <a:p>
          <a:r>
            <a:rPr lang="en-US" dirty="0"/>
            <a:t>Pay attention to where you are—school zone, work zone, etc.</a:t>
          </a:r>
        </a:p>
      </dgm:t>
    </dgm:pt>
    <dgm:pt modelId="{C00E23B2-A6D6-40AB-BD34-A25205CD0F97}" type="parTrans" cxnId="{D8392D6B-8AAF-4DA1-A0A8-E19CB3736E87}">
      <dgm:prSet/>
      <dgm:spPr/>
      <dgm:t>
        <a:bodyPr/>
        <a:lstStyle/>
        <a:p>
          <a:endParaRPr lang="en-US"/>
        </a:p>
      </dgm:t>
    </dgm:pt>
    <dgm:pt modelId="{F1B319A1-9A42-431F-92E2-CDD99B62928C}" type="sibTrans" cxnId="{D8392D6B-8AAF-4DA1-A0A8-E19CB3736E87}">
      <dgm:prSet/>
      <dgm:spPr/>
      <dgm:t>
        <a:bodyPr/>
        <a:lstStyle/>
        <a:p>
          <a:endParaRPr lang="en-US"/>
        </a:p>
      </dgm:t>
    </dgm:pt>
    <dgm:pt modelId="{6EB4C68C-892C-9944-B49F-10DD5696D1A5}">
      <dgm:prSet phldrT="[Text]"/>
      <dgm:spPr/>
      <dgm:t>
        <a:bodyPr/>
        <a:lstStyle/>
        <a:p>
          <a:r>
            <a:rPr lang="en-US" dirty="0"/>
            <a:t>Let tailgaters pass you or safely move out of traffic if a line of cars is following you and let them pass.</a:t>
          </a:r>
        </a:p>
      </dgm:t>
    </dgm:pt>
    <dgm:pt modelId="{FA6EB04F-8DAF-1A4C-8AE6-03A8B2584AC6}" type="parTrans" cxnId="{D44F5239-F2CD-8747-9A4A-CDF8E81B0C98}">
      <dgm:prSet/>
      <dgm:spPr/>
      <dgm:t>
        <a:bodyPr/>
        <a:lstStyle/>
        <a:p>
          <a:endParaRPr lang="en-US"/>
        </a:p>
      </dgm:t>
    </dgm:pt>
    <dgm:pt modelId="{4519B2C7-3CA2-144E-AFAE-0731B04ED943}" type="sibTrans" cxnId="{D44F5239-F2CD-8747-9A4A-CDF8E81B0C98}">
      <dgm:prSet/>
      <dgm:spPr/>
      <dgm:t>
        <a:bodyPr/>
        <a:lstStyle/>
        <a:p>
          <a:endParaRPr lang="en-US"/>
        </a:p>
      </dgm:t>
    </dgm:pt>
    <dgm:pt modelId="{FF99B73F-5A4F-4B1C-80B4-E996A502370D}" type="pres">
      <dgm:prSet presAssocID="{A1B5C60C-BD9D-4D1A-9FA4-5DFE369867EC}" presName="Name0" presStyleCnt="0">
        <dgm:presLayoutVars>
          <dgm:chMax val="7"/>
          <dgm:chPref val="7"/>
          <dgm:dir/>
        </dgm:presLayoutVars>
      </dgm:prSet>
      <dgm:spPr/>
    </dgm:pt>
    <dgm:pt modelId="{AD96F0BF-CD33-44AD-8ADE-961B520BFC5B}" type="pres">
      <dgm:prSet presAssocID="{A1B5C60C-BD9D-4D1A-9FA4-5DFE369867EC}" presName="Name1" presStyleCnt="0"/>
      <dgm:spPr/>
    </dgm:pt>
    <dgm:pt modelId="{2B094838-8434-40AF-BA7E-2B04A54571D7}" type="pres">
      <dgm:prSet presAssocID="{A1B5C60C-BD9D-4D1A-9FA4-5DFE369867EC}" presName="cycle" presStyleCnt="0"/>
      <dgm:spPr/>
    </dgm:pt>
    <dgm:pt modelId="{03F962F6-36CF-45DD-B8D6-2422DA12E2F3}" type="pres">
      <dgm:prSet presAssocID="{A1B5C60C-BD9D-4D1A-9FA4-5DFE369867EC}" presName="srcNode" presStyleLbl="node1" presStyleIdx="0" presStyleCnt="6"/>
      <dgm:spPr/>
    </dgm:pt>
    <dgm:pt modelId="{6A3EF9B4-C10A-4D5A-8A6E-0D9834C54D5F}" type="pres">
      <dgm:prSet presAssocID="{A1B5C60C-BD9D-4D1A-9FA4-5DFE369867EC}" presName="conn" presStyleLbl="parChTrans1D2" presStyleIdx="0" presStyleCnt="1"/>
      <dgm:spPr/>
    </dgm:pt>
    <dgm:pt modelId="{834B1AE6-91A2-482D-ACA1-6A15BC10B277}" type="pres">
      <dgm:prSet presAssocID="{A1B5C60C-BD9D-4D1A-9FA4-5DFE369867EC}" presName="extraNode" presStyleLbl="node1" presStyleIdx="0" presStyleCnt="6"/>
      <dgm:spPr/>
    </dgm:pt>
    <dgm:pt modelId="{4F5D7AAD-18F0-4DDE-813F-680221A98397}" type="pres">
      <dgm:prSet presAssocID="{A1B5C60C-BD9D-4D1A-9FA4-5DFE369867EC}" presName="dstNode" presStyleLbl="node1" presStyleIdx="0" presStyleCnt="6"/>
      <dgm:spPr/>
    </dgm:pt>
    <dgm:pt modelId="{412863F6-4B2C-4085-8321-26E7FAB54C67}" type="pres">
      <dgm:prSet presAssocID="{2BA8F7E8-CB23-4EFE-BDF7-CD2CEA6DE11D}" presName="text_1" presStyleLbl="node1" presStyleIdx="0" presStyleCnt="6">
        <dgm:presLayoutVars>
          <dgm:bulletEnabled val="1"/>
        </dgm:presLayoutVars>
      </dgm:prSet>
      <dgm:spPr/>
    </dgm:pt>
    <dgm:pt modelId="{F5BDCA74-FC45-4A14-85B0-AD9B49EF1DCE}" type="pres">
      <dgm:prSet presAssocID="{2BA8F7E8-CB23-4EFE-BDF7-CD2CEA6DE11D}" presName="accent_1" presStyleCnt="0"/>
      <dgm:spPr/>
    </dgm:pt>
    <dgm:pt modelId="{A7E7448E-64FA-44C5-9366-A30646554C2F}" type="pres">
      <dgm:prSet presAssocID="{2BA8F7E8-CB23-4EFE-BDF7-CD2CEA6DE11D}" presName="accentRepeatNode" presStyleLbl="solidFgAcc1" presStyleIdx="0" presStyleCnt="6"/>
      <dgm:spPr/>
    </dgm:pt>
    <dgm:pt modelId="{E4EA4E0F-04BE-49B7-A8D2-89A4EC8D4CE6}" type="pres">
      <dgm:prSet presAssocID="{7BA90618-F38B-4B1C-A93F-C256644DE7A5}" presName="text_2" presStyleLbl="node1" presStyleIdx="1" presStyleCnt="6">
        <dgm:presLayoutVars>
          <dgm:bulletEnabled val="1"/>
        </dgm:presLayoutVars>
      </dgm:prSet>
      <dgm:spPr/>
    </dgm:pt>
    <dgm:pt modelId="{87074CCB-89C0-4C6C-9C52-107E5E526A9B}" type="pres">
      <dgm:prSet presAssocID="{7BA90618-F38B-4B1C-A93F-C256644DE7A5}" presName="accent_2" presStyleCnt="0"/>
      <dgm:spPr/>
    </dgm:pt>
    <dgm:pt modelId="{59EEDDB4-8BD2-4334-864E-ABFCA8F0A33D}" type="pres">
      <dgm:prSet presAssocID="{7BA90618-F38B-4B1C-A93F-C256644DE7A5}" presName="accentRepeatNode" presStyleLbl="solidFgAcc1" presStyleIdx="1" presStyleCnt="6"/>
      <dgm:spPr/>
    </dgm:pt>
    <dgm:pt modelId="{1EC7E8EC-B760-4D12-ABD4-69F968AD8FDF}" type="pres">
      <dgm:prSet presAssocID="{89D63E55-3FE6-4E05-9539-0D9293821B6B}" presName="text_3" presStyleLbl="node1" presStyleIdx="2" presStyleCnt="6">
        <dgm:presLayoutVars>
          <dgm:bulletEnabled val="1"/>
        </dgm:presLayoutVars>
      </dgm:prSet>
      <dgm:spPr/>
    </dgm:pt>
    <dgm:pt modelId="{05555952-FB51-4EE4-9429-F3E69D4B149B}" type="pres">
      <dgm:prSet presAssocID="{89D63E55-3FE6-4E05-9539-0D9293821B6B}" presName="accent_3" presStyleCnt="0"/>
      <dgm:spPr/>
    </dgm:pt>
    <dgm:pt modelId="{7E004666-8138-493B-BF8C-1F9B818F5EC6}" type="pres">
      <dgm:prSet presAssocID="{89D63E55-3FE6-4E05-9539-0D9293821B6B}" presName="accentRepeatNode" presStyleLbl="solidFgAcc1" presStyleIdx="2" presStyleCnt="6"/>
      <dgm:spPr/>
    </dgm:pt>
    <dgm:pt modelId="{57A55DCD-9235-4F45-9D23-0E544FC04970}" type="pres">
      <dgm:prSet presAssocID="{9EE56997-62F1-4F2C-AB0E-E2965EFA70BE}" presName="text_4" presStyleLbl="node1" presStyleIdx="3" presStyleCnt="6">
        <dgm:presLayoutVars>
          <dgm:bulletEnabled val="1"/>
        </dgm:presLayoutVars>
      </dgm:prSet>
      <dgm:spPr/>
    </dgm:pt>
    <dgm:pt modelId="{A3665689-6864-4880-83AA-EE6D7264286D}" type="pres">
      <dgm:prSet presAssocID="{9EE56997-62F1-4F2C-AB0E-E2965EFA70BE}" presName="accent_4" presStyleCnt="0"/>
      <dgm:spPr/>
    </dgm:pt>
    <dgm:pt modelId="{B3A96E94-8A28-489F-A829-707416A5474B}" type="pres">
      <dgm:prSet presAssocID="{9EE56997-62F1-4F2C-AB0E-E2965EFA70BE}" presName="accentRepeatNode" presStyleLbl="solidFgAcc1" presStyleIdx="3" presStyleCnt="6"/>
      <dgm:spPr/>
    </dgm:pt>
    <dgm:pt modelId="{63BF3DE3-4E5F-4714-8B87-247094609A59}" type="pres">
      <dgm:prSet presAssocID="{9CB494DD-26C7-4657-8F8E-EF6F05F9E151}" presName="text_5" presStyleLbl="node1" presStyleIdx="4" presStyleCnt="6">
        <dgm:presLayoutVars>
          <dgm:bulletEnabled val="1"/>
        </dgm:presLayoutVars>
      </dgm:prSet>
      <dgm:spPr/>
    </dgm:pt>
    <dgm:pt modelId="{48434A6E-E6DA-44E6-93C2-3DAE356639A0}" type="pres">
      <dgm:prSet presAssocID="{9CB494DD-26C7-4657-8F8E-EF6F05F9E151}" presName="accent_5" presStyleCnt="0"/>
      <dgm:spPr/>
    </dgm:pt>
    <dgm:pt modelId="{28CE1A56-5134-44AF-8920-80D1C272910D}" type="pres">
      <dgm:prSet presAssocID="{9CB494DD-26C7-4657-8F8E-EF6F05F9E151}" presName="accentRepeatNode" presStyleLbl="solidFgAcc1" presStyleIdx="4" presStyleCnt="6"/>
      <dgm:spPr/>
    </dgm:pt>
    <dgm:pt modelId="{D285A9B4-6814-514B-A359-F60B38F571B0}" type="pres">
      <dgm:prSet presAssocID="{6EB4C68C-892C-9944-B49F-10DD5696D1A5}" presName="text_6" presStyleLbl="node1" presStyleIdx="5" presStyleCnt="6">
        <dgm:presLayoutVars>
          <dgm:bulletEnabled val="1"/>
        </dgm:presLayoutVars>
      </dgm:prSet>
      <dgm:spPr/>
    </dgm:pt>
    <dgm:pt modelId="{65171DAC-D450-194B-9203-D43CB60B1180}" type="pres">
      <dgm:prSet presAssocID="{6EB4C68C-892C-9944-B49F-10DD5696D1A5}" presName="accent_6" presStyleCnt="0"/>
      <dgm:spPr/>
    </dgm:pt>
    <dgm:pt modelId="{D1390985-372B-9247-8EAE-4A295939EC91}" type="pres">
      <dgm:prSet presAssocID="{6EB4C68C-892C-9944-B49F-10DD5696D1A5}" presName="accentRepeatNode" presStyleLbl="solidFgAcc1" presStyleIdx="5" presStyleCnt="6"/>
      <dgm:spPr/>
    </dgm:pt>
  </dgm:ptLst>
  <dgm:cxnLst>
    <dgm:cxn modelId="{30D44E1C-4277-4B96-8B1C-9828AC761559}" type="presOf" srcId="{9CB494DD-26C7-4657-8F8E-EF6F05F9E151}" destId="{63BF3DE3-4E5F-4714-8B87-247094609A59}" srcOrd="0" destOrd="0" presId="urn:microsoft.com/office/officeart/2008/layout/VerticalCurvedList"/>
    <dgm:cxn modelId="{E549502D-B7AC-4612-AF78-8806668D14B4}" srcId="{A1B5C60C-BD9D-4D1A-9FA4-5DFE369867EC}" destId="{7BA90618-F38B-4B1C-A93F-C256644DE7A5}" srcOrd="1" destOrd="0" parTransId="{CCA259BD-1499-479D-934A-A08D495D1704}" sibTransId="{354B9DED-7E2F-46AA-B6E6-FEDEB4700D84}"/>
    <dgm:cxn modelId="{D44F5239-F2CD-8747-9A4A-CDF8E81B0C98}" srcId="{A1B5C60C-BD9D-4D1A-9FA4-5DFE369867EC}" destId="{6EB4C68C-892C-9944-B49F-10DD5696D1A5}" srcOrd="5" destOrd="0" parTransId="{FA6EB04F-8DAF-1A4C-8AE6-03A8B2584AC6}" sibTransId="{4519B2C7-3CA2-144E-AFAE-0731B04ED943}"/>
    <dgm:cxn modelId="{D8392D6B-8AAF-4DA1-A0A8-E19CB3736E87}" srcId="{A1B5C60C-BD9D-4D1A-9FA4-5DFE369867EC}" destId="{89D63E55-3FE6-4E05-9539-0D9293821B6B}" srcOrd="2" destOrd="0" parTransId="{C00E23B2-A6D6-40AB-BD34-A25205CD0F97}" sibTransId="{F1B319A1-9A42-431F-92E2-CDD99B62928C}"/>
    <dgm:cxn modelId="{4B18AF57-97A2-4173-A987-49E67517C9B9}" type="presOf" srcId="{9EE56997-62F1-4F2C-AB0E-E2965EFA70BE}" destId="{57A55DCD-9235-4F45-9D23-0E544FC04970}" srcOrd="0" destOrd="0" presId="urn:microsoft.com/office/officeart/2008/layout/VerticalCurvedList"/>
    <dgm:cxn modelId="{05D0E177-1700-469D-BDBF-EB57D89A9935}" type="presOf" srcId="{E4319C30-6D17-4242-950E-2F26223D8B04}" destId="{6A3EF9B4-C10A-4D5A-8A6E-0D9834C54D5F}" srcOrd="0" destOrd="0" presId="urn:microsoft.com/office/officeart/2008/layout/VerticalCurvedList"/>
    <dgm:cxn modelId="{F0F9787D-3AAA-514F-B002-72B984DE9735}" type="presOf" srcId="{6EB4C68C-892C-9944-B49F-10DD5696D1A5}" destId="{D285A9B4-6814-514B-A359-F60B38F571B0}" srcOrd="0" destOrd="0" presId="urn:microsoft.com/office/officeart/2008/layout/VerticalCurvedList"/>
    <dgm:cxn modelId="{7A1C127F-48B8-4595-BF2C-59838093733B}" type="presOf" srcId="{A1B5C60C-BD9D-4D1A-9FA4-5DFE369867EC}" destId="{FF99B73F-5A4F-4B1C-80B4-E996A502370D}" srcOrd="0" destOrd="0" presId="urn:microsoft.com/office/officeart/2008/layout/VerticalCurvedList"/>
    <dgm:cxn modelId="{3E75119F-B8B3-4300-8EEB-8E8A0A9C9CAB}" srcId="{A1B5C60C-BD9D-4D1A-9FA4-5DFE369867EC}" destId="{9CB494DD-26C7-4657-8F8E-EF6F05F9E151}" srcOrd="4" destOrd="0" parTransId="{3666C0C1-DDFE-416D-8E39-90CE58EDF97B}" sibTransId="{CE53CB8D-B986-4005-8A04-4D9349549AEF}"/>
    <dgm:cxn modelId="{890316C9-CC01-481F-B129-A35C5CDB93E7}" type="presOf" srcId="{2BA8F7E8-CB23-4EFE-BDF7-CD2CEA6DE11D}" destId="{412863F6-4B2C-4085-8321-26E7FAB54C67}" srcOrd="0" destOrd="0" presId="urn:microsoft.com/office/officeart/2008/layout/VerticalCurvedList"/>
    <dgm:cxn modelId="{3CFFEECA-931F-4AD6-89CA-D67BBFDE7CCF}" srcId="{A1B5C60C-BD9D-4D1A-9FA4-5DFE369867EC}" destId="{9EE56997-62F1-4F2C-AB0E-E2965EFA70BE}" srcOrd="3" destOrd="0" parTransId="{D9C2C016-1826-423F-A6E6-6F29E68404C5}" sibTransId="{D63261EB-C7B3-4184-9FD9-92652E9C423A}"/>
    <dgm:cxn modelId="{784EC4D7-972C-4A80-ACB9-77D3599510D5}" type="presOf" srcId="{7BA90618-F38B-4B1C-A93F-C256644DE7A5}" destId="{E4EA4E0F-04BE-49B7-A8D2-89A4EC8D4CE6}" srcOrd="0" destOrd="0" presId="urn:microsoft.com/office/officeart/2008/layout/VerticalCurvedList"/>
    <dgm:cxn modelId="{1D6CDDF2-2743-4F03-82ED-58E2326596F3}" srcId="{A1B5C60C-BD9D-4D1A-9FA4-5DFE369867EC}" destId="{2BA8F7E8-CB23-4EFE-BDF7-CD2CEA6DE11D}" srcOrd="0" destOrd="0" parTransId="{FDCF8F94-1BFC-4486-ACDA-11B082A8926E}" sibTransId="{E4319C30-6D17-4242-950E-2F26223D8B04}"/>
    <dgm:cxn modelId="{E0C36AFA-8C35-47D9-9FA1-F623492400EB}" type="presOf" srcId="{89D63E55-3FE6-4E05-9539-0D9293821B6B}" destId="{1EC7E8EC-B760-4D12-ABD4-69F968AD8FDF}" srcOrd="0" destOrd="0" presId="urn:microsoft.com/office/officeart/2008/layout/VerticalCurvedList"/>
    <dgm:cxn modelId="{1E3499D8-6B18-4C18-9CE4-EC21F728521E}" type="presParOf" srcId="{FF99B73F-5A4F-4B1C-80B4-E996A502370D}" destId="{AD96F0BF-CD33-44AD-8ADE-961B520BFC5B}" srcOrd="0" destOrd="0" presId="urn:microsoft.com/office/officeart/2008/layout/VerticalCurvedList"/>
    <dgm:cxn modelId="{67E33301-A9EE-4FDC-8DEB-05B5B55FB39B}" type="presParOf" srcId="{AD96F0BF-CD33-44AD-8ADE-961B520BFC5B}" destId="{2B094838-8434-40AF-BA7E-2B04A54571D7}" srcOrd="0" destOrd="0" presId="urn:microsoft.com/office/officeart/2008/layout/VerticalCurvedList"/>
    <dgm:cxn modelId="{6C9ED115-D9E0-4BDE-B34D-9C0FF541B91A}" type="presParOf" srcId="{2B094838-8434-40AF-BA7E-2B04A54571D7}" destId="{03F962F6-36CF-45DD-B8D6-2422DA12E2F3}" srcOrd="0" destOrd="0" presId="urn:microsoft.com/office/officeart/2008/layout/VerticalCurvedList"/>
    <dgm:cxn modelId="{C655C181-F8A3-4B91-89B4-D74245636449}" type="presParOf" srcId="{2B094838-8434-40AF-BA7E-2B04A54571D7}" destId="{6A3EF9B4-C10A-4D5A-8A6E-0D9834C54D5F}" srcOrd="1" destOrd="0" presId="urn:microsoft.com/office/officeart/2008/layout/VerticalCurvedList"/>
    <dgm:cxn modelId="{9B047743-8F8F-40A5-82FD-7B29A95D0C61}" type="presParOf" srcId="{2B094838-8434-40AF-BA7E-2B04A54571D7}" destId="{834B1AE6-91A2-482D-ACA1-6A15BC10B277}" srcOrd="2" destOrd="0" presId="urn:microsoft.com/office/officeart/2008/layout/VerticalCurvedList"/>
    <dgm:cxn modelId="{D68D96AB-9DE9-480E-9EF1-75B3040E5267}" type="presParOf" srcId="{2B094838-8434-40AF-BA7E-2B04A54571D7}" destId="{4F5D7AAD-18F0-4DDE-813F-680221A98397}" srcOrd="3" destOrd="0" presId="urn:microsoft.com/office/officeart/2008/layout/VerticalCurvedList"/>
    <dgm:cxn modelId="{F58F2544-27AC-4878-9E4E-1154E37046E3}" type="presParOf" srcId="{AD96F0BF-CD33-44AD-8ADE-961B520BFC5B}" destId="{412863F6-4B2C-4085-8321-26E7FAB54C67}" srcOrd="1" destOrd="0" presId="urn:microsoft.com/office/officeart/2008/layout/VerticalCurvedList"/>
    <dgm:cxn modelId="{B1C0523E-09AD-4333-B596-18DE1D740A93}" type="presParOf" srcId="{AD96F0BF-CD33-44AD-8ADE-961B520BFC5B}" destId="{F5BDCA74-FC45-4A14-85B0-AD9B49EF1DCE}" srcOrd="2" destOrd="0" presId="urn:microsoft.com/office/officeart/2008/layout/VerticalCurvedList"/>
    <dgm:cxn modelId="{807419CB-59B4-4DD6-940B-AF798D7907AB}" type="presParOf" srcId="{F5BDCA74-FC45-4A14-85B0-AD9B49EF1DCE}" destId="{A7E7448E-64FA-44C5-9366-A30646554C2F}" srcOrd="0" destOrd="0" presId="urn:microsoft.com/office/officeart/2008/layout/VerticalCurvedList"/>
    <dgm:cxn modelId="{CDF4DE96-3559-446B-9ACD-96F0BB239AFB}" type="presParOf" srcId="{AD96F0BF-CD33-44AD-8ADE-961B520BFC5B}" destId="{E4EA4E0F-04BE-49B7-A8D2-89A4EC8D4CE6}" srcOrd="3" destOrd="0" presId="urn:microsoft.com/office/officeart/2008/layout/VerticalCurvedList"/>
    <dgm:cxn modelId="{2AB0138F-1B43-4AA7-BCD3-007A8D5FB5B0}" type="presParOf" srcId="{AD96F0BF-CD33-44AD-8ADE-961B520BFC5B}" destId="{87074CCB-89C0-4C6C-9C52-107E5E526A9B}" srcOrd="4" destOrd="0" presId="urn:microsoft.com/office/officeart/2008/layout/VerticalCurvedList"/>
    <dgm:cxn modelId="{9AFAAC6B-A835-415B-83C6-B4E31C73A9C2}" type="presParOf" srcId="{87074CCB-89C0-4C6C-9C52-107E5E526A9B}" destId="{59EEDDB4-8BD2-4334-864E-ABFCA8F0A33D}" srcOrd="0" destOrd="0" presId="urn:microsoft.com/office/officeart/2008/layout/VerticalCurvedList"/>
    <dgm:cxn modelId="{6B9414FB-7E42-48F3-A532-0F42379850CA}" type="presParOf" srcId="{AD96F0BF-CD33-44AD-8ADE-961B520BFC5B}" destId="{1EC7E8EC-B760-4D12-ABD4-69F968AD8FDF}" srcOrd="5" destOrd="0" presId="urn:microsoft.com/office/officeart/2008/layout/VerticalCurvedList"/>
    <dgm:cxn modelId="{D45954F5-1F4F-432F-B9F3-0BD4783DB01E}" type="presParOf" srcId="{AD96F0BF-CD33-44AD-8ADE-961B520BFC5B}" destId="{05555952-FB51-4EE4-9429-F3E69D4B149B}" srcOrd="6" destOrd="0" presId="urn:microsoft.com/office/officeart/2008/layout/VerticalCurvedList"/>
    <dgm:cxn modelId="{39D616FA-DDC0-4C63-8FD0-31BA2D327888}" type="presParOf" srcId="{05555952-FB51-4EE4-9429-F3E69D4B149B}" destId="{7E004666-8138-493B-BF8C-1F9B818F5EC6}" srcOrd="0" destOrd="0" presId="urn:microsoft.com/office/officeart/2008/layout/VerticalCurvedList"/>
    <dgm:cxn modelId="{FBEB3B5C-1AAE-4C52-BBB6-F2A889BB096C}" type="presParOf" srcId="{AD96F0BF-CD33-44AD-8ADE-961B520BFC5B}" destId="{57A55DCD-9235-4F45-9D23-0E544FC04970}" srcOrd="7" destOrd="0" presId="urn:microsoft.com/office/officeart/2008/layout/VerticalCurvedList"/>
    <dgm:cxn modelId="{9A7AC720-85D5-4B0B-BE31-866C1BB1B008}" type="presParOf" srcId="{AD96F0BF-CD33-44AD-8ADE-961B520BFC5B}" destId="{A3665689-6864-4880-83AA-EE6D7264286D}" srcOrd="8" destOrd="0" presId="urn:microsoft.com/office/officeart/2008/layout/VerticalCurvedList"/>
    <dgm:cxn modelId="{98AC6314-25E2-4ADB-A15B-F49A25D32401}" type="presParOf" srcId="{A3665689-6864-4880-83AA-EE6D7264286D}" destId="{B3A96E94-8A28-489F-A829-707416A5474B}" srcOrd="0" destOrd="0" presId="urn:microsoft.com/office/officeart/2008/layout/VerticalCurvedList"/>
    <dgm:cxn modelId="{E63001B0-BF95-4A63-807B-DE97AF9EEED1}" type="presParOf" srcId="{AD96F0BF-CD33-44AD-8ADE-961B520BFC5B}" destId="{63BF3DE3-4E5F-4714-8B87-247094609A59}" srcOrd="9" destOrd="0" presId="urn:microsoft.com/office/officeart/2008/layout/VerticalCurvedList"/>
    <dgm:cxn modelId="{1EFE0B4E-C084-4384-80CF-B002A0990876}" type="presParOf" srcId="{AD96F0BF-CD33-44AD-8ADE-961B520BFC5B}" destId="{48434A6E-E6DA-44E6-93C2-3DAE356639A0}" srcOrd="10" destOrd="0" presId="urn:microsoft.com/office/officeart/2008/layout/VerticalCurvedList"/>
    <dgm:cxn modelId="{B7F3DB13-2B5E-4E4D-ABA4-213C6D6A4B09}" type="presParOf" srcId="{48434A6E-E6DA-44E6-93C2-3DAE356639A0}" destId="{28CE1A56-5134-44AF-8920-80D1C272910D}" srcOrd="0" destOrd="0" presId="urn:microsoft.com/office/officeart/2008/layout/VerticalCurvedList"/>
    <dgm:cxn modelId="{2F456A9E-F0AD-3948-8B2A-08DBD7DB2C96}" type="presParOf" srcId="{AD96F0BF-CD33-44AD-8ADE-961B520BFC5B}" destId="{D285A9B4-6814-514B-A359-F60B38F571B0}" srcOrd="11" destOrd="0" presId="urn:microsoft.com/office/officeart/2008/layout/VerticalCurvedList"/>
    <dgm:cxn modelId="{1BF58B3D-EC59-CC43-A0DB-14B190179A6D}" type="presParOf" srcId="{AD96F0BF-CD33-44AD-8ADE-961B520BFC5B}" destId="{65171DAC-D450-194B-9203-D43CB60B1180}" srcOrd="12" destOrd="0" presId="urn:microsoft.com/office/officeart/2008/layout/VerticalCurvedList"/>
    <dgm:cxn modelId="{C449CC46-3F21-7A49-AC18-8C508877D987}" type="presParOf" srcId="{65171DAC-D450-194B-9203-D43CB60B1180}" destId="{D1390985-372B-9247-8EAE-4A295939EC9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EF9B4-C10A-4D5A-8A6E-0D9834C54D5F}">
      <dsp:nvSpPr>
        <dsp:cNvPr id="0" name=""/>
        <dsp:cNvSpPr/>
      </dsp:nvSpPr>
      <dsp:spPr>
        <a:xfrm>
          <a:off x="-5359336" y="-820708"/>
          <a:ext cx="6381581" cy="6381581"/>
        </a:xfrm>
        <a:prstGeom prst="blockArc">
          <a:avLst>
            <a:gd name="adj1" fmla="val 18900000"/>
            <a:gd name="adj2" fmla="val 2700000"/>
            <a:gd name="adj3" fmla="val 33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863F6-4B2C-4085-8321-26E7FAB54C67}">
      <dsp:nvSpPr>
        <dsp:cNvPr id="0" name=""/>
        <dsp:cNvSpPr/>
      </dsp:nvSpPr>
      <dsp:spPr>
        <a:xfrm>
          <a:off x="381131" y="249617"/>
          <a:ext cx="10068602" cy="4990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11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Plan ahead so you have plenty of time.</a:t>
          </a:r>
        </a:p>
      </dsp:txBody>
      <dsp:txXfrm>
        <a:off x="381131" y="249617"/>
        <a:ext cx="10068602" cy="499044"/>
      </dsp:txXfrm>
    </dsp:sp>
    <dsp:sp modelId="{A7E7448E-64FA-44C5-9366-A30646554C2F}">
      <dsp:nvSpPr>
        <dsp:cNvPr id="0" name=""/>
        <dsp:cNvSpPr/>
      </dsp:nvSpPr>
      <dsp:spPr>
        <a:xfrm>
          <a:off x="69228" y="187236"/>
          <a:ext cx="623805" cy="62380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EA4E0F-04BE-49B7-A8D2-89A4EC8D4CE6}">
      <dsp:nvSpPr>
        <dsp:cNvPr id="0" name=""/>
        <dsp:cNvSpPr/>
      </dsp:nvSpPr>
      <dsp:spPr>
        <a:xfrm>
          <a:off x="791629" y="998089"/>
          <a:ext cx="9658104" cy="499044"/>
        </a:xfrm>
        <a:prstGeom prst="rect">
          <a:avLst/>
        </a:prstGeom>
        <a:solidFill>
          <a:schemeClr val="accent5">
            <a:hueOff val="-1451193"/>
            <a:satOff val="2951"/>
            <a:lumOff val="4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11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Be aware of the dangers of speeding.</a:t>
          </a:r>
        </a:p>
      </dsp:txBody>
      <dsp:txXfrm>
        <a:off x="791629" y="998089"/>
        <a:ext cx="9658104" cy="499044"/>
      </dsp:txXfrm>
    </dsp:sp>
    <dsp:sp modelId="{59EEDDB4-8BD2-4334-864E-ABFCA8F0A33D}">
      <dsp:nvSpPr>
        <dsp:cNvPr id="0" name=""/>
        <dsp:cNvSpPr/>
      </dsp:nvSpPr>
      <dsp:spPr>
        <a:xfrm>
          <a:off x="479727" y="935708"/>
          <a:ext cx="623805" cy="623805"/>
        </a:xfrm>
        <a:prstGeom prst="ellipse">
          <a:avLst/>
        </a:prstGeom>
        <a:solidFill>
          <a:schemeClr val="lt1">
            <a:hueOff val="0"/>
            <a:satOff val="0"/>
            <a:lumOff val="0"/>
            <a:alphaOff val="0"/>
          </a:schemeClr>
        </a:solidFill>
        <a:ln w="12700" cap="flat" cmpd="sng" algn="ctr">
          <a:solidFill>
            <a:schemeClr val="accent5">
              <a:hueOff val="-1451193"/>
              <a:satOff val="2951"/>
              <a:lumOff val="40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C7E8EC-B760-4D12-ABD4-69F968AD8FDF}">
      <dsp:nvSpPr>
        <dsp:cNvPr id="0" name=""/>
        <dsp:cNvSpPr/>
      </dsp:nvSpPr>
      <dsp:spPr>
        <a:xfrm>
          <a:off x="979340" y="1746561"/>
          <a:ext cx="9470393" cy="499044"/>
        </a:xfrm>
        <a:prstGeom prst="rect">
          <a:avLst/>
        </a:prstGeom>
        <a:solidFill>
          <a:schemeClr val="accent5">
            <a:hueOff val="-2902387"/>
            <a:satOff val="5902"/>
            <a:lumOff val="8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11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Pay attention to where you are—school zone, work zone, etc.</a:t>
          </a:r>
        </a:p>
      </dsp:txBody>
      <dsp:txXfrm>
        <a:off x="979340" y="1746561"/>
        <a:ext cx="9470393" cy="499044"/>
      </dsp:txXfrm>
    </dsp:sp>
    <dsp:sp modelId="{7E004666-8138-493B-BF8C-1F9B818F5EC6}">
      <dsp:nvSpPr>
        <dsp:cNvPr id="0" name=""/>
        <dsp:cNvSpPr/>
      </dsp:nvSpPr>
      <dsp:spPr>
        <a:xfrm>
          <a:off x="667437" y="1684180"/>
          <a:ext cx="623805" cy="623805"/>
        </a:xfrm>
        <a:prstGeom prst="ellipse">
          <a:avLst/>
        </a:prstGeom>
        <a:solidFill>
          <a:schemeClr val="lt1">
            <a:hueOff val="0"/>
            <a:satOff val="0"/>
            <a:lumOff val="0"/>
            <a:alphaOff val="0"/>
          </a:schemeClr>
        </a:solidFill>
        <a:ln w="12700" cap="flat" cmpd="sng" algn="ctr">
          <a:solidFill>
            <a:schemeClr val="accent5">
              <a:hueOff val="-2902387"/>
              <a:satOff val="5902"/>
              <a:lumOff val="80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55DCD-9235-4F45-9D23-0E544FC04970}">
      <dsp:nvSpPr>
        <dsp:cNvPr id="0" name=""/>
        <dsp:cNvSpPr/>
      </dsp:nvSpPr>
      <dsp:spPr>
        <a:xfrm>
          <a:off x="979340" y="2494559"/>
          <a:ext cx="9470393" cy="499044"/>
        </a:xfrm>
        <a:prstGeom prst="rect">
          <a:avLst/>
        </a:prstGeom>
        <a:solidFill>
          <a:schemeClr val="accent5">
            <a:hueOff val="-4353581"/>
            <a:satOff val="8852"/>
            <a:lumOff val="12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11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Pay attention to road conditions—slow down for rain, snow, etc.</a:t>
          </a:r>
        </a:p>
      </dsp:txBody>
      <dsp:txXfrm>
        <a:off x="979340" y="2494559"/>
        <a:ext cx="9470393" cy="499044"/>
      </dsp:txXfrm>
    </dsp:sp>
    <dsp:sp modelId="{B3A96E94-8A28-489F-A829-707416A5474B}">
      <dsp:nvSpPr>
        <dsp:cNvPr id="0" name=""/>
        <dsp:cNvSpPr/>
      </dsp:nvSpPr>
      <dsp:spPr>
        <a:xfrm>
          <a:off x="667437" y="2432178"/>
          <a:ext cx="623805" cy="623805"/>
        </a:xfrm>
        <a:prstGeom prst="ellipse">
          <a:avLst/>
        </a:prstGeom>
        <a:solidFill>
          <a:schemeClr val="lt1">
            <a:hueOff val="0"/>
            <a:satOff val="0"/>
            <a:lumOff val="0"/>
            <a:alphaOff val="0"/>
          </a:schemeClr>
        </a:solidFill>
        <a:ln w="12700" cap="flat" cmpd="sng" algn="ctr">
          <a:solidFill>
            <a:schemeClr val="accent5">
              <a:hueOff val="-4353581"/>
              <a:satOff val="8852"/>
              <a:lumOff val="121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BF3DE3-4E5F-4714-8B87-247094609A59}">
      <dsp:nvSpPr>
        <dsp:cNvPr id="0" name=""/>
        <dsp:cNvSpPr/>
      </dsp:nvSpPr>
      <dsp:spPr>
        <a:xfrm>
          <a:off x="791629" y="3243031"/>
          <a:ext cx="9658104" cy="499044"/>
        </a:xfrm>
        <a:prstGeom prst="rect">
          <a:avLst/>
        </a:prstGeom>
        <a:solidFill>
          <a:schemeClr val="accent5">
            <a:hueOff val="-5804774"/>
            <a:satOff val="11803"/>
            <a:lumOff val="16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11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Don’t give in to peer pressure.</a:t>
          </a:r>
        </a:p>
      </dsp:txBody>
      <dsp:txXfrm>
        <a:off x="791629" y="3243031"/>
        <a:ext cx="9658104" cy="499044"/>
      </dsp:txXfrm>
    </dsp:sp>
    <dsp:sp modelId="{28CE1A56-5134-44AF-8920-80D1C272910D}">
      <dsp:nvSpPr>
        <dsp:cNvPr id="0" name=""/>
        <dsp:cNvSpPr/>
      </dsp:nvSpPr>
      <dsp:spPr>
        <a:xfrm>
          <a:off x="479727" y="3180650"/>
          <a:ext cx="623805" cy="623805"/>
        </a:xfrm>
        <a:prstGeom prst="ellipse">
          <a:avLst/>
        </a:prstGeom>
        <a:solidFill>
          <a:schemeClr val="lt1">
            <a:hueOff val="0"/>
            <a:satOff val="0"/>
            <a:lumOff val="0"/>
            <a:alphaOff val="0"/>
          </a:schemeClr>
        </a:solidFill>
        <a:ln w="12700" cap="flat" cmpd="sng" algn="ctr">
          <a:solidFill>
            <a:schemeClr val="accent5">
              <a:hueOff val="-5804774"/>
              <a:satOff val="11803"/>
              <a:lumOff val="16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85A9B4-6814-514B-A359-F60B38F571B0}">
      <dsp:nvSpPr>
        <dsp:cNvPr id="0" name=""/>
        <dsp:cNvSpPr/>
      </dsp:nvSpPr>
      <dsp:spPr>
        <a:xfrm>
          <a:off x="381131" y="3991503"/>
          <a:ext cx="10068602" cy="499044"/>
        </a:xfrm>
        <a:prstGeom prst="rect">
          <a:avLst/>
        </a:prstGeom>
        <a:solidFill>
          <a:schemeClr val="accent5">
            <a:hueOff val="-7255967"/>
            <a:satOff val="14754"/>
            <a:lumOff val="20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11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Let tailgaters pass you or safely move out of traffic if a line of cars is following you and let them pass.</a:t>
          </a:r>
        </a:p>
      </dsp:txBody>
      <dsp:txXfrm>
        <a:off x="381131" y="3991503"/>
        <a:ext cx="10068602" cy="499044"/>
      </dsp:txXfrm>
    </dsp:sp>
    <dsp:sp modelId="{D1390985-372B-9247-8EAE-4A295939EC91}">
      <dsp:nvSpPr>
        <dsp:cNvPr id="0" name=""/>
        <dsp:cNvSpPr/>
      </dsp:nvSpPr>
      <dsp:spPr>
        <a:xfrm>
          <a:off x="69228" y="3929122"/>
          <a:ext cx="623805" cy="623805"/>
        </a:xfrm>
        <a:prstGeom prst="ellipse">
          <a:avLst/>
        </a:prstGeom>
        <a:solidFill>
          <a:schemeClr val="lt1">
            <a:hueOff val="0"/>
            <a:satOff val="0"/>
            <a:lumOff val="0"/>
            <a:alphaOff val="0"/>
          </a:schemeClr>
        </a:solidFill>
        <a:ln w="12700" cap="flat" cmpd="sng" algn="ctr">
          <a:solidFill>
            <a:schemeClr val="accent5">
              <a:hueOff val="-7255967"/>
              <a:satOff val="14754"/>
              <a:lumOff val="2019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C26A6-4561-4396-8696-7E81E5FC9F94}"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DCC10-9A3A-476B-B37A-4F18C7F74268}" type="slidenum">
              <a:rPr lang="en-US" smtClean="0"/>
              <a:t>‹#›</a:t>
            </a:fld>
            <a:endParaRPr lang="en-US"/>
          </a:p>
        </p:txBody>
      </p:sp>
    </p:spTree>
    <p:extLst>
      <p:ext uri="{BB962C8B-B14F-4D97-AF65-F5344CB8AC3E}">
        <p14:creationId xmlns:p14="http://schemas.microsoft.com/office/powerpoint/2010/main" val="377743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a:t>
            </a:fld>
            <a:endParaRPr lang="en-US"/>
          </a:p>
        </p:txBody>
      </p:sp>
    </p:spTree>
    <p:extLst>
      <p:ext uri="{BB962C8B-B14F-4D97-AF65-F5344CB8AC3E}">
        <p14:creationId xmlns:p14="http://schemas.microsoft.com/office/powerpoint/2010/main" val="1548228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Teen passengers are more likely to be involved in a speeding-related crash. 43% of crashes for drivers 19 years old and younger involved speeding compared to 30% for drivers 20 years and older.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a:t>
            </a:r>
            <a:r>
              <a:rPr lang="en-US" b="0" dirty="0"/>
              <a:t> </a:t>
            </a:r>
            <a:r>
              <a:rPr lang="en-US" b="0" i="0" u="none" strike="noStrike" dirty="0">
                <a:solidFill>
                  <a:srgbClr val="767676"/>
                </a:solidFill>
                <a:effectLst/>
                <a:latin typeface="Nunito" panose="020F0502020204030204" pitchFamily="34" charset="0"/>
              </a:rPr>
              <a:t>Governors Highway Safety Association</a:t>
            </a:r>
            <a:r>
              <a:rPr lang="en-US" b="0" dirty="0"/>
              <a:t> (https://</a:t>
            </a:r>
            <a:r>
              <a:rPr lang="en-US" b="0" dirty="0" err="1"/>
              <a:t>www.ghsa.org</a:t>
            </a:r>
            <a:r>
              <a:rPr lang="en-US" b="0" dirty="0"/>
              <a:t>/resources/Teens-and-Speeding-Report21)</a:t>
            </a:r>
          </a:p>
        </p:txBody>
      </p:sp>
      <p:sp>
        <p:nvSpPr>
          <p:cNvPr id="4" name="Slide Number Placeholder 3"/>
          <p:cNvSpPr>
            <a:spLocks noGrp="1"/>
          </p:cNvSpPr>
          <p:nvPr>
            <p:ph type="sldNum" sz="quarter" idx="5"/>
          </p:nvPr>
        </p:nvSpPr>
        <p:spPr/>
        <p:txBody>
          <a:bodyPr/>
          <a:lstStyle/>
          <a:p>
            <a:fld id="{2B6DCC10-9A3A-476B-B37A-4F18C7F74268}" type="slidenum">
              <a:rPr lang="en-US" smtClean="0"/>
              <a:t>10</a:t>
            </a:fld>
            <a:endParaRPr lang="en-US"/>
          </a:p>
        </p:txBody>
      </p:sp>
    </p:spTree>
    <p:extLst>
      <p:ext uri="{BB962C8B-B14F-4D97-AF65-F5344CB8AC3E}">
        <p14:creationId xmlns:p14="http://schemas.microsoft.com/office/powerpoint/2010/main" val="297135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Narration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In Iowa, drivers 18 and younger were 1.4 times more likely to be involved in a speeding-related crash than drivers over 18.  </a:t>
            </a:r>
          </a:p>
          <a:p>
            <a:endParaRPr lang="en-US" dirty="0"/>
          </a:p>
          <a:p>
            <a:endParaRPr lang="en-US" dirty="0"/>
          </a:p>
          <a:p>
            <a:r>
              <a:rPr lang="en-US" b="1" dirty="0"/>
              <a:t>Resources</a:t>
            </a:r>
          </a:p>
          <a:p>
            <a:endParaRPr lang="en-US" b="1" dirty="0"/>
          </a:p>
          <a:p>
            <a:r>
              <a:rPr lang="en-US" b="0" dirty="0"/>
              <a:t>Information source: </a:t>
            </a:r>
            <a:r>
              <a:rPr lang="en-US" dirty="0"/>
              <a:t>Iowa DOT crash data</a:t>
            </a:r>
          </a:p>
          <a:p>
            <a:endParaRPr lang="en-US" dirty="0"/>
          </a:p>
          <a:p>
            <a:r>
              <a:rPr lang="en-US" b="0"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11</a:t>
            </a:fld>
            <a:endParaRPr lang="en-US"/>
          </a:p>
        </p:txBody>
      </p:sp>
    </p:spTree>
    <p:extLst>
      <p:ext uri="{BB962C8B-B14F-4D97-AF65-F5344CB8AC3E}">
        <p14:creationId xmlns:p14="http://schemas.microsoft.com/office/powerpoint/2010/main" val="2797539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Drivers speed for a number of reasons. For younger drivers this is often inexperience and inability to judge hazardous situations. Drivers also speed because they are late for an appointment or in a hurry. In many cases, drivers just aren’t paying attention either to their speed or don’t bother to check for speed limits. Other drivers speed because they are pressured by other vehicles (feeling the need to keep up with traffic) or passengers. Speeding also lacks the social stigma associated with driving under the influence. As a result, speeding feels socially acceptable, and when it feels like everyone is speeding, the risk of a ticket feels remote. A few drivers speed because they are looking for a thrill or they just don’t care about the consequences speeding could have for them or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Information source:  </a:t>
            </a:r>
            <a:r>
              <a:rPr lang="en-US" b="0" i="0" u="none" strike="noStrike" dirty="0">
                <a:solidFill>
                  <a:srgbClr val="767676"/>
                </a:solidFill>
                <a:effectLst/>
                <a:latin typeface="Nunito" panose="020F0502020204030204" pitchFamily="34" charset="0"/>
              </a:rPr>
              <a:t>Governors Highway Safety Association</a:t>
            </a:r>
            <a:r>
              <a:rPr lang="en-US" b="0" dirty="0"/>
              <a:t> (https://</a:t>
            </a:r>
            <a:r>
              <a:rPr lang="en-US" b="0" dirty="0" err="1"/>
              <a:t>www.ghsa.org</a:t>
            </a:r>
            <a:r>
              <a:rPr lang="en-US" b="0" dirty="0"/>
              <a:t>/resources/Teens-and-Speeding-Report21); </a:t>
            </a:r>
            <a:r>
              <a:rPr lang="en-US" b="0" i="0" u="none" strike="noStrike" dirty="0">
                <a:solidFill>
                  <a:srgbClr val="4D5156"/>
                </a:solidFill>
                <a:effectLst/>
                <a:latin typeface="arial" panose="020B0604020202020204" pitchFamily="34" charset="0"/>
              </a:rPr>
              <a:t>National Highway Traffic Safety Administration (</a:t>
            </a:r>
            <a:r>
              <a:rPr lang="en-US" b="0" dirty="0"/>
              <a:t>https://</a:t>
            </a:r>
            <a:r>
              <a:rPr lang="en-US" b="0" dirty="0" err="1"/>
              <a:t>www.nhtsa.gov</a:t>
            </a:r>
            <a:r>
              <a:rPr lang="en-US" b="0" dirty="0"/>
              <a:t>/risky-driving/speeding)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source: </a:t>
            </a:r>
            <a:r>
              <a:rPr lang="en-US" dirty="0" err="1"/>
              <a:t>zhu</a:t>
            </a:r>
            <a:r>
              <a:rPr lang="en-US" dirty="0"/>
              <a:t> </a:t>
            </a:r>
            <a:r>
              <a:rPr lang="en-US" dirty="0" err="1"/>
              <a:t>difeng</a:t>
            </a:r>
            <a:r>
              <a:rPr lang="en-US" dirty="0"/>
              <a:t>/</a:t>
            </a:r>
            <a:r>
              <a:rPr lang="en-US" dirty="0" err="1"/>
              <a:t>Shutterstock.com</a:t>
            </a:r>
            <a:endParaRPr lang="en-US" b="0" dirty="0"/>
          </a:p>
        </p:txBody>
      </p:sp>
      <p:sp>
        <p:nvSpPr>
          <p:cNvPr id="4" name="Slide Number Placeholder 3"/>
          <p:cNvSpPr>
            <a:spLocks noGrp="1"/>
          </p:cNvSpPr>
          <p:nvPr>
            <p:ph type="sldNum" sz="quarter" idx="5"/>
          </p:nvPr>
        </p:nvSpPr>
        <p:spPr/>
        <p:txBody>
          <a:bodyPr/>
          <a:lstStyle/>
          <a:p>
            <a:fld id="{2B6DCC10-9A3A-476B-B37A-4F18C7F74268}" type="slidenum">
              <a:rPr lang="en-US" smtClean="0"/>
              <a:t>12</a:t>
            </a:fld>
            <a:endParaRPr lang="en-US"/>
          </a:p>
        </p:txBody>
      </p:sp>
    </p:spTree>
    <p:extLst>
      <p:ext uri="{BB962C8B-B14F-4D97-AF65-F5344CB8AC3E}">
        <p14:creationId xmlns:p14="http://schemas.microsoft.com/office/powerpoint/2010/main" val="83406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The United States has both a speeding problem and a speeding culture. The speed limit is often seen as the minimum speed they can drive rather than the maximum.</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Information source</a:t>
            </a:r>
            <a:r>
              <a:rPr lang="en-US" b="1" dirty="0"/>
              <a:t>:</a:t>
            </a:r>
            <a:r>
              <a:rPr lang="en-US" b="0" dirty="0"/>
              <a:t>  </a:t>
            </a:r>
            <a:r>
              <a:rPr lang="en-US" b="0" i="0" u="none" strike="noStrike" dirty="0">
                <a:solidFill>
                  <a:srgbClr val="767676"/>
                </a:solidFill>
                <a:effectLst/>
                <a:latin typeface="Nunito" panose="020F0502020204030204" pitchFamily="34" charset="0"/>
              </a:rPr>
              <a:t>Governors Highway Safety Association</a:t>
            </a:r>
            <a:r>
              <a:rPr lang="en-US" b="0" dirty="0"/>
              <a:t> (https://</a:t>
            </a:r>
            <a:r>
              <a:rPr lang="en-US" b="0" dirty="0" err="1"/>
              <a:t>www.ghsa.org</a:t>
            </a:r>
            <a:r>
              <a:rPr lang="en-US" b="0" dirty="0"/>
              <a:t>/resources/Teens-and-Speeding-Report21)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source: https://</a:t>
            </a:r>
            <a:r>
              <a:rPr lang="en-US" b="0" dirty="0" err="1"/>
              <a:t>www.alltrafficsolutions.com</a:t>
            </a:r>
            <a:r>
              <a:rPr lang="en-US" b="0" dirty="0"/>
              <a:t>/blog/3-reasons-why-digital-speed-limit-signs-are-used/</a:t>
            </a:r>
          </a:p>
        </p:txBody>
      </p:sp>
      <p:sp>
        <p:nvSpPr>
          <p:cNvPr id="4" name="Slide Number Placeholder 3"/>
          <p:cNvSpPr>
            <a:spLocks noGrp="1"/>
          </p:cNvSpPr>
          <p:nvPr>
            <p:ph type="sldNum" sz="quarter" idx="5"/>
          </p:nvPr>
        </p:nvSpPr>
        <p:spPr/>
        <p:txBody>
          <a:bodyPr/>
          <a:lstStyle/>
          <a:p>
            <a:fld id="{2B6DCC10-9A3A-476B-B37A-4F18C7F74268}" type="slidenum">
              <a:rPr lang="en-US" smtClean="0"/>
              <a:t>13</a:t>
            </a:fld>
            <a:endParaRPr lang="en-US"/>
          </a:p>
        </p:txBody>
      </p:sp>
    </p:spTree>
    <p:extLst>
      <p:ext uri="{BB962C8B-B14F-4D97-AF65-F5344CB8AC3E}">
        <p14:creationId xmlns:p14="http://schemas.microsoft.com/office/powerpoint/2010/main" val="2172190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sz="1200" b="0" kern="1200" dirty="0">
                <a:solidFill>
                  <a:schemeClr val="tx1"/>
                </a:solidFill>
                <a:effectLst/>
                <a:latin typeface="+mn-lt"/>
                <a:ea typeface="+mn-ea"/>
                <a:cs typeface="+mn-cs"/>
              </a:rPr>
              <a:t>There are strategies to reduce the chance of speeding. First plan ahead so you have plenty of time to arrive to appointments, work, or school. Even though speeding seems harmless, remember speeding contributes to increased crashes and fatalities. Speed limits change, so pay attention to where you are and check for the nearest speed limit sign if you aren’t sure. Pay attention to school speed limits—habit might take over if you regularly drive a particular roadway and forget about school zones. Even if you drive the speed limit, you need to pay attention to changing conditions. For instance, you may need to slow down if you have adverse weather.</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When you are driving, you may feel pressured to speed when vehicles around you are going faster or are passing you. Other drivers may also tailgate, making you feel pressured to speed up to get out of their way. On a multi-lane roadway, move to the right since drivers who are speeding often use the left lane. If someone is tailgating you, safely move into another lane. On a 2-lane roadway, if a line of vehicles is following you, find a safe place to pull over and let them pass.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You may have passengers that make fun of you or tell you to speed up. Remember that you are responsible for the safety of everyone in your vehicle. Learn to speak up in a nonconfrontational manner when you are pressured to speed or when you are riding in a car with someone who is speeding. </a:t>
            </a:r>
          </a:p>
        </p:txBody>
      </p:sp>
      <p:sp>
        <p:nvSpPr>
          <p:cNvPr id="4" name="Slide Number Placeholder 3"/>
          <p:cNvSpPr>
            <a:spLocks noGrp="1"/>
          </p:cNvSpPr>
          <p:nvPr>
            <p:ph type="sldNum" sz="quarter" idx="5"/>
          </p:nvPr>
        </p:nvSpPr>
        <p:spPr/>
        <p:txBody>
          <a:bodyPr/>
          <a:lstStyle/>
          <a:p>
            <a:fld id="{2B6DCC10-9A3A-476B-B37A-4F18C7F74268}" type="slidenum">
              <a:rPr lang="en-US" smtClean="0"/>
              <a:t>14</a:t>
            </a:fld>
            <a:endParaRPr lang="en-US"/>
          </a:p>
        </p:txBody>
      </p:sp>
    </p:spTree>
    <p:extLst>
      <p:ext uri="{BB962C8B-B14F-4D97-AF65-F5344CB8AC3E}">
        <p14:creationId xmlns:p14="http://schemas.microsoft.com/office/powerpoint/2010/main" val="357715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b="0" dirty="0"/>
              <a:t>Eric </a:t>
            </a:r>
            <a:r>
              <a:rPr lang="en-US" sz="1200" b="0" i="0" kern="1200" dirty="0" err="1">
                <a:solidFill>
                  <a:schemeClr val="tx1"/>
                </a:solidFill>
                <a:effectLst/>
                <a:latin typeface="+mn-lt"/>
                <a:ea typeface="+mn-ea"/>
                <a:cs typeface="+mn-cs"/>
              </a:rPr>
              <a:t>Buermeyer</a:t>
            </a:r>
            <a:r>
              <a:rPr lang="en-US" sz="1200" b="0" i="0" kern="1200" dirty="0">
                <a:solidFill>
                  <a:schemeClr val="tx1"/>
                </a:solidFill>
                <a:effectLst/>
                <a:latin typeface="+mn-lt"/>
                <a:ea typeface="+mn-ea"/>
                <a:cs typeface="+mn-cs"/>
              </a:rPr>
              <a:t>/</a:t>
            </a:r>
            <a:r>
              <a:rPr lang="en-US" b="0" dirty="0" err="1"/>
              <a:t>Shutterstock.com</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2</a:t>
            </a:fld>
            <a:endParaRPr lang="en-US"/>
          </a:p>
        </p:txBody>
      </p:sp>
    </p:spTree>
    <p:extLst>
      <p:ext uri="{BB962C8B-B14F-4D97-AF65-F5344CB8AC3E}">
        <p14:creationId xmlns:p14="http://schemas.microsoft.com/office/powerpoint/2010/main" val="409192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baseline="0" dirty="0">
                <a:solidFill>
                  <a:schemeClr val="tx1"/>
                </a:solidFill>
                <a:effectLst/>
                <a:latin typeface="+mn-lt"/>
                <a:ea typeface="+mn-ea"/>
                <a:cs typeface="+mn-cs"/>
              </a:rPr>
              <a:t>Speed limit signs indicate the maximum speed that a driver can travel on that roadway. This maximum is for dry roads and otherwise ideal conditions. Speeds should be reduced under nonideal situations such as low visibility or wet, snow-covered, or icy roads. A few high-speed roadways have a minimum speed limit. These are regulatory speed limits, which means you are legally required to obey. Failure to obey can result in a ticket.</a:t>
            </a:r>
          </a:p>
          <a:p>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Information source: </a:t>
            </a:r>
            <a:r>
              <a:rPr lang="en-US" sz="1200" b="0" kern="1200" dirty="0">
                <a:solidFill>
                  <a:schemeClr val="tx1"/>
                </a:solidFill>
                <a:effectLst/>
                <a:latin typeface="+mn-lt"/>
                <a:ea typeface="+mn-ea"/>
                <a:cs typeface="+mn-cs"/>
              </a:rPr>
              <a:t>This slide is about some</a:t>
            </a:r>
            <a:r>
              <a:rPr lang="en-US" sz="1200" b="0" kern="1200" baseline="0" dirty="0">
                <a:solidFill>
                  <a:schemeClr val="tx1"/>
                </a:solidFill>
                <a:effectLst/>
                <a:latin typeface="+mn-lt"/>
                <a:ea typeface="+mn-ea"/>
                <a:cs typeface="+mn-cs"/>
              </a:rPr>
              <a:t> of the signs that drivers might see in Iowa. The graphics and information above comes from the Iowa Driver’s License Manual and a DOT speed limit brochure called “Speed Limit Questions Here’s Your Answer” from Iowa DOT Office of Traffic and Safety. The brochure is not dated; however, it may be from 2010—it has the number PM 842 2-8-10 on it.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source: Felipe Sanchez</a:t>
            </a:r>
            <a:r>
              <a:rPr lang="en-US" sz="1200" b="0" i="0" kern="1200" dirty="0">
                <a:solidFill>
                  <a:schemeClr val="tx1"/>
                </a:solidFill>
                <a:effectLst/>
                <a:latin typeface="+mn-lt"/>
                <a:ea typeface="+mn-ea"/>
                <a:cs typeface="+mn-cs"/>
              </a:rPr>
              <a:t>/</a:t>
            </a:r>
            <a:r>
              <a:rPr lang="en-US" b="0" dirty="0" err="1"/>
              <a:t>Shutterstock.com</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3</a:t>
            </a:fld>
            <a:endParaRPr lang="en-US"/>
          </a:p>
        </p:txBody>
      </p:sp>
    </p:spTree>
    <p:extLst>
      <p:ext uri="{BB962C8B-B14F-4D97-AF65-F5344CB8AC3E}">
        <p14:creationId xmlns:p14="http://schemas.microsoft.com/office/powerpoint/2010/main" val="381588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In addition to regular speed limits, there are some situations where the speed limit along a roadway changes. One example is a school zone—</a:t>
            </a:r>
            <a:r>
              <a:rPr lang="en-US" sz="1200" b="0" kern="1200" baseline="0" dirty="0">
                <a:solidFill>
                  <a:schemeClr val="tx1"/>
                </a:solidFill>
                <a:effectLst/>
                <a:latin typeface="+mn-lt"/>
                <a:ea typeface="+mn-ea"/>
                <a:cs typeface="+mn-cs"/>
              </a:rPr>
              <a:t>speed limits apply during specific times around schools. School zone speed limits are also regulatory.</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Other situations indicate a reduced speed limit for certain situations, such as an upcoming curve. These are advisory speeds and are indicated by yellow warning signs.</a:t>
            </a:r>
          </a:p>
          <a:p>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It’s important to note that there are also speed reductions into and through some work zones that are done with black on white regulatory speed signs. Speeding fines are also increased in Iowa within work zones</a:t>
            </a: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Image sources  </a:t>
            </a:r>
          </a:p>
          <a:p>
            <a:r>
              <a:rPr lang="en-US" sz="1200" b="0" kern="1200" baseline="0" dirty="0">
                <a:solidFill>
                  <a:schemeClr val="tx1"/>
                </a:solidFill>
                <a:effectLst/>
                <a:latin typeface="+mn-lt"/>
                <a:ea typeface="+mn-ea"/>
                <a:cs typeface="+mn-cs"/>
              </a:rPr>
              <a:t>Left: Gary Paul Lewis/</a:t>
            </a:r>
            <a:r>
              <a:rPr lang="en-US" sz="1200" b="0" kern="1200" baseline="0" dirty="0" err="1">
                <a:solidFill>
                  <a:schemeClr val="tx1"/>
                </a:solidFill>
                <a:effectLst/>
                <a:latin typeface="+mn-lt"/>
                <a:ea typeface="+mn-ea"/>
                <a:cs typeface="+mn-cs"/>
              </a:rPr>
              <a:t>Shutterstock.com</a:t>
            </a:r>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Center and Right: Institute for Transportation at Iowa State University</a:t>
            </a:r>
          </a:p>
        </p:txBody>
      </p:sp>
      <p:sp>
        <p:nvSpPr>
          <p:cNvPr id="4" name="Slide Number Placeholder 3"/>
          <p:cNvSpPr>
            <a:spLocks noGrp="1"/>
          </p:cNvSpPr>
          <p:nvPr>
            <p:ph type="sldNum" sz="quarter" idx="5"/>
          </p:nvPr>
        </p:nvSpPr>
        <p:spPr/>
        <p:txBody>
          <a:bodyPr/>
          <a:lstStyle/>
          <a:p>
            <a:fld id="{2B6DCC10-9A3A-476B-B37A-4F18C7F74268}" type="slidenum">
              <a:rPr lang="en-US" smtClean="0"/>
              <a:t>4</a:t>
            </a:fld>
            <a:endParaRPr lang="en-US"/>
          </a:p>
        </p:txBody>
      </p:sp>
    </p:spTree>
    <p:extLst>
      <p:ext uri="{BB962C8B-B14F-4D97-AF65-F5344CB8AC3E}">
        <p14:creationId xmlns:p14="http://schemas.microsoft.com/office/powerpoint/2010/main" val="215171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S</a:t>
            </a:r>
            <a:r>
              <a:rPr lang="en-US" sz="1200" b="0" kern="1200" baseline="0" dirty="0">
                <a:solidFill>
                  <a:schemeClr val="tx1"/>
                </a:solidFill>
                <a:effectLst/>
                <a:latin typeface="+mn-lt"/>
                <a:ea typeface="+mn-ea"/>
                <a:cs typeface="+mn-cs"/>
              </a:rPr>
              <a:t>tatutory speed limits apply when no speed limit sign is posted. They are based on the idea that uniform categories of highway can be traveled at a maximum speed under ideal conditions. The slide includes the speeds and descriptions that are statutory speed limits in the Iowa code (321.285) for particular categories of roadway (often by location).</a:t>
            </a:r>
          </a:p>
          <a:p>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Information source: Iowa Driver License Manual</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Image source: </a:t>
            </a:r>
            <a:r>
              <a:rPr lang="en-US" sz="1200" b="0" kern="1200" baseline="0" dirty="0" err="1">
                <a:solidFill>
                  <a:schemeClr val="tx1"/>
                </a:solidFill>
                <a:effectLst/>
                <a:latin typeface="+mn-lt"/>
                <a:ea typeface="+mn-ea"/>
                <a:cs typeface="+mn-cs"/>
              </a:rPr>
              <a:t>Miervaldis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Ozols</a:t>
            </a:r>
            <a:r>
              <a:rPr lang="en-US" sz="1200" b="0" kern="1200" baseline="0" dirty="0">
                <a:solidFill>
                  <a:schemeClr val="tx1"/>
                </a:solidFill>
                <a:effectLst/>
                <a:latin typeface="+mn-lt"/>
                <a:ea typeface="+mn-ea"/>
                <a:cs typeface="+mn-cs"/>
              </a:rPr>
              <a:t>/</a:t>
            </a:r>
            <a:r>
              <a:rPr lang="en-US" sz="1200" b="0" kern="1200" baseline="0" dirty="0" err="1">
                <a:solidFill>
                  <a:schemeClr val="tx1"/>
                </a:solidFill>
                <a:effectLst/>
                <a:latin typeface="+mn-lt"/>
                <a:ea typeface="+mn-ea"/>
                <a:cs typeface="+mn-cs"/>
              </a:rPr>
              <a:t>Shutterstock.com</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5</a:t>
            </a:fld>
            <a:endParaRPr lang="en-US"/>
          </a:p>
        </p:txBody>
      </p:sp>
    </p:spTree>
    <p:extLst>
      <p:ext uri="{BB962C8B-B14F-4D97-AF65-F5344CB8AC3E}">
        <p14:creationId xmlns:p14="http://schemas.microsoft.com/office/powerpoint/2010/main" val="79235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Speed limits aren’t just arbitrarily set. Engineers consider a number of factors to make sure speed limits are appropriate for a particular roadway type. This slide lists</a:t>
            </a:r>
            <a:r>
              <a:rPr lang="en-US" sz="1200" b="0" kern="1200" baseline="0" dirty="0">
                <a:solidFill>
                  <a:schemeClr val="tx1"/>
                </a:solidFill>
                <a:effectLst/>
                <a:latin typeface="+mn-lt"/>
                <a:ea typeface="+mn-ea"/>
                <a:cs typeface="+mn-cs"/>
              </a:rPr>
              <a:t> the factors that are considered when jurisdictions (Iowa DOT, etc.) set speed limits. Speed limits are for dry conditions. You may need to drive slower than the speed limit in some conditions (i.e., icy roads, low visibility).</a:t>
            </a:r>
          </a:p>
          <a:p>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Image source:</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digidreamgrafix</a:t>
            </a:r>
            <a:r>
              <a:rPr lang="en-US" sz="1200" b="0" kern="1200" baseline="0" dirty="0">
                <a:solidFill>
                  <a:schemeClr val="tx1"/>
                </a:solidFill>
                <a:effectLst/>
                <a:latin typeface="+mn-lt"/>
                <a:ea typeface="+mn-ea"/>
                <a:cs typeface="+mn-cs"/>
              </a:rPr>
              <a:t>/</a:t>
            </a:r>
            <a:r>
              <a:rPr lang="en-US" sz="1200" b="0" kern="1200" baseline="0" dirty="0" err="1">
                <a:solidFill>
                  <a:schemeClr val="tx1"/>
                </a:solidFill>
                <a:effectLst/>
                <a:latin typeface="+mn-lt"/>
                <a:ea typeface="+mn-ea"/>
                <a:cs typeface="+mn-cs"/>
              </a:rPr>
              <a:t>Shutterstock.com</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6</a:t>
            </a:fld>
            <a:endParaRPr lang="en-US"/>
          </a:p>
        </p:txBody>
      </p:sp>
    </p:spTree>
    <p:extLst>
      <p:ext uri="{BB962C8B-B14F-4D97-AF65-F5344CB8AC3E}">
        <p14:creationId xmlns:p14="http://schemas.microsoft.com/office/powerpoint/2010/main" val="357425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The main definition of speeding is traveling over the posted speed limit. However, you are considered speeding if you are traveling too fast for conditions. For instance, traveling the speed limit on an icy road or during fog may be too fast for the prevailing conditions. Drag racing is also considered speeding and is illegal at any speed.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a:t>
            </a:r>
            <a:r>
              <a:rPr lang="en-US" b="0" dirty="0"/>
              <a:t> </a:t>
            </a:r>
            <a:r>
              <a:rPr lang="en-US" b="0" dirty="0" err="1"/>
              <a:t>nikitsin.smugmug.com</a:t>
            </a:r>
            <a:r>
              <a:rPr lang="en-US" b="0" dirty="0"/>
              <a:t>/</a:t>
            </a:r>
            <a:r>
              <a:rPr lang="en-US" b="0" dirty="0" err="1"/>
              <a:t>Shutterstock.com</a:t>
            </a:r>
            <a:endParaRPr lang="en-US" b="0" dirty="0"/>
          </a:p>
        </p:txBody>
      </p:sp>
      <p:sp>
        <p:nvSpPr>
          <p:cNvPr id="4" name="Slide Number Placeholder 3"/>
          <p:cNvSpPr>
            <a:spLocks noGrp="1"/>
          </p:cNvSpPr>
          <p:nvPr>
            <p:ph type="sldNum" sz="quarter" idx="5"/>
          </p:nvPr>
        </p:nvSpPr>
        <p:spPr/>
        <p:txBody>
          <a:bodyPr/>
          <a:lstStyle/>
          <a:p>
            <a:fld id="{2B6DCC10-9A3A-476B-B37A-4F18C7F74268}" type="slidenum">
              <a:rPr lang="en-US" smtClean="0"/>
              <a:t>7</a:t>
            </a:fld>
            <a:endParaRPr lang="en-US"/>
          </a:p>
        </p:txBody>
      </p:sp>
    </p:spTree>
    <p:extLst>
      <p:ext uri="{BB962C8B-B14F-4D97-AF65-F5344CB8AC3E}">
        <p14:creationId xmlns:p14="http://schemas.microsoft.com/office/powerpoint/2010/main" val="3663099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Many drivers feel there are few consequences to speeding. However, higher speeds mean less time to react. It takes a normal person about 2.5 seconds to respond to unexpected conditions. At 40 mph, it takes 164 feet to react and stop compared to 63 feet at 20 mph.</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Traveling at higher speeds also narrows your field of vision, making it harder to see people or objects in front of you.</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a:t>
            </a:r>
            <a:r>
              <a:rPr lang="en-US" b="0" dirty="0"/>
              <a:t> Massachusetts Department of Transportation (</a:t>
            </a:r>
            <a:r>
              <a:rPr lang="en-US" dirty="0"/>
              <a:t>https://</a:t>
            </a:r>
            <a:r>
              <a:rPr lang="en-US" dirty="0" err="1"/>
              <a:t>www.mass.gov</a:t>
            </a:r>
            <a:r>
              <a:rPr lang="en-US" dirty="0"/>
              <a:t>/info-details/learn-about-speed-management)/</a:t>
            </a:r>
            <a:r>
              <a:rPr lang="en-US" b="0" i="0" u="none" strike="noStrike" dirty="0">
                <a:solidFill>
                  <a:srgbClr val="4D5156"/>
                </a:solidFill>
                <a:effectLst/>
                <a:latin typeface="arial" panose="020B0604020202020204" pitchFamily="34" charset="0"/>
              </a:rPr>
              <a:t>National Highway Traffic Safety Administration</a:t>
            </a:r>
            <a:r>
              <a:rPr lang="en-US" dirty="0"/>
              <a:t>; Vision Zero Network (https://</a:t>
            </a:r>
            <a:r>
              <a:rPr lang="en-US" dirty="0" err="1"/>
              <a:t>visionzeronetwork.org</a:t>
            </a:r>
            <a:r>
              <a:rPr lang="en-US" dirty="0"/>
              <a:t>/resources/safety-over-speed/)/</a:t>
            </a:r>
            <a:r>
              <a:rPr lang="en-US" b="0" i="0" u="none" strike="noStrike" dirty="0">
                <a:solidFill>
                  <a:srgbClr val="4D5156"/>
                </a:solidFill>
                <a:effectLst/>
                <a:latin typeface="arial" panose="020B0604020202020204" pitchFamily="34" charset="0"/>
              </a:rPr>
              <a:t>National Highway Traffic Safety Administration</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8</a:t>
            </a:fld>
            <a:endParaRPr lang="en-US"/>
          </a:p>
        </p:txBody>
      </p:sp>
    </p:spTree>
    <p:extLst>
      <p:ext uri="{BB962C8B-B14F-4D97-AF65-F5344CB8AC3E}">
        <p14:creationId xmlns:p14="http://schemas.microsoft.com/office/powerpoint/2010/main" val="4159151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Another consequence of speeding is that If you take evasive action, you are more likely to lose control of your vehicle or roll over at higher speeds. When you hit an object, your vehicle decelerates, and the faster you decelerate the more force is present.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 pedestrian struck by a vehicle at 20 mph has a 90% chance of surviving the crash. At 40 mph, the pedestrian only has a 20% chance of surviving.</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Image and information source:</a:t>
            </a:r>
            <a:r>
              <a:rPr lang="en-US" b="0" dirty="0"/>
              <a:t>  </a:t>
            </a:r>
            <a:r>
              <a:rPr lang="en-US" dirty="0"/>
              <a:t>Vision Zero Network (https://</a:t>
            </a:r>
            <a:r>
              <a:rPr lang="en-US" dirty="0" err="1"/>
              <a:t>visionzeronetwork.org</a:t>
            </a:r>
            <a:r>
              <a:rPr lang="en-US" dirty="0"/>
              <a:t>/pioneering-study-affirms-vision-zero-focus-on-speed-management/)</a:t>
            </a:r>
          </a:p>
        </p:txBody>
      </p:sp>
      <p:sp>
        <p:nvSpPr>
          <p:cNvPr id="4" name="Slide Number Placeholder 3"/>
          <p:cNvSpPr>
            <a:spLocks noGrp="1"/>
          </p:cNvSpPr>
          <p:nvPr>
            <p:ph type="sldNum" sz="quarter" idx="5"/>
          </p:nvPr>
        </p:nvSpPr>
        <p:spPr/>
        <p:txBody>
          <a:bodyPr/>
          <a:lstStyle/>
          <a:p>
            <a:fld id="{2B6DCC10-9A3A-476B-B37A-4F18C7F74268}" type="slidenum">
              <a:rPr lang="en-US" smtClean="0"/>
              <a:t>9</a:t>
            </a:fld>
            <a:endParaRPr lang="en-US"/>
          </a:p>
        </p:txBody>
      </p:sp>
    </p:spTree>
    <p:extLst>
      <p:ext uri="{BB962C8B-B14F-4D97-AF65-F5344CB8AC3E}">
        <p14:creationId xmlns:p14="http://schemas.microsoft.com/office/powerpoint/2010/main" val="2664632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1CFADE2-1D7F-4B00-BF6C-A72491F06C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877" b="30963"/>
          <a:stretch/>
        </p:blipFill>
        <p:spPr>
          <a:xfrm>
            <a:off x="-7919" y="2597195"/>
            <a:ext cx="12199919" cy="3428998"/>
          </a:xfrm>
          <a:prstGeom prst="rect">
            <a:avLst/>
          </a:prstGeom>
        </p:spPr>
      </p:pic>
      <p:sp>
        <p:nvSpPr>
          <p:cNvPr id="2" name="Title 1">
            <a:extLst>
              <a:ext uri="{FF2B5EF4-FFF2-40B4-BE49-F238E27FC236}">
                <a16:creationId xmlns:a16="http://schemas.microsoft.com/office/drawing/2014/main" id="{78B5490C-646D-4994-B01B-6D4B124907B8}"/>
              </a:ext>
            </a:extLst>
          </p:cNvPr>
          <p:cNvSpPr>
            <a:spLocks noGrp="1"/>
          </p:cNvSpPr>
          <p:nvPr>
            <p:ph type="ctrTitle"/>
          </p:nvPr>
        </p:nvSpPr>
        <p:spPr>
          <a:xfrm>
            <a:off x="898585" y="207033"/>
            <a:ext cx="10394830" cy="2173139"/>
          </a:xfrm>
        </p:spPr>
        <p:txBody>
          <a:bodyPr anchor="ctr">
            <a:normAutofit/>
          </a:bodyPr>
          <a:lstStyle>
            <a:lvl1pPr algn="l">
              <a:defRPr sz="5400">
                <a:solidFill>
                  <a:schemeClr val="accent3"/>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7BAC1451-271E-4B53-B60B-9B08B98E6A0D}"/>
              </a:ext>
            </a:extLst>
          </p:cNvPr>
          <p:cNvSpPr/>
          <p:nvPr userDrawn="1"/>
        </p:nvSpPr>
        <p:spPr>
          <a:xfrm>
            <a:off x="0" y="6029144"/>
            <a:ext cx="12192000" cy="8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73E85C-9292-4550-B663-936090D33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6119" y="6086010"/>
            <a:ext cx="3099762" cy="774941"/>
          </a:xfrm>
          <a:prstGeom prst="rect">
            <a:avLst/>
          </a:prstGeom>
        </p:spPr>
      </p:pic>
      <p:cxnSp>
        <p:nvCxnSpPr>
          <p:cNvPr id="13" name="Straight Connector 12">
            <a:extLst>
              <a:ext uri="{FF2B5EF4-FFF2-40B4-BE49-F238E27FC236}">
                <a16:creationId xmlns:a16="http://schemas.microsoft.com/office/drawing/2014/main" id="{C3DDFACA-BC63-45CB-9BC7-5717084AEAF7}"/>
              </a:ext>
            </a:extLst>
          </p:cNvPr>
          <p:cNvCxnSpPr>
            <a:cxnSpLocks/>
          </p:cNvCxnSpPr>
          <p:nvPr userDrawn="1"/>
        </p:nvCxnSpPr>
        <p:spPr>
          <a:xfrm>
            <a:off x="0" y="6029144"/>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BC03896-848F-4C28-B07F-06D668BD758C}"/>
              </a:ext>
            </a:extLst>
          </p:cNvPr>
          <p:cNvSpPr/>
          <p:nvPr userDrawn="1"/>
        </p:nvSpPr>
        <p:spPr>
          <a:xfrm>
            <a:off x="0" y="207033"/>
            <a:ext cx="586596" cy="2173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4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437-0A3E-4416-AF76-935AC29D6C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2D46C-DC2C-410D-AB38-EA7173D40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6BF859F-FA9E-46F6-B5A0-F90E98E41751}"/>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4" name="Text Placeholder 13">
            <a:extLst>
              <a:ext uri="{FF2B5EF4-FFF2-40B4-BE49-F238E27FC236}">
                <a16:creationId xmlns:a16="http://schemas.microsoft.com/office/drawing/2014/main" id="{19F98747-F8C7-41DD-94A4-2E9F149C8994}"/>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0158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803CF5-E981-4510-8310-237E51A57A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1DBF31-AE7C-485C-8302-C8F30CB280BC}"/>
              </a:ext>
            </a:extLst>
          </p:cNvPr>
          <p:cNvSpPr/>
          <p:nvPr userDrawn="1"/>
        </p:nvSpPr>
        <p:spPr>
          <a:xfrm>
            <a:off x="-1" y="1"/>
            <a:ext cx="4252823" cy="5227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E0F70-4457-40AC-8603-CC907E028B93}"/>
              </a:ext>
            </a:extLst>
          </p:cNvPr>
          <p:cNvSpPr>
            <a:spLocks noGrp="1"/>
          </p:cNvSpPr>
          <p:nvPr>
            <p:ph type="title" hasCustomPrompt="1"/>
          </p:nvPr>
        </p:nvSpPr>
        <p:spPr>
          <a:xfrm>
            <a:off x="5074791" y="1612586"/>
            <a:ext cx="6370007" cy="2483808"/>
          </a:xfrm>
        </p:spPr>
        <p:txBody>
          <a:bodyPr anchor="ctr">
            <a:normAutofit/>
          </a:bodyPr>
          <a:lstStyle>
            <a:lvl1pPr algn="l">
              <a:defRPr sz="5400"/>
            </a:lvl1pPr>
          </a:lstStyle>
          <a:p>
            <a:r>
              <a:rPr lang="en-US" dirty="0"/>
              <a:t>Click to add section title</a:t>
            </a:r>
          </a:p>
        </p:txBody>
      </p:sp>
      <p:sp>
        <p:nvSpPr>
          <p:cNvPr id="3" name="Text Placeholder 2">
            <a:extLst>
              <a:ext uri="{FF2B5EF4-FFF2-40B4-BE49-F238E27FC236}">
                <a16:creationId xmlns:a16="http://schemas.microsoft.com/office/drawing/2014/main" id="{9D36366F-3A69-4E66-9F81-EB9CF9193515}"/>
              </a:ext>
            </a:extLst>
          </p:cNvPr>
          <p:cNvSpPr>
            <a:spLocks noGrp="1"/>
          </p:cNvSpPr>
          <p:nvPr>
            <p:ph type="body" idx="1" hasCustomPrompt="1"/>
          </p:nvPr>
        </p:nvSpPr>
        <p:spPr>
          <a:xfrm>
            <a:off x="5074791" y="4310947"/>
            <a:ext cx="6370007" cy="432818"/>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subtitle</a:t>
            </a:r>
          </a:p>
        </p:txBody>
      </p:sp>
      <p:pic>
        <p:nvPicPr>
          <p:cNvPr id="10" name="Picture 9">
            <a:extLst>
              <a:ext uri="{FF2B5EF4-FFF2-40B4-BE49-F238E27FC236}">
                <a16:creationId xmlns:a16="http://schemas.microsoft.com/office/drawing/2014/main" id="{DCAA3EB8-EA1C-4886-BEB1-E8BA65439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491" y="1012885"/>
            <a:ext cx="3201838" cy="3201838"/>
          </a:xfrm>
          <a:prstGeom prst="rect">
            <a:avLst/>
          </a:prstGeom>
        </p:spPr>
      </p:pic>
      <p:sp>
        <p:nvSpPr>
          <p:cNvPr id="16" name="Rectangle 15">
            <a:extLst>
              <a:ext uri="{FF2B5EF4-FFF2-40B4-BE49-F238E27FC236}">
                <a16:creationId xmlns:a16="http://schemas.microsoft.com/office/drawing/2014/main" id="{E15E7646-D07A-4617-B5CA-79BBF855BAC9}"/>
              </a:ext>
            </a:extLst>
          </p:cNvPr>
          <p:cNvSpPr/>
          <p:nvPr userDrawn="1"/>
        </p:nvSpPr>
        <p:spPr>
          <a:xfrm>
            <a:off x="0" y="5227608"/>
            <a:ext cx="4252822" cy="16303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ED5A394-4CD9-406B-8479-0EBBE2F0E0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764" y="5494162"/>
            <a:ext cx="1923292" cy="1097282"/>
          </a:xfrm>
          <a:prstGeom prst="rect">
            <a:avLst/>
          </a:prstGeom>
        </p:spPr>
      </p:pic>
      <p:sp>
        <p:nvSpPr>
          <p:cNvPr id="21" name="TextBox 20">
            <a:extLst>
              <a:ext uri="{FF2B5EF4-FFF2-40B4-BE49-F238E27FC236}">
                <a16:creationId xmlns:a16="http://schemas.microsoft.com/office/drawing/2014/main" id="{7F868E4D-A6FC-4895-B424-33FBB6A632A5}"/>
              </a:ext>
            </a:extLst>
          </p:cNvPr>
          <p:cNvSpPr txBox="1"/>
          <p:nvPr userDrawn="1"/>
        </p:nvSpPr>
        <p:spPr>
          <a:xfrm>
            <a:off x="7855071" y="6405200"/>
            <a:ext cx="809446" cy="261610"/>
          </a:xfrm>
          <a:prstGeom prst="rect">
            <a:avLst/>
          </a:prstGeom>
          <a:noFill/>
        </p:spPr>
        <p:txBody>
          <a:bodyPr wrap="square" rtlCol="0">
            <a:spAutoFit/>
          </a:bodyPr>
          <a:lstStyle/>
          <a:p>
            <a:pPr algn="ctr"/>
            <a:fld id="{0F475E7A-B731-45C4-B12D-8D29E054AF25}" type="slidenum">
              <a:rPr lang="en-US" sz="1100" smtClean="0">
                <a:solidFill>
                  <a:schemeClr val="accent1"/>
                </a:solidFill>
              </a:rPr>
              <a:pPr algn="ctr"/>
              <a:t>‹#›</a:t>
            </a:fld>
            <a:endParaRPr lang="en-US" sz="1100" dirty="0">
              <a:solidFill>
                <a:schemeClr val="accent1"/>
              </a:solidFill>
            </a:endParaRPr>
          </a:p>
        </p:txBody>
      </p:sp>
    </p:spTree>
    <p:extLst>
      <p:ext uri="{BB962C8B-B14F-4D97-AF65-F5344CB8AC3E}">
        <p14:creationId xmlns:p14="http://schemas.microsoft.com/office/powerpoint/2010/main" val="30761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06B0-56E3-4DDF-9B1E-3CE09F64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CE225-F05C-4BEB-80B5-EE76CDD423C1}"/>
              </a:ext>
            </a:extLst>
          </p:cNvPr>
          <p:cNvSpPr>
            <a:spLocks noGrp="1"/>
          </p:cNvSpPr>
          <p:nvPr>
            <p:ph sz="half" idx="1"/>
          </p:nvPr>
        </p:nvSpPr>
        <p:spPr>
          <a:xfrm>
            <a:off x="838200" y="1825625"/>
            <a:ext cx="5181600" cy="392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28FA-EE90-452A-B0AD-C140E5C20B9C}"/>
              </a:ext>
            </a:extLst>
          </p:cNvPr>
          <p:cNvSpPr>
            <a:spLocks noGrp="1"/>
          </p:cNvSpPr>
          <p:nvPr>
            <p:ph sz="half" idx="2"/>
          </p:nvPr>
        </p:nvSpPr>
        <p:spPr>
          <a:xfrm>
            <a:off x="6172200" y="1825625"/>
            <a:ext cx="5181600" cy="392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DB514AB-FC4E-4CB8-BCE1-071562D9A8D8}"/>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9" name="Text Placeholder 13">
            <a:extLst>
              <a:ext uri="{FF2B5EF4-FFF2-40B4-BE49-F238E27FC236}">
                <a16:creationId xmlns:a16="http://schemas.microsoft.com/office/drawing/2014/main" id="{D723CAFA-A635-48B3-AFB7-1B5033BAAEC1}"/>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88947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D5F8-4EC9-4CD7-9266-3D07CE9F9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4DA43-5D17-47B2-9D57-B1CC6167FD1A}"/>
              </a:ext>
            </a:extLst>
          </p:cNvPr>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8CB75F-AC15-45BB-8A10-DDEAAC8302ED}"/>
              </a:ext>
            </a:extLst>
          </p:cNvPr>
          <p:cNvSpPr>
            <a:spLocks noGrp="1"/>
          </p:cNvSpPr>
          <p:nvPr>
            <p:ph sz="half" idx="2"/>
          </p:nvPr>
        </p:nvSpPr>
        <p:spPr>
          <a:xfrm>
            <a:off x="839788" y="2505075"/>
            <a:ext cx="5157787" cy="3248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92950-3974-4671-826D-C80F46D7DF8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72A9D-881D-4E1E-8F03-554DCDD144DF}"/>
              </a:ext>
            </a:extLst>
          </p:cNvPr>
          <p:cNvSpPr>
            <a:spLocks noGrp="1"/>
          </p:cNvSpPr>
          <p:nvPr>
            <p:ph sz="quarter" idx="4"/>
          </p:nvPr>
        </p:nvSpPr>
        <p:spPr>
          <a:xfrm>
            <a:off x="6172200" y="2505075"/>
            <a:ext cx="5183188" cy="3248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AD779B3-77DB-42B6-BEAD-5DB5DC0B730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1" name="Text Placeholder 13">
            <a:extLst>
              <a:ext uri="{FF2B5EF4-FFF2-40B4-BE49-F238E27FC236}">
                <a16:creationId xmlns:a16="http://schemas.microsoft.com/office/drawing/2014/main" id="{1E2F98B6-C050-44B2-8FF1-92B23A365C09}"/>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3381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EF480EB-9782-4F7A-95D1-32B891EDE9A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DB681EE2-D0B6-44CB-9046-BD3C3EA53D95}"/>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3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222CBD-BEB9-4F74-9E9E-702618E9CD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79F6B926-0C27-4763-BAA2-0D0D2BCDF5B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8" name="Text Placeholder 13">
            <a:extLst>
              <a:ext uri="{FF2B5EF4-FFF2-40B4-BE49-F238E27FC236}">
                <a16:creationId xmlns:a16="http://schemas.microsoft.com/office/drawing/2014/main" id="{E76D83D4-7216-4C4E-B8B2-2D7B0F06255F}"/>
              </a:ext>
            </a:extLst>
          </p:cNvPr>
          <p:cNvSpPr>
            <a:spLocks noGrp="1"/>
          </p:cNvSpPr>
          <p:nvPr>
            <p:ph type="body" sz="quarter" idx="14" hasCustomPrompt="1"/>
          </p:nvPr>
        </p:nvSpPr>
        <p:spPr>
          <a:xfrm>
            <a:off x="1752596" y="6405200"/>
            <a:ext cx="9601202"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291758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C59B26-C270-4839-BC6D-E9ED600EDFA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C69B0215-6707-4371-9A26-B109EFC26A93}"/>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03003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02BBB-A0BC-4C79-B857-7A80742273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79D549-C903-4524-AC2F-35FCA9A584B6}"/>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Tree>
    <p:extLst>
      <p:ext uri="{BB962C8B-B14F-4D97-AF65-F5344CB8AC3E}">
        <p14:creationId xmlns:p14="http://schemas.microsoft.com/office/powerpoint/2010/main" val="413136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8020-B742-4F14-80FC-79A7D4A0ED08}"/>
              </a:ext>
            </a:extLst>
          </p:cNvPr>
          <p:cNvSpPr/>
          <p:nvPr userDrawn="1"/>
        </p:nvSpPr>
        <p:spPr>
          <a:xfrm>
            <a:off x="0" y="6236898"/>
            <a:ext cx="12192000" cy="6211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98B72E-5E70-4FF7-905F-12A388F80B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066361" y="6244444"/>
            <a:ext cx="2484407" cy="621102"/>
          </a:xfrm>
          <a:prstGeom prst="rect">
            <a:avLst/>
          </a:prstGeom>
        </p:spPr>
      </p:pic>
      <p:cxnSp>
        <p:nvCxnSpPr>
          <p:cNvPr id="9" name="Straight Connector 8">
            <a:extLst>
              <a:ext uri="{FF2B5EF4-FFF2-40B4-BE49-F238E27FC236}">
                <a16:creationId xmlns:a16="http://schemas.microsoft.com/office/drawing/2014/main" id="{6C336400-0676-4B7A-96D9-DA0A95BAFC50}"/>
              </a:ext>
            </a:extLst>
          </p:cNvPr>
          <p:cNvCxnSpPr>
            <a:cxnSpLocks/>
          </p:cNvCxnSpPr>
          <p:nvPr userDrawn="1"/>
        </p:nvCxnSpPr>
        <p:spPr>
          <a:xfrm>
            <a:off x="0" y="6230569"/>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2903ABA-3B3E-4D92-9C6E-755268036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B2AB85-C672-4428-B52B-A087460FE3C5}"/>
              </a:ext>
            </a:extLst>
          </p:cNvPr>
          <p:cNvSpPr>
            <a:spLocks noGrp="1"/>
          </p:cNvSpPr>
          <p:nvPr>
            <p:ph type="body" idx="1"/>
          </p:nvPr>
        </p:nvSpPr>
        <p:spPr>
          <a:xfrm>
            <a:off x="838200" y="1825624"/>
            <a:ext cx="10515600" cy="39861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3A790A6-0A73-49B5-8AD0-C956DC6DC4D3}"/>
              </a:ext>
            </a:extLst>
          </p:cNvPr>
          <p:cNvSpPr>
            <a:spLocks noGrp="1"/>
          </p:cNvSpPr>
          <p:nvPr>
            <p:ph type="ftr" sz="quarter" idx="3"/>
          </p:nvPr>
        </p:nvSpPr>
        <p:spPr>
          <a:xfrm>
            <a:off x="838199" y="5886774"/>
            <a:ext cx="10515599" cy="26574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4DD9F9-A473-477C-8716-1577AE60E0EE}"/>
              </a:ext>
            </a:extLst>
          </p:cNvPr>
          <p:cNvSpPr>
            <a:spLocks noGrp="1"/>
          </p:cNvSpPr>
          <p:nvPr>
            <p:ph type="sldNum" sz="quarter" idx="4"/>
          </p:nvPr>
        </p:nvSpPr>
        <p:spPr>
          <a:xfrm>
            <a:off x="838199" y="6356350"/>
            <a:ext cx="809446" cy="365125"/>
          </a:xfrm>
          <a:prstGeom prst="rect">
            <a:avLst/>
          </a:prstGeom>
        </p:spPr>
        <p:txBody>
          <a:bodyPr vert="horz" lIns="91440" tIns="45720" rIns="91440" bIns="45720" rtlCol="0" anchor="ctr"/>
          <a:lstStyle>
            <a:lvl1pPr algn="l">
              <a:defRPr sz="1100">
                <a:solidFill>
                  <a:schemeClr val="accent1"/>
                </a:solidFill>
              </a:defRPr>
            </a:lvl1pPr>
          </a:lstStyle>
          <a:p>
            <a:fld id="{A53FE47A-A223-4125-A402-41EAB190C221}" type="slidenum">
              <a:rPr lang="en-US" smtClean="0"/>
              <a:pPr/>
              <a:t>‹#›</a:t>
            </a:fld>
            <a:endParaRPr lang="en-US" dirty="0"/>
          </a:p>
        </p:txBody>
      </p:sp>
    </p:spTree>
    <p:extLst>
      <p:ext uri="{BB962C8B-B14F-4D97-AF65-F5344CB8AC3E}">
        <p14:creationId xmlns:p14="http://schemas.microsoft.com/office/powerpoint/2010/main" val="105500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23.png"/><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mailto:Vania.boyd@iowadot.us?subject=Driver%20Education%20Curriculum%20Inquir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3E77-C990-42A4-87FE-58726882BBC8}"/>
              </a:ext>
            </a:extLst>
          </p:cNvPr>
          <p:cNvSpPr>
            <a:spLocks noGrp="1"/>
          </p:cNvSpPr>
          <p:nvPr>
            <p:ph type="ctrTitle"/>
          </p:nvPr>
        </p:nvSpPr>
        <p:spPr/>
        <p:txBody>
          <a:bodyPr/>
          <a:lstStyle/>
          <a:p>
            <a:r>
              <a:rPr lang="en-US" dirty="0"/>
              <a:t>Speeding</a:t>
            </a:r>
          </a:p>
        </p:txBody>
      </p:sp>
    </p:spTree>
    <p:extLst>
      <p:ext uri="{BB962C8B-B14F-4D97-AF65-F5344CB8AC3E}">
        <p14:creationId xmlns:p14="http://schemas.microsoft.com/office/powerpoint/2010/main" val="383381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eeding Deaths">
            <a:extLst>
              <a:ext uri="{FF2B5EF4-FFF2-40B4-BE49-F238E27FC236}">
                <a16:creationId xmlns:a16="http://schemas.microsoft.com/office/drawing/2014/main" id="{90999138-5DEF-0F0E-92D0-E46BEFC96D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AE254-B829-6C67-4AFF-FAABB943C181}"/>
              </a:ext>
            </a:extLst>
          </p:cNvPr>
          <p:cNvSpPr txBox="1"/>
          <p:nvPr/>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10</a:t>
            </a:fld>
            <a:endParaRPr lang="en-US" sz="1100" dirty="0">
              <a:solidFill>
                <a:schemeClr val="accent1"/>
              </a:solidFill>
            </a:endParaRPr>
          </a:p>
        </p:txBody>
      </p:sp>
    </p:spTree>
    <p:extLst>
      <p:ext uri="{BB962C8B-B14F-4D97-AF65-F5344CB8AC3E}">
        <p14:creationId xmlns:p14="http://schemas.microsoft.com/office/powerpoint/2010/main" val="30075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 driving on a road&#10;&#10;Description automatically generated">
            <a:extLst>
              <a:ext uri="{FF2B5EF4-FFF2-40B4-BE49-F238E27FC236}">
                <a16:creationId xmlns:a16="http://schemas.microsoft.com/office/drawing/2014/main" id="{D823DF95-DA9A-1702-FAF9-F42D38D9D396}"/>
              </a:ext>
            </a:extLst>
          </p:cNvPr>
          <p:cNvPicPr>
            <a:picLocks noChangeAspect="1"/>
          </p:cNvPicPr>
          <p:nvPr/>
        </p:nvPicPr>
        <p:blipFill rotWithShape="1">
          <a:blip r:embed="rId3">
            <a:extLst>
              <a:ext uri="{28A0092B-C50C-407E-A947-70E740481C1C}">
                <a14:useLocalDpi xmlns:a14="http://schemas.microsoft.com/office/drawing/2010/main" val="0"/>
              </a:ext>
            </a:extLst>
          </a:blip>
          <a:srcRect t="4462" b="18931"/>
          <a:stretch/>
        </p:blipFill>
        <p:spPr>
          <a:xfrm>
            <a:off x="0" y="1"/>
            <a:ext cx="12192000" cy="6226574"/>
          </a:xfrm>
          <a:prstGeom prst="rect">
            <a:avLst/>
          </a:prstGeom>
        </p:spPr>
      </p:pic>
      <p:sp>
        <p:nvSpPr>
          <p:cNvPr id="9" name="Round Same Side Corner Rectangle 8">
            <a:extLst>
              <a:ext uri="{FF2B5EF4-FFF2-40B4-BE49-F238E27FC236}">
                <a16:creationId xmlns:a16="http://schemas.microsoft.com/office/drawing/2014/main" id="{6720CC5E-9C6D-8673-78E1-12A51AAC6CC3}"/>
              </a:ext>
            </a:extLst>
          </p:cNvPr>
          <p:cNvSpPr/>
          <p:nvPr/>
        </p:nvSpPr>
        <p:spPr>
          <a:xfrm rot="16200000">
            <a:off x="7252010" y="-932984"/>
            <a:ext cx="1747025" cy="8132953"/>
          </a:xfrm>
          <a:prstGeom prst="round2SameRect">
            <a:avLst/>
          </a:prstGeom>
          <a:solidFill>
            <a:schemeClr val="tx2">
              <a:alpha val="80000"/>
            </a:schemeClr>
          </a:solidFill>
          <a:ln>
            <a:noFill/>
          </a:ln>
          <a:effectLst>
            <a:glow rad="11430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EE9999-FD0E-8D0C-1FCC-69F54D2612F7}"/>
              </a:ext>
            </a:extLst>
          </p:cNvPr>
          <p:cNvSpPr txBox="1"/>
          <p:nvPr/>
        </p:nvSpPr>
        <p:spPr>
          <a:xfrm>
            <a:off x="4244897" y="2428723"/>
            <a:ext cx="7694341" cy="1384995"/>
          </a:xfrm>
          <a:prstGeom prst="rect">
            <a:avLst/>
          </a:prstGeom>
          <a:noFill/>
        </p:spPr>
        <p:txBody>
          <a:bodyPr wrap="square" rtlCol="0">
            <a:spAutoFit/>
          </a:bodyPr>
          <a:lstStyle/>
          <a:p>
            <a:pPr algn="r"/>
            <a:r>
              <a:rPr lang="en-US" sz="2800" dirty="0">
                <a:solidFill>
                  <a:schemeClr val="accent1"/>
                </a:solidFill>
                <a:latin typeface="Arial" panose="020B0604020202020204" pitchFamily="34" charset="0"/>
                <a:cs typeface="Arial" panose="020B0604020202020204" pitchFamily="34" charset="0"/>
              </a:rPr>
              <a:t>In Iowa, drivers 18 and younger were 1.4 times more likely to be involved in a speeding-related crash than drivers over 18.</a:t>
            </a:r>
          </a:p>
        </p:txBody>
      </p:sp>
    </p:spTree>
    <p:extLst>
      <p:ext uri="{BB962C8B-B14F-4D97-AF65-F5344CB8AC3E}">
        <p14:creationId xmlns:p14="http://schemas.microsoft.com/office/powerpoint/2010/main" val="4063123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716750-6588-1961-4F2E-1AB1867FB647}"/>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8"/>
          <a:stretch/>
        </p:blipFill>
        <p:spPr>
          <a:xfrm>
            <a:off x="7709210" y="-1"/>
            <a:ext cx="4482790" cy="6225775"/>
          </a:xfrm>
          <a:prstGeom prst="rect">
            <a:avLst/>
          </a:prstGeom>
        </p:spPr>
      </p:pic>
      <p:sp>
        <p:nvSpPr>
          <p:cNvPr id="2" name="Title 1">
            <a:extLst>
              <a:ext uri="{FF2B5EF4-FFF2-40B4-BE49-F238E27FC236}">
                <a16:creationId xmlns:a16="http://schemas.microsoft.com/office/drawing/2014/main" id="{964900AB-BD2F-B034-CE65-7BBEF0A4DDFD}"/>
              </a:ext>
            </a:extLst>
          </p:cNvPr>
          <p:cNvSpPr>
            <a:spLocks noGrp="1"/>
          </p:cNvSpPr>
          <p:nvPr>
            <p:ph type="title"/>
          </p:nvPr>
        </p:nvSpPr>
        <p:spPr>
          <a:xfrm>
            <a:off x="838200" y="365125"/>
            <a:ext cx="6497170" cy="1325563"/>
          </a:xfrm>
        </p:spPr>
        <p:txBody>
          <a:bodyPr/>
          <a:lstStyle/>
          <a:p>
            <a:r>
              <a:rPr lang="en-US" dirty="0"/>
              <a:t>Why do We Speed?</a:t>
            </a:r>
          </a:p>
        </p:txBody>
      </p:sp>
      <p:sp>
        <p:nvSpPr>
          <p:cNvPr id="6" name="Content Placeholder 5">
            <a:extLst>
              <a:ext uri="{FF2B5EF4-FFF2-40B4-BE49-F238E27FC236}">
                <a16:creationId xmlns:a16="http://schemas.microsoft.com/office/drawing/2014/main" id="{5C1DF3C5-4326-E517-C004-D62AD484D2C4}"/>
              </a:ext>
            </a:extLst>
          </p:cNvPr>
          <p:cNvSpPr>
            <a:spLocks noGrp="1"/>
          </p:cNvSpPr>
          <p:nvPr>
            <p:ph idx="1"/>
          </p:nvPr>
        </p:nvSpPr>
        <p:spPr>
          <a:xfrm>
            <a:off x="838200" y="1825624"/>
            <a:ext cx="6008649" cy="3986111"/>
          </a:xfrm>
        </p:spPr>
        <p:txBody>
          <a:bodyPr>
            <a:normAutofit fontScale="92500" lnSpcReduction="10000"/>
          </a:bodyPr>
          <a:lstStyle/>
          <a:p>
            <a:r>
              <a:rPr lang="en-US" dirty="0"/>
              <a:t>Inexperience and inability to judge hazardous situations</a:t>
            </a:r>
          </a:p>
          <a:p>
            <a:r>
              <a:rPr lang="en-US" dirty="0"/>
              <a:t>Being in a hurry or late for appointments</a:t>
            </a:r>
          </a:p>
          <a:p>
            <a:r>
              <a:rPr lang="en-US" dirty="0"/>
              <a:t>Not paying attention to the roadway</a:t>
            </a:r>
          </a:p>
          <a:p>
            <a:r>
              <a:rPr lang="en-US" dirty="0"/>
              <a:t>Social pressure, feeling the need to keep up with traffic, lack of social stigma</a:t>
            </a:r>
          </a:p>
          <a:p>
            <a:r>
              <a:rPr lang="en-US" dirty="0"/>
              <a:t>Believing that when others are speeding the risk of a ticket is low</a:t>
            </a:r>
          </a:p>
          <a:p>
            <a:r>
              <a:rPr lang="en-US" dirty="0"/>
              <a:t>Thrill seeking</a:t>
            </a:r>
          </a:p>
          <a:p>
            <a:r>
              <a:rPr lang="en-US" dirty="0"/>
              <a:t>Disregard for others</a:t>
            </a:r>
          </a:p>
        </p:txBody>
      </p:sp>
    </p:spTree>
    <p:extLst>
      <p:ext uri="{BB962C8B-B14F-4D97-AF65-F5344CB8AC3E}">
        <p14:creationId xmlns:p14="http://schemas.microsoft.com/office/powerpoint/2010/main" val="13902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www.alltrafficsolutions.com/wp-content/uploads/2023/04/IMG_4428-scaled.jpg">
            <a:extLst>
              <a:ext uri="{FF2B5EF4-FFF2-40B4-BE49-F238E27FC236}">
                <a16:creationId xmlns:a16="http://schemas.microsoft.com/office/drawing/2014/main" id="{56002832-D1AC-328B-3C75-F3F1374CA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33" b="17073"/>
          <a:stretch/>
        </p:blipFill>
        <p:spPr bwMode="auto">
          <a:xfrm>
            <a:off x="0" y="0"/>
            <a:ext cx="12191999" cy="6226575"/>
          </a:xfrm>
          <a:prstGeom prst="rect">
            <a:avLst/>
          </a:prstGeom>
          <a:noFill/>
          <a:extLst>
            <a:ext uri="{909E8E84-426E-40DD-AFC4-6F175D3DCCD1}">
              <a14:hiddenFill xmlns:a14="http://schemas.microsoft.com/office/drawing/2010/main">
                <a:solidFill>
                  <a:srgbClr val="FFFFFF"/>
                </a:solidFill>
              </a14:hiddenFill>
            </a:ext>
          </a:extLst>
        </p:spPr>
      </p:pic>
      <p:sp>
        <p:nvSpPr>
          <p:cNvPr id="9" name="Round Same Side Corner Rectangle 8">
            <a:extLst>
              <a:ext uri="{FF2B5EF4-FFF2-40B4-BE49-F238E27FC236}">
                <a16:creationId xmlns:a16="http://schemas.microsoft.com/office/drawing/2014/main" id="{6720CC5E-9C6D-8673-78E1-12A51AAC6CC3}"/>
              </a:ext>
            </a:extLst>
          </p:cNvPr>
          <p:cNvSpPr/>
          <p:nvPr/>
        </p:nvSpPr>
        <p:spPr>
          <a:xfrm rot="5400000" flipH="1">
            <a:off x="1138069" y="-506647"/>
            <a:ext cx="3173091" cy="5449235"/>
          </a:xfrm>
          <a:prstGeom prst="round2SameRect">
            <a:avLst/>
          </a:prstGeom>
          <a:solidFill>
            <a:schemeClr val="tx2">
              <a:alpha val="85000"/>
            </a:schemeClr>
          </a:solidFill>
          <a:ln>
            <a:noFill/>
          </a:ln>
          <a:effectLst>
            <a:glow rad="1143000">
              <a:schemeClr val="bg1">
                <a:alpha val="23308"/>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EE9999-FD0E-8D0C-1FCC-69F54D2612F7}"/>
              </a:ext>
            </a:extLst>
          </p:cNvPr>
          <p:cNvSpPr txBox="1"/>
          <p:nvPr/>
        </p:nvSpPr>
        <p:spPr>
          <a:xfrm>
            <a:off x="237893" y="1834472"/>
            <a:ext cx="4557132" cy="1815882"/>
          </a:xfrm>
          <a:prstGeom prst="rect">
            <a:avLst/>
          </a:prstGeom>
          <a:noFill/>
        </p:spPr>
        <p:txBody>
          <a:bodyPr wrap="square" rtlCol="0">
            <a:spAutoFit/>
          </a:bodyPr>
          <a:lstStyle/>
          <a:p>
            <a:r>
              <a:rPr lang="en-US" sz="2800" dirty="0">
                <a:solidFill>
                  <a:schemeClr val="accent1"/>
                </a:solidFill>
                <a:latin typeface="Arial" panose="020B0604020202020204" pitchFamily="34" charset="0"/>
                <a:cs typeface="Arial" panose="020B0604020202020204" pitchFamily="34" charset="0"/>
              </a:rPr>
              <a:t>In the US speeding culture, many drivers see speed limits as minimums rather than maximums</a:t>
            </a:r>
          </a:p>
        </p:txBody>
      </p:sp>
      <p:sp>
        <p:nvSpPr>
          <p:cNvPr id="3" name="Title 2">
            <a:extLst>
              <a:ext uri="{FF2B5EF4-FFF2-40B4-BE49-F238E27FC236}">
                <a16:creationId xmlns:a16="http://schemas.microsoft.com/office/drawing/2014/main" id="{B290482E-1D45-62CF-BDE5-24B31849BAAE}"/>
              </a:ext>
            </a:extLst>
          </p:cNvPr>
          <p:cNvSpPr>
            <a:spLocks noGrp="1"/>
          </p:cNvSpPr>
          <p:nvPr>
            <p:ph type="title"/>
          </p:nvPr>
        </p:nvSpPr>
        <p:spPr>
          <a:xfrm>
            <a:off x="237893" y="631427"/>
            <a:ext cx="5508701" cy="1090245"/>
          </a:xfrm>
        </p:spPr>
        <p:txBody>
          <a:bodyPr/>
          <a:lstStyle/>
          <a:p>
            <a:r>
              <a:rPr lang="en-US" dirty="0">
                <a:solidFill>
                  <a:schemeClr val="accent1"/>
                </a:solidFill>
              </a:rPr>
              <a:t>Why do we Speed?</a:t>
            </a:r>
          </a:p>
        </p:txBody>
      </p:sp>
      <p:cxnSp>
        <p:nvCxnSpPr>
          <p:cNvPr id="8" name="Straight Connector 7">
            <a:extLst>
              <a:ext uri="{FF2B5EF4-FFF2-40B4-BE49-F238E27FC236}">
                <a16:creationId xmlns:a16="http://schemas.microsoft.com/office/drawing/2014/main" id="{5CDFE90D-9495-0CA2-0735-CD55FE220DEE}"/>
              </a:ext>
            </a:extLst>
          </p:cNvPr>
          <p:cNvCxnSpPr>
            <a:cxnSpLocks/>
          </p:cNvCxnSpPr>
          <p:nvPr/>
        </p:nvCxnSpPr>
        <p:spPr>
          <a:xfrm>
            <a:off x="0" y="1684501"/>
            <a:ext cx="54492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38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CCA4-DA81-4EEF-AAF3-A2FEF6A9C598}"/>
              </a:ext>
            </a:extLst>
          </p:cNvPr>
          <p:cNvSpPr>
            <a:spLocks noGrp="1"/>
          </p:cNvSpPr>
          <p:nvPr>
            <p:ph type="title"/>
          </p:nvPr>
        </p:nvSpPr>
        <p:spPr/>
        <p:txBody>
          <a:bodyPr/>
          <a:lstStyle/>
          <a:p>
            <a:r>
              <a:rPr lang="en-US" dirty="0"/>
              <a:t>Strategies to Reduce Speeding</a:t>
            </a:r>
          </a:p>
        </p:txBody>
      </p:sp>
      <p:graphicFrame>
        <p:nvGraphicFramePr>
          <p:cNvPr id="4" name="Diagram 3">
            <a:extLst>
              <a:ext uri="{FF2B5EF4-FFF2-40B4-BE49-F238E27FC236}">
                <a16:creationId xmlns:a16="http://schemas.microsoft.com/office/drawing/2014/main" id="{59B6D4BB-4718-4EEB-9036-376F82C27A12}"/>
              </a:ext>
            </a:extLst>
          </p:cNvPr>
          <p:cNvGraphicFramePr/>
          <p:nvPr>
            <p:extLst>
              <p:ext uri="{D42A27DB-BD31-4B8C-83A1-F6EECF244321}">
                <p14:modId xmlns:p14="http://schemas.microsoft.com/office/powerpoint/2010/main" val="2205918063"/>
              </p:ext>
            </p:extLst>
          </p:nvPr>
        </p:nvGraphicFramePr>
        <p:xfrm>
          <a:off x="838200" y="1345324"/>
          <a:ext cx="10515600" cy="4740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een clock with a black background&#10;&#10;Description automatically generated">
            <a:extLst>
              <a:ext uri="{FF2B5EF4-FFF2-40B4-BE49-F238E27FC236}">
                <a16:creationId xmlns:a16="http://schemas.microsoft.com/office/drawing/2014/main" id="{B6D3903E-2C68-1429-2F0D-3AAB72DB20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441" y="1555029"/>
            <a:ext cx="581807" cy="581807"/>
          </a:xfrm>
          <a:prstGeom prst="rect">
            <a:avLst/>
          </a:prstGeom>
        </p:spPr>
      </p:pic>
      <p:pic>
        <p:nvPicPr>
          <p:cNvPr id="8" name="Picture 7" descr="A green exclamation mark on a black background&#10;&#10;Description automatically generated">
            <a:extLst>
              <a:ext uri="{FF2B5EF4-FFF2-40B4-BE49-F238E27FC236}">
                <a16:creationId xmlns:a16="http://schemas.microsoft.com/office/drawing/2014/main" id="{A30C418B-173F-3973-46E7-D7CD664674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1017" y="2226933"/>
            <a:ext cx="766936" cy="766936"/>
          </a:xfrm>
          <a:prstGeom prst="rect">
            <a:avLst/>
          </a:prstGeom>
        </p:spPr>
      </p:pic>
      <p:pic>
        <p:nvPicPr>
          <p:cNvPr id="11" name="Picture 10" descr="A green and black logo&#10;&#10;Description automatically generated">
            <a:extLst>
              <a:ext uri="{FF2B5EF4-FFF2-40B4-BE49-F238E27FC236}">
                <a16:creationId xmlns:a16="http://schemas.microsoft.com/office/drawing/2014/main" id="{94EEDE95-17E5-B152-9B3E-BAC3CD7264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8823" y="3066120"/>
            <a:ext cx="547979" cy="547979"/>
          </a:xfrm>
          <a:prstGeom prst="rect">
            <a:avLst/>
          </a:prstGeom>
        </p:spPr>
      </p:pic>
      <p:pic>
        <p:nvPicPr>
          <p:cNvPr id="13" name="Picture 12" descr="A green and black cloud with rain&#10;&#10;Description automatically generated">
            <a:extLst>
              <a:ext uri="{FF2B5EF4-FFF2-40B4-BE49-F238E27FC236}">
                <a16:creationId xmlns:a16="http://schemas.microsoft.com/office/drawing/2014/main" id="{BD8A55B6-BBE6-7DCE-10B1-B853A5151A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3161" y="3835660"/>
            <a:ext cx="522967" cy="522967"/>
          </a:xfrm>
          <a:prstGeom prst="rect">
            <a:avLst/>
          </a:prstGeom>
        </p:spPr>
      </p:pic>
      <p:pic>
        <p:nvPicPr>
          <p:cNvPr id="16" name="Picture 15" descr="A yellow and black sign with arrows pointing to a person&#10;&#10;Description automatically generated">
            <a:extLst>
              <a:ext uri="{FF2B5EF4-FFF2-40B4-BE49-F238E27FC236}">
                <a16:creationId xmlns:a16="http://schemas.microsoft.com/office/drawing/2014/main" id="{BA99BB50-4C54-24B1-4E58-A92516BA2F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8538" y="4522890"/>
            <a:ext cx="622558" cy="622558"/>
          </a:xfrm>
          <a:prstGeom prst="rect">
            <a:avLst/>
          </a:prstGeom>
        </p:spPr>
      </p:pic>
      <p:pic>
        <p:nvPicPr>
          <p:cNvPr id="18" name="Picture 17" descr="A couple of cars in different directions&#10;&#10;Description automatically generated">
            <a:extLst>
              <a:ext uri="{FF2B5EF4-FFF2-40B4-BE49-F238E27FC236}">
                <a16:creationId xmlns:a16="http://schemas.microsoft.com/office/drawing/2014/main" id="{2C4BF1F7-B996-D572-A53F-076344E402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8065" y="5274920"/>
            <a:ext cx="622558" cy="622558"/>
          </a:xfrm>
          <a:prstGeom prst="rect">
            <a:avLst/>
          </a:prstGeom>
        </p:spPr>
      </p:pic>
    </p:spTree>
    <p:extLst>
      <p:ext uri="{BB962C8B-B14F-4D97-AF65-F5344CB8AC3E}">
        <p14:creationId xmlns:p14="http://schemas.microsoft.com/office/powerpoint/2010/main" val="2344693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A712-4F6A-4DA5-B133-C5C6A380D7EA}"/>
              </a:ext>
            </a:extLst>
          </p:cNvPr>
          <p:cNvSpPr>
            <a:spLocks noGrp="1"/>
          </p:cNvSpPr>
          <p:nvPr>
            <p:ph type="title"/>
          </p:nvPr>
        </p:nvSpPr>
        <p:spPr/>
        <p:txBody>
          <a:bodyPr/>
          <a:lstStyle/>
          <a:p>
            <a:r>
              <a:rPr lang="en-US" dirty="0"/>
              <a:t>Speeding Myths</a:t>
            </a:r>
          </a:p>
        </p:txBody>
      </p:sp>
      <p:sp>
        <p:nvSpPr>
          <p:cNvPr id="7" name="Rectangle 6">
            <a:extLst>
              <a:ext uri="{FF2B5EF4-FFF2-40B4-BE49-F238E27FC236}">
                <a16:creationId xmlns:a16="http://schemas.microsoft.com/office/drawing/2014/main" id="{54B6DD1D-1A2C-43C6-AEFC-518A2100AC55}"/>
              </a:ext>
            </a:extLst>
          </p:cNvPr>
          <p:cNvSpPr/>
          <p:nvPr/>
        </p:nvSpPr>
        <p:spPr>
          <a:xfrm>
            <a:off x="1906620" y="1706566"/>
            <a:ext cx="9447179" cy="5992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E4914E4-2604-45F6-B99E-895056A9ED1D}"/>
              </a:ext>
            </a:extLst>
          </p:cNvPr>
          <p:cNvSpPr txBox="1"/>
          <p:nvPr/>
        </p:nvSpPr>
        <p:spPr>
          <a:xfrm>
            <a:off x="1975995" y="1797696"/>
            <a:ext cx="9191358" cy="400110"/>
          </a:xfrm>
          <a:prstGeom prst="rect">
            <a:avLst/>
          </a:prstGeom>
          <a:noFill/>
        </p:spPr>
        <p:txBody>
          <a:bodyPr wrap="square" rtlCol="0">
            <a:spAutoFit/>
          </a:bodyPr>
          <a:lstStyle/>
          <a:p>
            <a:r>
              <a:rPr lang="en-US" sz="2000" dirty="0">
                <a:solidFill>
                  <a:schemeClr val="accent6"/>
                </a:solidFill>
              </a:rPr>
              <a:t>Going 5 mph over the posted speed limit is okay.</a:t>
            </a:r>
          </a:p>
        </p:txBody>
      </p:sp>
      <p:sp>
        <p:nvSpPr>
          <p:cNvPr id="9" name="Rectangle 8">
            <a:extLst>
              <a:ext uri="{FF2B5EF4-FFF2-40B4-BE49-F238E27FC236}">
                <a16:creationId xmlns:a16="http://schemas.microsoft.com/office/drawing/2014/main" id="{8C0F5059-7A1B-49F2-B32E-894DCE55432D}"/>
              </a:ext>
            </a:extLst>
          </p:cNvPr>
          <p:cNvSpPr/>
          <p:nvPr/>
        </p:nvSpPr>
        <p:spPr>
          <a:xfrm>
            <a:off x="838200" y="1706566"/>
            <a:ext cx="1068421" cy="5992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544D3A0-03ED-4014-BC6D-DE2E2BBF5E72}"/>
              </a:ext>
            </a:extLst>
          </p:cNvPr>
          <p:cNvSpPr txBox="1"/>
          <p:nvPr/>
        </p:nvSpPr>
        <p:spPr>
          <a:xfrm>
            <a:off x="838199" y="1775353"/>
            <a:ext cx="1068422" cy="461665"/>
          </a:xfrm>
          <a:prstGeom prst="rect">
            <a:avLst/>
          </a:prstGeom>
          <a:noFill/>
        </p:spPr>
        <p:txBody>
          <a:bodyPr wrap="square" rtlCol="0">
            <a:spAutoFit/>
          </a:bodyPr>
          <a:lstStyle/>
          <a:p>
            <a:pPr algn="ctr"/>
            <a:r>
              <a:rPr lang="en-US" sz="2400" b="1" dirty="0">
                <a:solidFill>
                  <a:schemeClr val="bg1"/>
                </a:solidFill>
              </a:rPr>
              <a:t>Myth</a:t>
            </a:r>
          </a:p>
        </p:txBody>
      </p:sp>
      <p:sp>
        <p:nvSpPr>
          <p:cNvPr id="11" name="Rectangle 10">
            <a:extLst>
              <a:ext uri="{FF2B5EF4-FFF2-40B4-BE49-F238E27FC236}">
                <a16:creationId xmlns:a16="http://schemas.microsoft.com/office/drawing/2014/main" id="{E8F7CAD4-A6B6-4891-934E-E998B41D5A96}"/>
              </a:ext>
            </a:extLst>
          </p:cNvPr>
          <p:cNvSpPr/>
          <p:nvPr/>
        </p:nvSpPr>
        <p:spPr>
          <a:xfrm>
            <a:off x="1906620" y="2408641"/>
            <a:ext cx="9447179" cy="8808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A259710-4AFA-44C4-B742-BAD44E7282F0}"/>
              </a:ext>
            </a:extLst>
          </p:cNvPr>
          <p:cNvSpPr txBox="1"/>
          <p:nvPr/>
        </p:nvSpPr>
        <p:spPr>
          <a:xfrm>
            <a:off x="1975995" y="2495135"/>
            <a:ext cx="9191358" cy="707886"/>
          </a:xfrm>
          <a:prstGeom prst="rect">
            <a:avLst/>
          </a:prstGeom>
          <a:noFill/>
        </p:spPr>
        <p:txBody>
          <a:bodyPr wrap="square" rtlCol="0">
            <a:spAutoFit/>
          </a:bodyPr>
          <a:lstStyle/>
          <a:p>
            <a:r>
              <a:rPr lang="en-US" sz="2000" dirty="0">
                <a:solidFill>
                  <a:schemeClr val="accent3"/>
                </a:solidFill>
              </a:rPr>
              <a:t>Going over the speed limit by any amount is illegal, and an officer can stop you for any amount over the posted speed limit.</a:t>
            </a:r>
          </a:p>
        </p:txBody>
      </p:sp>
      <p:sp>
        <p:nvSpPr>
          <p:cNvPr id="13" name="Rectangle 12">
            <a:extLst>
              <a:ext uri="{FF2B5EF4-FFF2-40B4-BE49-F238E27FC236}">
                <a16:creationId xmlns:a16="http://schemas.microsoft.com/office/drawing/2014/main" id="{96D546B5-EB7B-44D7-ABA0-8868C75503F0}"/>
              </a:ext>
            </a:extLst>
          </p:cNvPr>
          <p:cNvSpPr/>
          <p:nvPr/>
        </p:nvSpPr>
        <p:spPr>
          <a:xfrm>
            <a:off x="838200" y="2408641"/>
            <a:ext cx="1068421" cy="8808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902ACEF-973C-41AF-82BB-BA4FC1AB9FE6}"/>
              </a:ext>
            </a:extLst>
          </p:cNvPr>
          <p:cNvSpPr txBox="1"/>
          <p:nvPr/>
        </p:nvSpPr>
        <p:spPr>
          <a:xfrm>
            <a:off x="838199" y="2618246"/>
            <a:ext cx="1068422" cy="461665"/>
          </a:xfrm>
          <a:prstGeom prst="rect">
            <a:avLst/>
          </a:prstGeom>
          <a:noFill/>
        </p:spPr>
        <p:txBody>
          <a:bodyPr wrap="square" rtlCol="0">
            <a:spAutoFit/>
          </a:bodyPr>
          <a:lstStyle/>
          <a:p>
            <a:pPr algn="ctr"/>
            <a:r>
              <a:rPr lang="en-US" sz="2400" b="1" dirty="0">
                <a:solidFill>
                  <a:schemeClr val="bg1"/>
                </a:solidFill>
              </a:rPr>
              <a:t>Fact</a:t>
            </a:r>
          </a:p>
        </p:txBody>
      </p:sp>
      <p:sp>
        <p:nvSpPr>
          <p:cNvPr id="15" name="Rectangle 14">
            <a:extLst>
              <a:ext uri="{FF2B5EF4-FFF2-40B4-BE49-F238E27FC236}">
                <a16:creationId xmlns:a16="http://schemas.microsoft.com/office/drawing/2014/main" id="{1C0559CD-4C9A-46D3-908B-D22064DE2A84}"/>
              </a:ext>
            </a:extLst>
          </p:cNvPr>
          <p:cNvSpPr/>
          <p:nvPr/>
        </p:nvSpPr>
        <p:spPr>
          <a:xfrm>
            <a:off x="1906620" y="3782500"/>
            <a:ext cx="9447179" cy="5992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0A3F56E-9290-491D-AD85-A944D18C5553}"/>
              </a:ext>
            </a:extLst>
          </p:cNvPr>
          <p:cNvSpPr txBox="1"/>
          <p:nvPr/>
        </p:nvSpPr>
        <p:spPr>
          <a:xfrm>
            <a:off x="1975995" y="3873630"/>
            <a:ext cx="9191358" cy="400110"/>
          </a:xfrm>
          <a:prstGeom prst="rect">
            <a:avLst/>
          </a:prstGeom>
          <a:noFill/>
        </p:spPr>
        <p:txBody>
          <a:bodyPr wrap="square" rtlCol="0">
            <a:spAutoFit/>
          </a:bodyPr>
          <a:lstStyle/>
          <a:p>
            <a:r>
              <a:rPr lang="en-US" sz="2000" dirty="0">
                <a:solidFill>
                  <a:schemeClr val="accent6"/>
                </a:solidFill>
              </a:rPr>
              <a:t>Speeding is not dangerous if I drive safely.</a:t>
            </a:r>
          </a:p>
        </p:txBody>
      </p:sp>
      <p:sp>
        <p:nvSpPr>
          <p:cNvPr id="17" name="Rectangle 16">
            <a:extLst>
              <a:ext uri="{FF2B5EF4-FFF2-40B4-BE49-F238E27FC236}">
                <a16:creationId xmlns:a16="http://schemas.microsoft.com/office/drawing/2014/main" id="{5A36B33A-0DE4-4E12-8D7F-4B1D6F625C7A}"/>
              </a:ext>
            </a:extLst>
          </p:cNvPr>
          <p:cNvSpPr/>
          <p:nvPr/>
        </p:nvSpPr>
        <p:spPr>
          <a:xfrm>
            <a:off x="838200" y="3782500"/>
            <a:ext cx="1068421" cy="5992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7CC70F0-6271-4FAE-8401-0D66A4EBA1A7}"/>
              </a:ext>
            </a:extLst>
          </p:cNvPr>
          <p:cNvSpPr txBox="1"/>
          <p:nvPr/>
        </p:nvSpPr>
        <p:spPr>
          <a:xfrm>
            <a:off x="838199" y="3851287"/>
            <a:ext cx="1068422" cy="461665"/>
          </a:xfrm>
          <a:prstGeom prst="rect">
            <a:avLst/>
          </a:prstGeom>
          <a:noFill/>
        </p:spPr>
        <p:txBody>
          <a:bodyPr wrap="square" rtlCol="0">
            <a:spAutoFit/>
          </a:bodyPr>
          <a:lstStyle/>
          <a:p>
            <a:pPr algn="ctr"/>
            <a:r>
              <a:rPr lang="en-US" sz="2400" b="1" dirty="0">
                <a:solidFill>
                  <a:schemeClr val="bg1"/>
                </a:solidFill>
              </a:rPr>
              <a:t>Myth</a:t>
            </a:r>
          </a:p>
        </p:txBody>
      </p:sp>
      <p:sp>
        <p:nvSpPr>
          <p:cNvPr id="19" name="Rectangle 18">
            <a:extLst>
              <a:ext uri="{FF2B5EF4-FFF2-40B4-BE49-F238E27FC236}">
                <a16:creationId xmlns:a16="http://schemas.microsoft.com/office/drawing/2014/main" id="{86C22987-7B4C-4B04-A0D6-B7DCA5E6C172}"/>
              </a:ext>
            </a:extLst>
          </p:cNvPr>
          <p:cNvSpPr/>
          <p:nvPr/>
        </p:nvSpPr>
        <p:spPr>
          <a:xfrm>
            <a:off x="1906620" y="4484575"/>
            <a:ext cx="9447179" cy="122556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0101E3A6-051F-48EC-9BFE-7076E6B2E86B}"/>
              </a:ext>
            </a:extLst>
          </p:cNvPr>
          <p:cNvSpPr txBox="1"/>
          <p:nvPr/>
        </p:nvSpPr>
        <p:spPr>
          <a:xfrm>
            <a:off x="1975995" y="4571069"/>
            <a:ext cx="9191358" cy="1015663"/>
          </a:xfrm>
          <a:prstGeom prst="rect">
            <a:avLst/>
          </a:prstGeom>
          <a:noFill/>
        </p:spPr>
        <p:txBody>
          <a:bodyPr wrap="square" rtlCol="0">
            <a:spAutoFit/>
          </a:bodyPr>
          <a:lstStyle/>
          <a:p>
            <a:r>
              <a:rPr lang="en-US" sz="2000" dirty="0">
                <a:solidFill>
                  <a:schemeClr val="accent3"/>
                </a:solidFill>
              </a:rPr>
              <a:t>Speed increases the risk of a crash, the time to react, and the distance it takes to stop. Striking another vehicle or object at a higher speed also increases the amount of energy, which can result in more physical harm to vehicle occupants.</a:t>
            </a:r>
          </a:p>
        </p:txBody>
      </p:sp>
      <p:sp>
        <p:nvSpPr>
          <p:cNvPr id="21" name="Rectangle 20">
            <a:extLst>
              <a:ext uri="{FF2B5EF4-FFF2-40B4-BE49-F238E27FC236}">
                <a16:creationId xmlns:a16="http://schemas.microsoft.com/office/drawing/2014/main" id="{2424AAB0-63A0-41E2-AC73-182F8860C190}"/>
              </a:ext>
            </a:extLst>
          </p:cNvPr>
          <p:cNvSpPr/>
          <p:nvPr/>
        </p:nvSpPr>
        <p:spPr>
          <a:xfrm>
            <a:off x="838200" y="4484574"/>
            <a:ext cx="1068421" cy="1225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018A0B1-F1B6-4F47-A5E5-BC70388ED1F1}"/>
              </a:ext>
            </a:extLst>
          </p:cNvPr>
          <p:cNvSpPr txBox="1"/>
          <p:nvPr/>
        </p:nvSpPr>
        <p:spPr>
          <a:xfrm>
            <a:off x="838199" y="4847067"/>
            <a:ext cx="1068422" cy="461665"/>
          </a:xfrm>
          <a:prstGeom prst="rect">
            <a:avLst/>
          </a:prstGeom>
          <a:noFill/>
        </p:spPr>
        <p:txBody>
          <a:bodyPr wrap="square" rtlCol="0">
            <a:spAutoFit/>
          </a:bodyPr>
          <a:lstStyle/>
          <a:p>
            <a:pPr algn="ctr"/>
            <a:r>
              <a:rPr lang="en-US" sz="2400" b="1" dirty="0">
                <a:solidFill>
                  <a:schemeClr val="bg1"/>
                </a:solidFill>
              </a:rPr>
              <a:t>Fact</a:t>
            </a:r>
          </a:p>
        </p:txBody>
      </p:sp>
    </p:spTree>
    <p:extLst>
      <p:ext uri="{BB962C8B-B14F-4D97-AF65-F5344CB8AC3E}">
        <p14:creationId xmlns:p14="http://schemas.microsoft.com/office/powerpoint/2010/main" val="1652475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A712-4F6A-4DA5-B133-C5C6A380D7EA}"/>
              </a:ext>
            </a:extLst>
          </p:cNvPr>
          <p:cNvSpPr>
            <a:spLocks noGrp="1"/>
          </p:cNvSpPr>
          <p:nvPr>
            <p:ph type="title"/>
          </p:nvPr>
        </p:nvSpPr>
        <p:spPr/>
        <p:txBody>
          <a:bodyPr/>
          <a:lstStyle/>
          <a:p>
            <a:r>
              <a:rPr lang="en-US" dirty="0"/>
              <a:t>Speeding Myths</a:t>
            </a:r>
          </a:p>
        </p:txBody>
      </p:sp>
      <p:sp>
        <p:nvSpPr>
          <p:cNvPr id="7" name="Rectangle 6">
            <a:extLst>
              <a:ext uri="{FF2B5EF4-FFF2-40B4-BE49-F238E27FC236}">
                <a16:creationId xmlns:a16="http://schemas.microsoft.com/office/drawing/2014/main" id="{54B6DD1D-1A2C-43C6-AEFC-518A2100AC55}"/>
              </a:ext>
            </a:extLst>
          </p:cNvPr>
          <p:cNvSpPr/>
          <p:nvPr/>
        </p:nvSpPr>
        <p:spPr>
          <a:xfrm>
            <a:off x="1906620" y="1706566"/>
            <a:ext cx="9447179" cy="5992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E4914E4-2604-45F6-B99E-895056A9ED1D}"/>
              </a:ext>
            </a:extLst>
          </p:cNvPr>
          <p:cNvSpPr txBox="1"/>
          <p:nvPr/>
        </p:nvSpPr>
        <p:spPr>
          <a:xfrm>
            <a:off x="1975995" y="1797696"/>
            <a:ext cx="9191358" cy="400110"/>
          </a:xfrm>
          <a:prstGeom prst="rect">
            <a:avLst/>
          </a:prstGeom>
          <a:noFill/>
        </p:spPr>
        <p:txBody>
          <a:bodyPr wrap="square" rtlCol="0">
            <a:spAutoFit/>
          </a:bodyPr>
          <a:lstStyle/>
          <a:p>
            <a:r>
              <a:rPr lang="en-US" sz="2000" dirty="0">
                <a:solidFill>
                  <a:schemeClr val="accent6"/>
                </a:solidFill>
              </a:rPr>
              <a:t>Speeding saves me time.</a:t>
            </a:r>
          </a:p>
        </p:txBody>
      </p:sp>
      <p:sp>
        <p:nvSpPr>
          <p:cNvPr id="9" name="Rectangle 8">
            <a:extLst>
              <a:ext uri="{FF2B5EF4-FFF2-40B4-BE49-F238E27FC236}">
                <a16:creationId xmlns:a16="http://schemas.microsoft.com/office/drawing/2014/main" id="{8C0F5059-7A1B-49F2-B32E-894DCE55432D}"/>
              </a:ext>
            </a:extLst>
          </p:cNvPr>
          <p:cNvSpPr/>
          <p:nvPr/>
        </p:nvSpPr>
        <p:spPr>
          <a:xfrm>
            <a:off x="838200" y="1706566"/>
            <a:ext cx="1068421" cy="5992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544D3A0-03ED-4014-BC6D-DE2E2BBF5E72}"/>
              </a:ext>
            </a:extLst>
          </p:cNvPr>
          <p:cNvSpPr txBox="1"/>
          <p:nvPr/>
        </p:nvSpPr>
        <p:spPr>
          <a:xfrm>
            <a:off x="838199" y="1775353"/>
            <a:ext cx="1068422" cy="461665"/>
          </a:xfrm>
          <a:prstGeom prst="rect">
            <a:avLst/>
          </a:prstGeom>
          <a:noFill/>
        </p:spPr>
        <p:txBody>
          <a:bodyPr wrap="square" rtlCol="0">
            <a:spAutoFit/>
          </a:bodyPr>
          <a:lstStyle/>
          <a:p>
            <a:pPr algn="ctr"/>
            <a:r>
              <a:rPr lang="en-US" sz="2400" b="1" dirty="0">
                <a:solidFill>
                  <a:schemeClr val="bg1"/>
                </a:solidFill>
              </a:rPr>
              <a:t>Myth</a:t>
            </a:r>
          </a:p>
        </p:txBody>
      </p:sp>
      <p:sp>
        <p:nvSpPr>
          <p:cNvPr id="11" name="Rectangle 10">
            <a:extLst>
              <a:ext uri="{FF2B5EF4-FFF2-40B4-BE49-F238E27FC236}">
                <a16:creationId xmlns:a16="http://schemas.microsoft.com/office/drawing/2014/main" id="{E8F7CAD4-A6B6-4891-934E-E998B41D5A96}"/>
              </a:ext>
            </a:extLst>
          </p:cNvPr>
          <p:cNvSpPr/>
          <p:nvPr/>
        </p:nvSpPr>
        <p:spPr>
          <a:xfrm>
            <a:off x="1906620" y="2408641"/>
            <a:ext cx="9447179" cy="8808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A259710-4AFA-44C4-B742-BAD44E7282F0}"/>
              </a:ext>
            </a:extLst>
          </p:cNvPr>
          <p:cNvSpPr txBox="1"/>
          <p:nvPr/>
        </p:nvSpPr>
        <p:spPr>
          <a:xfrm>
            <a:off x="1975995" y="2495135"/>
            <a:ext cx="7917035" cy="707886"/>
          </a:xfrm>
          <a:prstGeom prst="rect">
            <a:avLst/>
          </a:prstGeom>
          <a:noFill/>
        </p:spPr>
        <p:txBody>
          <a:bodyPr wrap="square" rtlCol="0">
            <a:spAutoFit/>
          </a:bodyPr>
          <a:lstStyle/>
          <a:p>
            <a:r>
              <a:rPr lang="en-US" sz="2000" dirty="0">
                <a:solidFill>
                  <a:schemeClr val="accent3"/>
                </a:solidFill>
              </a:rPr>
              <a:t>Speeding only saves seconds and increases your risk of a crash (which increases travel time).</a:t>
            </a:r>
          </a:p>
        </p:txBody>
      </p:sp>
      <p:sp>
        <p:nvSpPr>
          <p:cNvPr id="13" name="Rectangle 12">
            <a:extLst>
              <a:ext uri="{FF2B5EF4-FFF2-40B4-BE49-F238E27FC236}">
                <a16:creationId xmlns:a16="http://schemas.microsoft.com/office/drawing/2014/main" id="{96D546B5-EB7B-44D7-ABA0-8868C75503F0}"/>
              </a:ext>
            </a:extLst>
          </p:cNvPr>
          <p:cNvSpPr/>
          <p:nvPr/>
        </p:nvSpPr>
        <p:spPr>
          <a:xfrm>
            <a:off x="838200" y="2408641"/>
            <a:ext cx="1068421" cy="8808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902ACEF-973C-41AF-82BB-BA4FC1AB9FE6}"/>
              </a:ext>
            </a:extLst>
          </p:cNvPr>
          <p:cNvSpPr txBox="1"/>
          <p:nvPr/>
        </p:nvSpPr>
        <p:spPr>
          <a:xfrm>
            <a:off x="838199" y="2618246"/>
            <a:ext cx="1068422" cy="461665"/>
          </a:xfrm>
          <a:prstGeom prst="rect">
            <a:avLst/>
          </a:prstGeom>
          <a:noFill/>
        </p:spPr>
        <p:txBody>
          <a:bodyPr wrap="square" rtlCol="0">
            <a:spAutoFit/>
          </a:bodyPr>
          <a:lstStyle/>
          <a:p>
            <a:pPr algn="ctr"/>
            <a:r>
              <a:rPr lang="en-US" sz="2400" b="1" dirty="0">
                <a:solidFill>
                  <a:schemeClr val="bg1"/>
                </a:solidFill>
              </a:rPr>
              <a:t>Fact</a:t>
            </a:r>
          </a:p>
        </p:txBody>
      </p:sp>
      <p:sp>
        <p:nvSpPr>
          <p:cNvPr id="23" name="Rectangle 22">
            <a:extLst>
              <a:ext uri="{FF2B5EF4-FFF2-40B4-BE49-F238E27FC236}">
                <a16:creationId xmlns:a16="http://schemas.microsoft.com/office/drawing/2014/main" id="{28E2D6C8-CD4F-496F-8C13-889D8824F509}"/>
              </a:ext>
            </a:extLst>
          </p:cNvPr>
          <p:cNvSpPr/>
          <p:nvPr/>
        </p:nvSpPr>
        <p:spPr>
          <a:xfrm>
            <a:off x="1906620" y="3778090"/>
            <a:ext cx="9447179" cy="5992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A0C562D7-2D58-433D-A70B-C9072BB40B2C}"/>
              </a:ext>
            </a:extLst>
          </p:cNvPr>
          <p:cNvSpPr txBox="1"/>
          <p:nvPr/>
        </p:nvSpPr>
        <p:spPr>
          <a:xfrm>
            <a:off x="1975995" y="3869220"/>
            <a:ext cx="9191358" cy="400110"/>
          </a:xfrm>
          <a:prstGeom prst="rect">
            <a:avLst/>
          </a:prstGeom>
          <a:noFill/>
        </p:spPr>
        <p:txBody>
          <a:bodyPr wrap="square" rtlCol="0">
            <a:spAutoFit/>
          </a:bodyPr>
          <a:lstStyle/>
          <a:p>
            <a:r>
              <a:rPr lang="en-US" sz="2000" dirty="0">
                <a:solidFill>
                  <a:schemeClr val="accent6"/>
                </a:solidFill>
              </a:rPr>
              <a:t>It is better to keep up with the flow of traffic than follow the speed limit.</a:t>
            </a:r>
          </a:p>
        </p:txBody>
      </p:sp>
      <p:sp>
        <p:nvSpPr>
          <p:cNvPr id="25" name="Rectangle 24">
            <a:extLst>
              <a:ext uri="{FF2B5EF4-FFF2-40B4-BE49-F238E27FC236}">
                <a16:creationId xmlns:a16="http://schemas.microsoft.com/office/drawing/2014/main" id="{F5CDFB49-8A01-419E-8108-B3D4DB92BD7C}"/>
              </a:ext>
            </a:extLst>
          </p:cNvPr>
          <p:cNvSpPr/>
          <p:nvPr/>
        </p:nvSpPr>
        <p:spPr>
          <a:xfrm>
            <a:off x="838200" y="3778090"/>
            <a:ext cx="1068421" cy="5992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F1A7A4A1-3711-439E-9240-0D35DAF67632}"/>
              </a:ext>
            </a:extLst>
          </p:cNvPr>
          <p:cNvSpPr txBox="1"/>
          <p:nvPr/>
        </p:nvSpPr>
        <p:spPr>
          <a:xfrm>
            <a:off x="838199" y="3846877"/>
            <a:ext cx="1068422" cy="461665"/>
          </a:xfrm>
          <a:prstGeom prst="rect">
            <a:avLst/>
          </a:prstGeom>
          <a:noFill/>
        </p:spPr>
        <p:txBody>
          <a:bodyPr wrap="square" rtlCol="0">
            <a:spAutoFit/>
          </a:bodyPr>
          <a:lstStyle/>
          <a:p>
            <a:pPr algn="ctr"/>
            <a:r>
              <a:rPr lang="en-US" sz="2400" b="1" dirty="0">
                <a:solidFill>
                  <a:schemeClr val="bg1"/>
                </a:solidFill>
              </a:rPr>
              <a:t>Myth</a:t>
            </a:r>
          </a:p>
        </p:txBody>
      </p:sp>
      <p:sp>
        <p:nvSpPr>
          <p:cNvPr id="27" name="Rectangle 26">
            <a:extLst>
              <a:ext uri="{FF2B5EF4-FFF2-40B4-BE49-F238E27FC236}">
                <a16:creationId xmlns:a16="http://schemas.microsoft.com/office/drawing/2014/main" id="{ECB79816-43FB-4689-AFBF-DEF63BA371E2}"/>
              </a:ext>
            </a:extLst>
          </p:cNvPr>
          <p:cNvSpPr/>
          <p:nvPr/>
        </p:nvSpPr>
        <p:spPr>
          <a:xfrm>
            <a:off x="1906620" y="4480165"/>
            <a:ext cx="9447179" cy="8808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AAF2376D-27B0-49B2-8E23-E23268A69C2E}"/>
              </a:ext>
            </a:extLst>
          </p:cNvPr>
          <p:cNvSpPr txBox="1"/>
          <p:nvPr/>
        </p:nvSpPr>
        <p:spPr>
          <a:xfrm>
            <a:off x="1975995" y="4566659"/>
            <a:ext cx="7917035" cy="707886"/>
          </a:xfrm>
          <a:prstGeom prst="rect">
            <a:avLst/>
          </a:prstGeom>
          <a:noFill/>
        </p:spPr>
        <p:txBody>
          <a:bodyPr wrap="square" rtlCol="0">
            <a:spAutoFit/>
          </a:bodyPr>
          <a:lstStyle/>
          <a:p>
            <a:r>
              <a:rPr lang="en-US" sz="2000" dirty="0">
                <a:solidFill>
                  <a:schemeClr val="accent3"/>
                </a:solidFill>
              </a:rPr>
              <a:t>Keeping up with traffic is not a valid excuse for exceeding the posted speed limit.</a:t>
            </a:r>
          </a:p>
        </p:txBody>
      </p:sp>
      <p:sp>
        <p:nvSpPr>
          <p:cNvPr id="29" name="Rectangle 28">
            <a:extLst>
              <a:ext uri="{FF2B5EF4-FFF2-40B4-BE49-F238E27FC236}">
                <a16:creationId xmlns:a16="http://schemas.microsoft.com/office/drawing/2014/main" id="{D6EADFA8-CC2A-40BD-8419-BB1F7A19E01E}"/>
              </a:ext>
            </a:extLst>
          </p:cNvPr>
          <p:cNvSpPr/>
          <p:nvPr/>
        </p:nvSpPr>
        <p:spPr>
          <a:xfrm>
            <a:off x="838200" y="4480165"/>
            <a:ext cx="1068421" cy="8808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92EF8B2A-852D-433F-B2FE-7422ECA8C18D}"/>
              </a:ext>
            </a:extLst>
          </p:cNvPr>
          <p:cNvSpPr txBox="1"/>
          <p:nvPr/>
        </p:nvSpPr>
        <p:spPr>
          <a:xfrm>
            <a:off x="838199" y="4689770"/>
            <a:ext cx="1068422" cy="461665"/>
          </a:xfrm>
          <a:prstGeom prst="rect">
            <a:avLst/>
          </a:prstGeom>
          <a:noFill/>
        </p:spPr>
        <p:txBody>
          <a:bodyPr wrap="square" rtlCol="0">
            <a:spAutoFit/>
          </a:bodyPr>
          <a:lstStyle/>
          <a:p>
            <a:pPr algn="ctr"/>
            <a:r>
              <a:rPr lang="en-US" sz="2400" b="1" dirty="0">
                <a:solidFill>
                  <a:schemeClr val="bg1"/>
                </a:solidFill>
              </a:rPr>
              <a:t>Fact</a:t>
            </a:r>
          </a:p>
        </p:txBody>
      </p:sp>
    </p:spTree>
    <p:extLst>
      <p:ext uri="{BB962C8B-B14F-4D97-AF65-F5344CB8AC3E}">
        <p14:creationId xmlns:p14="http://schemas.microsoft.com/office/powerpoint/2010/main" val="3457525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54DA-90AD-6C88-2704-76D201B422FF}"/>
              </a:ext>
            </a:extLst>
          </p:cNvPr>
          <p:cNvSpPr>
            <a:spLocks noGrp="1"/>
          </p:cNvSpPr>
          <p:nvPr>
            <p:ph type="title"/>
          </p:nvPr>
        </p:nvSpPr>
        <p:spPr/>
        <p:txBody>
          <a:bodyPr/>
          <a:lstStyle/>
          <a:p>
            <a:r>
              <a:rPr lang="en-US" dirty="0"/>
              <a:t>Disclaimer Notice</a:t>
            </a:r>
          </a:p>
        </p:txBody>
      </p:sp>
      <p:sp>
        <p:nvSpPr>
          <p:cNvPr id="3" name="Content Placeholder 2">
            <a:extLst>
              <a:ext uri="{FF2B5EF4-FFF2-40B4-BE49-F238E27FC236}">
                <a16:creationId xmlns:a16="http://schemas.microsoft.com/office/drawing/2014/main" id="{C9A8238B-4B18-12B9-E7B0-1D306FC4563D}"/>
              </a:ext>
            </a:extLst>
          </p:cNvPr>
          <p:cNvSpPr>
            <a:spLocks noGrp="1"/>
          </p:cNvSpPr>
          <p:nvPr>
            <p:ph idx="1"/>
          </p:nvPr>
        </p:nvSpPr>
        <p:spPr/>
        <p:txBody>
          <a:bodyPr>
            <a:normAutofit/>
          </a:bodyPr>
          <a:lstStyle/>
          <a:p>
            <a:pPr marL="0" indent="0">
              <a:buNone/>
            </a:pPr>
            <a:r>
              <a:rPr lang="en-US" sz="2000" dirty="0"/>
              <a:t>This module was developed by the Institute for Transportation (</a:t>
            </a:r>
            <a:r>
              <a:rPr lang="en-US" sz="2000" dirty="0" err="1"/>
              <a:t>InTrans</a:t>
            </a:r>
            <a:r>
              <a:rPr lang="en-US" sz="2000" dirty="0"/>
              <a:t>) at Iowa State University for the Iowa Department of Transportation (Iowa DOT) with the purpose to provide the material for driver education instructors in Iowa. </a:t>
            </a:r>
            <a:r>
              <a:rPr lang="en-US" sz="2000" dirty="0" err="1"/>
              <a:t>InTrans</a:t>
            </a:r>
            <a:r>
              <a:rPr lang="en-US" sz="2000" dirty="0"/>
              <a:t> is responsible for the facts and the accuracy of the information presented herein as of May 1, 2025.</a:t>
            </a:r>
          </a:p>
          <a:p>
            <a:pPr marL="0" indent="0">
              <a:buNone/>
            </a:pPr>
            <a:r>
              <a:rPr lang="en-US" sz="2000" dirty="0"/>
              <a:t>Driver education instructors may use the material in its entirety or may use any of the slides and material individually. The material is for educational purposes only. It is strictly prohibited to sell any part of this module.</a:t>
            </a:r>
          </a:p>
          <a:p>
            <a:pPr marL="0" indent="0">
              <a:buNone/>
            </a:pPr>
            <a:r>
              <a:rPr lang="en-US" sz="2000" dirty="0"/>
              <a:t>If any of the material is reused, please credit the appropriate source. The resources used for information and images for the module are provided in the notes section. Other material can be cited as Iowa DOT.</a:t>
            </a:r>
          </a:p>
          <a:p>
            <a:pPr marL="0" indent="0">
              <a:buNone/>
            </a:pPr>
            <a:r>
              <a:rPr lang="en-US" sz="2000" dirty="0"/>
              <a:t>For more information or questions, please contact Vania Boyd, Driver Education and Motorcycle Rider Education Manager, Iowa DOT, </a:t>
            </a:r>
            <a:r>
              <a:rPr lang="en-US" sz="2000" dirty="0" err="1">
                <a:hlinkClick r:id="rId2"/>
              </a:rPr>
              <a:t>Vania.boyd@iowadot.us</a:t>
            </a:r>
            <a:r>
              <a:rPr lang="en-US" sz="2000" dirty="0"/>
              <a:t>.</a:t>
            </a:r>
          </a:p>
        </p:txBody>
      </p:sp>
    </p:spTree>
    <p:extLst>
      <p:ext uri="{BB962C8B-B14F-4D97-AF65-F5344CB8AC3E}">
        <p14:creationId xmlns:p14="http://schemas.microsoft.com/office/powerpoint/2010/main" val="238229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3CCF12-3662-4C50-9600-874E7402D46C}"/>
              </a:ext>
            </a:extLst>
          </p:cNvPr>
          <p:cNvSpPr/>
          <p:nvPr/>
        </p:nvSpPr>
        <p:spPr>
          <a:xfrm>
            <a:off x="0" y="0"/>
            <a:ext cx="6438900" cy="62273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838200" y="365125"/>
            <a:ext cx="5257800" cy="1325563"/>
          </a:xfrm>
        </p:spPr>
        <p:txBody>
          <a:bodyPr anchor="ctr">
            <a:normAutofit/>
          </a:bodyPr>
          <a:lstStyle/>
          <a:p>
            <a:r>
              <a:rPr lang="en-US" dirty="0"/>
              <a:t>Learning Objectives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838200" y="1825624"/>
            <a:ext cx="4483100" cy="3986111"/>
          </a:xfrm>
        </p:spPr>
        <p:txBody>
          <a:bodyPr>
            <a:normAutofit/>
          </a:bodyPr>
          <a:lstStyle/>
          <a:p>
            <a:r>
              <a:rPr lang="en-US" dirty="0"/>
              <a:t>Describe speed limit signs in Iowa</a:t>
            </a:r>
          </a:p>
          <a:p>
            <a:r>
              <a:rPr lang="en-US" dirty="0"/>
              <a:t>Identify the factors used in setting speed limits</a:t>
            </a:r>
          </a:p>
          <a:p>
            <a:r>
              <a:rPr lang="en-US" dirty="0"/>
              <a:t>Explain why speeding is dangerous</a:t>
            </a:r>
          </a:p>
          <a:p>
            <a:r>
              <a:rPr lang="en-US" dirty="0"/>
              <a:t>Describe strategies to avoid speeding</a:t>
            </a:r>
          </a:p>
        </p:txBody>
      </p:sp>
      <p:pic>
        <p:nvPicPr>
          <p:cNvPr id="2" name="Picture 1">
            <a:extLst>
              <a:ext uri="{FF2B5EF4-FFF2-40B4-BE49-F238E27FC236}">
                <a16:creationId xmlns:a16="http://schemas.microsoft.com/office/drawing/2014/main" id="{20C9D8CE-83F8-BC14-873D-89DE55808AD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r="9391"/>
          <a:stretch/>
        </p:blipFill>
        <p:spPr>
          <a:xfrm>
            <a:off x="6438900" y="1167290"/>
            <a:ext cx="5753100" cy="5060086"/>
          </a:xfrm>
          <a:prstGeom prst="rect">
            <a:avLst/>
          </a:prstGeom>
          <a:noFill/>
        </p:spPr>
      </p:pic>
    </p:spTree>
    <p:extLst>
      <p:ext uri="{BB962C8B-B14F-4D97-AF65-F5344CB8AC3E}">
        <p14:creationId xmlns:p14="http://schemas.microsoft.com/office/powerpoint/2010/main" val="359551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anim calcmode="lin" valueType="num">
                                      <p:cBhvr>
                                        <p:cTn id="3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9">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AE7B8E-0987-DFA6-FECF-322B7DCBB033}"/>
              </a:ext>
            </a:extLst>
          </p:cNvPr>
          <p:cNvPicPr>
            <a:picLocks noChangeAspect="1"/>
          </p:cNvPicPr>
          <p:nvPr/>
        </p:nvPicPr>
        <p:blipFill rotWithShape="1">
          <a:blip r:embed="rId3">
            <a:extLst>
              <a:ext uri="{28A0092B-C50C-407E-A947-70E740481C1C}">
                <a14:useLocalDpi xmlns:a14="http://schemas.microsoft.com/office/drawing/2010/main" val="0"/>
              </a:ext>
            </a:extLst>
          </a:blip>
          <a:srcRect l="47163" t="28983" r="21931" b="6608"/>
          <a:stretch/>
        </p:blipFill>
        <p:spPr>
          <a:xfrm>
            <a:off x="7711888" y="0"/>
            <a:ext cx="4480112" cy="6225233"/>
          </a:xfrm>
          <a:prstGeom prst="rect">
            <a:avLst/>
          </a:prstGeom>
        </p:spPr>
      </p:pic>
      <p:sp>
        <p:nvSpPr>
          <p:cNvPr id="2" name="Title 1">
            <a:extLst>
              <a:ext uri="{FF2B5EF4-FFF2-40B4-BE49-F238E27FC236}">
                <a16:creationId xmlns:a16="http://schemas.microsoft.com/office/drawing/2014/main" id="{964900AB-BD2F-B034-CE65-7BBEF0A4DDFD}"/>
              </a:ext>
            </a:extLst>
          </p:cNvPr>
          <p:cNvSpPr>
            <a:spLocks noGrp="1"/>
          </p:cNvSpPr>
          <p:nvPr>
            <p:ph type="title"/>
          </p:nvPr>
        </p:nvSpPr>
        <p:spPr>
          <a:xfrm>
            <a:off x="838200" y="365125"/>
            <a:ext cx="6497170" cy="1325563"/>
          </a:xfrm>
        </p:spPr>
        <p:txBody>
          <a:bodyPr/>
          <a:lstStyle/>
          <a:p>
            <a:r>
              <a:rPr lang="en-US" dirty="0"/>
              <a:t>Iowa Speed Limit Signs</a:t>
            </a:r>
          </a:p>
        </p:txBody>
      </p:sp>
      <p:sp>
        <p:nvSpPr>
          <p:cNvPr id="3" name="Content Placeholder 2">
            <a:extLst>
              <a:ext uri="{FF2B5EF4-FFF2-40B4-BE49-F238E27FC236}">
                <a16:creationId xmlns:a16="http://schemas.microsoft.com/office/drawing/2014/main" id="{28035260-5218-F89C-3627-8FC4B10F91FC}"/>
              </a:ext>
            </a:extLst>
          </p:cNvPr>
          <p:cNvSpPr>
            <a:spLocks noGrp="1"/>
          </p:cNvSpPr>
          <p:nvPr>
            <p:ph idx="1"/>
          </p:nvPr>
        </p:nvSpPr>
        <p:spPr>
          <a:xfrm>
            <a:off x="838199" y="1825624"/>
            <a:ext cx="6497171" cy="3986111"/>
          </a:xfrm>
        </p:spPr>
        <p:txBody>
          <a:bodyPr>
            <a:normAutofit fontScale="92500"/>
          </a:bodyPr>
          <a:lstStyle/>
          <a:p>
            <a:pPr marL="0" indent="0">
              <a:buNone/>
            </a:pPr>
            <a:r>
              <a:rPr lang="en-US" b="1" dirty="0"/>
              <a:t>Black on white regulatory speed limit signs</a:t>
            </a:r>
          </a:p>
          <a:p>
            <a:r>
              <a:rPr lang="en-US" dirty="0"/>
              <a:t>Indicate maximum or minimum speed allowed</a:t>
            </a:r>
          </a:p>
          <a:p>
            <a:r>
              <a:rPr lang="en-US" dirty="0"/>
              <a:t>Indicate maximum limit for </a:t>
            </a:r>
            <a:r>
              <a:rPr lang="en-US" b="1" dirty="0"/>
              <a:t>ideal conditions</a:t>
            </a:r>
          </a:p>
          <a:p>
            <a:pPr lvl="1"/>
            <a:r>
              <a:rPr lang="en-US" dirty="0"/>
              <a:t>Drivers need to reduce speed for nonideal conditions (e.g., weather)</a:t>
            </a:r>
          </a:p>
          <a:p>
            <a:r>
              <a:rPr lang="en-US" dirty="0"/>
              <a:t>Indicate minimum speed limits on some high-speed roads</a:t>
            </a:r>
          </a:p>
          <a:p>
            <a:pPr lvl="1"/>
            <a:r>
              <a:rPr lang="en-US" dirty="0"/>
              <a:t>Drivers should take other roads if the minimum speed can’t be met)</a:t>
            </a:r>
          </a:p>
        </p:txBody>
      </p:sp>
    </p:spTree>
    <p:extLst>
      <p:ext uri="{BB962C8B-B14F-4D97-AF65-F5344CB8AC3E}">
        <p14:creationId xmlns:p14="http://schemas.microsoft.com/office/powerpoint/2010/main" val="205388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ECBB6-BE2A-FD46-7DEA-108998F50522}"/>
              </a:ext>
            </a:extLst>
          </p:cNvPr>
          <p:cNvPicPr>
            <a:picLocks noChangeAspect="1"/>
          </p:cNvPicPr>
          <p:nvPr/>
        </p:nvPicPr>
        <p:blipFill rotWithShape="1">
          <a:blip r:embed="rId3">
            <a:extLst>
              <a:ext uri="{28A0092B-C50C-407E-A947-70E740481C1C}">
                <a14:useLocalDpi xmlns:a14="http://schemas.microsoft.com/office/drawing/2010/main" val="0"/>
              </a:ext>
            </a:extLst>
          </a:blip>
          <a:srcRect b="7809"/>
          <a:stretch/>
        </p:blipFill>
        <p:spPr>
          <a:xfrm>
            <a:off x="930380" y="1039470"/>
            <a:ext cx="3008586" cy="3664626"/>
          </a:xfrm>
          <a:prstGeom prst="rect">
            <a:avLst/>
          </a:prstGeom>
        </p:spPr>
      </p:pic>
      <p:sp>
        <p:nvSpPr>
          <p:cNvPr id="8" name="Rectangle 7">
            <a:extLst>
              <a:ext uri="{FF2B5EF4-FFF2-40B4-BE49-F238E27FC236}">
                <a16:creationId xmlns:a16="http://schemas.microsoft.com/office/drawing/2014/main" id="{BF345630-727F-47BA-BE9E-B6F469B6791D}"/>
              </a:ext>
            </a:extLst>
          </p:cNvPr>
          <p:cNvSpPr/>
          <p:nvPr/>
        </p:nvSpPr>
        <p:spPr>
          <a:xfrm>
            <a:off x="932793" y="4704096"/>
            <a:ext cx="3008586" cy="13685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1FD7D-4379-4EED-BEAD-8956A6176CB8}"/>
              </a:ext>
            </a:extLst>
          </p:cNvPr>
          <p:cNvSpPr>
            <a:spLocks noGrp="1"/>
          </p:cNvSpPr>
          <p:nvPr>
            <p:ph type="title"/>
          </p:nvPr>
        </p:nvSpPr>
        <p:spPr>
          <a:xfrm>
            <a:off x="838200" y="292998"/>
            <a:ext cx="10515600" cy="746471"/>
          </a:xfrm>
        </p:spPr>
        <p:txBody>
          <a:bodyPr/>
          <a:lstStyle/>
          <a:p>
            <a:r>
              <a:rPr lang="en-US" dirty="0"/>
              <a:t>Iowa Speed Limit Signs</a:t>
            </a:r>
          </a:p>
        </p:txBody>
      </p:sp>
      <p:sp>
        <p:nvSpPr>
          <p:cNvPr id="7" name="TextBox 6">
            <a:extLst>
              <a:ext uri="{FF2B5EF4-FFF2-40B4-BE49-F238E27FC236}">
                <a16:creationId xmlns:a16="http://schemas.microsoft.com/office/drawing/2014/main" id="{6083729C-6C5D-42DE-A9E5-AEFB4271AACC}"/>
              </a:ext>
            </a:extLst>
          </p:cNvPr>
          <p:cNvSpPr txBox="1"/>
          <p:nvPr/>
        </p:nvSpPr>
        <p:spPr>
          <a:xfrm>
            <a:off x="1028700" y="4731082"/>
            <a:ext cx="2816772" cy="1200329"/>
          </a:xfrm>
          <a:prstGeom prst="rect">
            <a:avLst/>
          </a:prstGeom>
          <a:noFill/>
        </p:spPr>
        <p:txBody>
          <a:bodyPr wrap="square" rtlCol="0">
            <a:spAutoFit/>
          </a:bodyPr>
          <a:lstStyle/>
          <a:p>
            <a:pPr algn="ctr"/>
            <a:r>
              <a:rPr lang="en-US" dirty="0">
                <a:solidFill>
                  <a:schemeClr val="tx2"/>
                </a:solidFill>
              </a:rPr>
              <a:t>Black on white School Zone speed limit signs—indicate regulatory speed limit during specific times</a:t>
            </a:r>
          </a:p>
        </p:txBody>
      </p:sp>
      <p:sp>
        <p:nvSpPr>
          <p:cNvPr id="11" name="Rectangle 10">
            <a:extLst>
              <a:ext uri="{FF2B5EF4-FFF2-40B4-BE49-F238E27FC236}">
                <a16:creationId xmlns:a16="http://schemas.microsoft.com/office/drawing/2014/main" id="{168B1A13-2122-4D87-88ED-2DFC3520F3D4}"/>
              </a:ext>
            </a:extLst>
          </p:cNvPr>
          <p:cNvSpPr/>
          <p:nvPr/>
        </p:nvSpPr>
        <p:spPr>
          <a:xfrm>
            <a:off x="4597070" y="4704094"/>
            <a:ext cx="3008586" cy="13685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DBE1C1-95F3-48DA-8A4E-DAE1AC6DD9F6}"/>
              </a:ext>
            </a:extLst>
          </p:cNvPr>
          <p:cNvSpPr txBox="1"/>
          <p:nvPr/>
        </p:nvSpPr>
        <p:spPr>
          <a:xfrm>
            <a:off x="4692977" y="4869581"/>
            <a:ext cx="2816772" cy="923330"/>
          </a:xfrm>
          <a:prstGeom prst="rect">
            <a:avLst/>
          </a:prstGeom>
          <a:noFill/>
        </p:spPr>
        <p:txBody>
          <a:bodyPr wrap="square" rtlCol="0">
            <a:spAutoFit/>
          </a:bodyPr>
          <a:lstStyle/>
          <a:p>
            <a:pPr algn="ctr"/>
            <a:r>
              <a:rPr lang="en-US" dirty="0">
                <a:solidFill>
                  <a:schemeClr val="tx2"/>
                </a:solidFill>
              </a:rPr>
              <a:t>Black on yellow—advise comfortable speed to navigate situations</a:t>
            </a:r>
          </a:p>
        </p:txBody>
      </p:sp>
      <p:sp>
        <p:nvSpPr>
          <p:cNvPr id="13" name="Rectangle 12">
            <a:extLst>
              <a:ext uri="{FF2B5EF4-FFF2-40B4-BE49-F238E27FC236}">
                <a16:creationId xmlns:a16="http://schemas.microsoft.com/office/drawing/2014/main" id="{4AE5AFCB-4A33-498B-B11C-E9A0F1790B1C}"/>
              </a:ext>
            </a:extLst>
          </p:cNvPr>
          <p:cNvSpPr/>
          <p:nvPr/>
        </p:nvSpPr>
        <p:spPr>
          <a:xfrm>
            <a:off x="8261347" y="4704094"/>
            <a:ext cx="3008586" cy="13685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7A55AD2-6281-4559-891B-B7C630BC59A5}"/>
              </a:ext>
            </a:extLst>
          </p:cNvPr>
          <p:cNvSpPr txBox="1"/>
          <p:nvPr/>
        </p:nvSpPr>
        <p:spPr>
          <a:xfrm>
            <a:off x="8405207" y="4725359"/>
            <a:ext cx="2710139" cy="1200329"/>
          </a:xfrm>
          <a:prstGeom prst="rect">
            <a:avLst/>
          </a:prstGeom>
          <a:noFill/>
        </p:spPr>
        <p:txBody>
          <a:bodyPr wrap="square" rtlCol="0">
            <a:spAutoFit/>
          </a:bodyPr>
          <a:lstStyle/>
          <a:p>
            <a:pPr algn="ctr"/>
            <a:r>
              <a:rPr lang="en-US" dirty="0">
                <a:solidFill>
                  <a:schemeClr val="tx2"/>
                </a:solidFill>
              </a:rPr>
              <a:t>Black on orange—indicate speed                                   for specific situations in                                   work zones</a:t>
            </a:r>
          </a:p>
        </p:txBody>
      </p:sp>
      <p:sp>
        <p:nvSpPr>
          <p:cNvPr id="15" name="Rectangle 14">
            <a:extLst>
              <a:ext uri="{FF2B5EF4-FFF2-40B4-BE49-F238E27FC236}">
                <a16:creationId xmlns:a16="http://schemas.microsoft.com/office/drawing/2014/main" id="{AD5FABBE-E442-4219-815F-F21A61B37B9A}"/>
              </a:ext>
            </a:extLst>
          </p:cNvPr>
          <p:cNvSpPr/>
          <p:nvPr/>
        </p:nvSpPr>
        <p:spPr>
          <a:xfrm>
            <a:off x="8261347" y="5985384"/>
            <a:ext cx="3008586" cy="87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4C12570-0C5D-4D90-8292-FBF0D5EF000B}"/>
              </a:ext>
            </a:extLst>
          </p:cNvPr>
          <p:cNvSpPr/>
          <p:nvPr/>
        </p:nvSpPr>
        <p:spPr>
          <a:xfrm>
            <a:off x="4597070" y="5985384"/>
            <a:ext cx="3008586" cy="872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A74236-DE51-498F-8943-C8876DE38FDC}"/>
              </a:ext>
            </a:extLst>
          </p:cNvPr>
          <p:cNvSpPr/>
          <p:nvPr/>
        </p:nvSpPr>
        <p:spPr>
          <a:xfrm>
            <a:off x="932793" y="5985384"/>
            <a:ext cx="3008586" cy="87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oad with a sign on it&#10;&#10;Description automatically generated">
            <a:extLst>
              <a:ext uri="{FF2B5EF4-FFF2-40B4-BE49-F238E27FC236}">
                <a16:creationId xmlns:a16="http://schemas.microsoft.com/office/drawing/2014/main" id="{17E565CC-31F5-FCB4-4219-6AEA763F9251}"/>
              </a:ext>
            </a:extLst>
          </p:cNvPr>
          <p:cNvPicPr>
            <a:picLocks noChangeAspect="1"/>
          </p:cNvPicPr>
          <p:nvPr/>
        </p:nvPicPr>
        <p:blipFill rotWithShape="1">
          <a:blip r:embed="rId4">
            <a:extLst>
              <a:ext uri="{28A0092B-C50C-407E-A947-70E740481C1C}">
                <a14:useLocalDpi xmlns:a14="http://schemas.microsoft.com/office/drawing/2010/main" val="0"/>
              </a:ext>
            </a:extLst>
          </a:blip>
          <a:srcRect l="39278" t="27456" r="37560" b="30225"/>
          <a:stretch/>
        </p:blipFill>
        <p:spPr>
          <a:xfrm>
            <a:off x="4594657" y="1039469"/>
            <a:ext cx="3008586" cy="3664624"/>
          </a:xfrm>
          <a:prstGeom prst="rect">
            <a:avLst/>
          </a:prstGeom>
        </p:spPr>
      </p:pic>
      <p:pic>
        <p:nvPicPr>
          <p:cNvPr id="19" name="Picture 18" descr="A truck on the road&#10;&#10;Description automatically generated">
            <a:extLst>
              <a:ext uri="{FF2B5EF4-FFF2-40B4-BE49-F238E27FC236}">
                <a16:creationId xmlns:a16="http://schemas.microsoft.com/office/drawing/2014/main" id="{1090A197-A08B-9F67-9D9B-E8254BD3BC4E}"/>
              </a:ext>
            </a:extLst>
          </p:cNvPr>
          <p:cNvPicPr>
            <a:picLocks noChangeAspect="1"/>
          </p:cNvPicPr>
          <p:nvPr/>
        </p:nvPicPr>
        <p:blipFill rotWithShape="1">
          <a:blip r:embed="rId5">
            <a:extLst>
              <a:ext uri="{28A0092B-C50C-407E-A947-70E740481C1C}">
                <a14:useLocalDpi xmlns:a14="http://schemas.microsoft.com/office/drawing/2010/main" val="0"/>
              </a:ext>
            </a:extLst>
          </a:blip>
          <a:srcRect l="66392" t="37601" r="12863" b="24527"/>
          <a:stretch/>
        </p:blipFill>
        <p:spPr>
          <a:xfrm>
            <a:off x="8258933" y="1039469"/>
            <a:ext cx="3010999" cy="3664624"/>
          </a:xfrm>
          <a:prstGeom prst="rect">
            <a:avLst/>
          </a:prstGeom>
        </p:spPr>
      </p:pic>
    </p:spTree>
    <p:extLst>
      <p:ext uri="{BB962C8B-B14F-4D97-AF65-F5344CB8AC3E}">
        <p14:creationId xmlns:p14="http://schemas.microsoft.com/office/powerpoint/2010/main" val="15754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1" grpId="0" animBg="1"/>
      <p:bldP spid="12" grpId="0"/>
      <p:bldP spid="13" grpId="0" animBg="1"/>
      <p:bldP spid="14" grpId="0"/>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05918C-FD6E-9685-6715-F8A31E5E2B80}"/>
              </a:ext>
            </a:extLst>
          </p:cNvPr>
          <p:cNvPicPr>
            <a:picLocks noChangeAspect="1"/>
          </p:cNvPicPr>
          <p:nvPr/>
        </p:nvPicPr>
        <p:blipFill rotWithShape="1">
          <a:blip r:embed="rId3">
            <a:extLst>
              <a:ext uri="{28A0092B-C50C-407E-A947-70E740481C1C}">
                <a14:useLocalDpi xmlns:a14="http://schemas.microsoft.com/office/drawing/2010/main" val="0"/>
              </a:ext>
            </a:extLst>
          </a:blip>
          <a:srcRect l="25134" t="505" r="27105"/>
          <a:stretch/>
        </p:blipFill>
        <p:spPr>
          <a:xfrm>
            <a:off x="7711889" y="0"/>
            <a:ext cx="4480112" cy="6225371"/>
          </a:xfrm>
          <a:prstGeom prst="rect">
            <a:avLst/>
          </a:prstGeom>
        </p:spPr>
      </p:pic>
      <p:sp>
        <p:nvSpPr>
          <p:cNvPr id="2" name="Title 1">
            <a:extLst>
              <a:ext uri="{FF2B5EF4-FFF2-40B4-BE49-F238E27FC236}">
                <a16:creationId xmlns:a16="http://schemas.microsoft.com/office/drawing/2014/main" id="{964900AB-BD2F-B034-CE65-7BBEF0A4DDFD}"/>
              </a:ext>
            </a:extLst>
          </p:cNvPr>
          <p:cNvSpPr>
            <a:spLocks noGrp="1"/>
          </p:cNvSpPr>
          <p:nvPr>
            <p:ph type="title"/>
          </p:nvPr>
        </p:nvSpPr>
        <p:spPr>
          <a:xfrm>
            <a:off x="838200" y="365125"/>
            <a:ext cx="6497170" cy="1325563"/>
          </a:xfrm>
        </p:spPr>
        <p:txBody>
          <a:bodyPr/>
          <a:lstStyle/>
          <a:p>
            <a:r>
              <a:rPr lang="en-US" dirty="0"/>
              <a:t>What if the Speed Limit is not Posted?</a:t>
            </a:r>
          </a:p>
        </p:txBody>
      </p:sp>
      <p:sp>
        <p:nvSpPr>
          <p:cNvPr id="3" name="Content Placeholder 2">
            <a:extLst>
              <a:ext uri="{FF2B5EF4-FFF2-40B4-BE49-F238E27FC236}">
                <a16:creationId xmlns:a16="http://schemas.microsoft.com/office/drawing/2014/main" id="{28035260-5218-F89C-3627-8FC4B10F91FC}"/>
              </a:ext>
            </a:extLst>
          </p:cNvPr>
          <p:cNvSpPr>
            <a:spLocks noGrp="1"/>
          </p:cNvSpPr>
          <p:nvPr>
            <p:ph idx="1"/>
          </p:nvPr>
        </p:nvSpPr>
        <p:spPr>
          <a:xfrm>
            <a:off x="838199" y="1825624"/>
            <a:ext cx="6090425" cy="3986111"/>
          </a:xfrm>
        </p:spPr>
        <p:txBody>
          <a:bodyPr>
            <a:normAutofit fontScale="77500" lnSpcReduction="20000"/>
          </a:bodyPr>
          <a:lstStyle/>
          <a:p>
            <a:pPr marL="0" indent="0">
              <a:lnSpc>
                <a:spcPct val="100000"/>
              </a:lnSpc>
              <a:buNone/>
            </a:pPr>
            <a:r>
              <a:rPr lang="en-US" sz="3200" b="1" dirty="0"/>
              <a:t>Iowa code statutory speed limits</a:t>
            </a:r>
          </a:p>
          <a:p>
            <a:pPr>
              <a:lnSpc>
                <a:spcPct val="100000"/>
              </a:lnSpc>
            </a:pPr>
            <a:r>
              <a:rPr lang="en-US" sz="3200" dirty="0"/>
              <a:t>Business district: 25 mph</a:t>
            </a:r>
          </a:p>
          <a:p>
            <a:pPr>
              <a:lnSpc>
                <a:spcPct val="100000"/>
              </a:lnSpc>
            </a:pPr>
            <a:r>
              <a:rPr lang="en-US" sz="3200" dirty="0"/>
              <a:t>Residential or school districts: 25 mph</a:t>
            </a:r>
          </a:p>
          <a:p>
            <a:pPr>
              <a:lnSpc>
                <a:spcPct val="100000"/>
              </a:lnSpc>
            </a:pPr>
            <a:r>
              <a:rPr lang="en-US" sz="3200" dirty="0"/>
              <a:t>Suburban district: 45 mph</a:t>
            </a:r>
          </a:p>
          <a:p>
            <a:pPr>
              <a:lnSpc>
                <a:spcPct val="100000"/>
              </a:lnSpc>
            </a:pPr>
            <a:r>
              <a:rPr lang="en-US" sz="3200" dirty="0"/>
              <a:t>Unsurfaced secondary roads (night and trucks all day): 50 mph</a:t>
            </a:r>
          </a:p>
          <a:p>
            <a:pPr>
              <a:lnSpc>
                <a:spcPct val="100000"/>
              </a:lnSpc>
            </a:pPr>
            <a:r>
              <a:rPr lang="en-US" sz="3200" dirty="0"/>
              <a:t>Paved primary, urban interstate, and secondary roads (and unpaved during the day): 55 mph</a:t>
            </a:r>
          </a:p>
          <a:p>
            <a:pPr>
              <a:lnSpc>
                <a:spcPct val="100000"/>
              </a:lnSpc>
            </a:pPr>
            <a:r>
              <a:rPr lang="en-US" sz="3200" dirty="0"/>
              <a:t>Rural interstate highway: 70 mph</a:t>
            </a:r>
          </a:p>
        </p:txBody>
      </p:sp>
    </p:spTree>
    <p:extLst>
      <p:ext uri="{BB962C8B-B14F-4D97-AF65-F5344CB8AC3E}">
        <p14:creationId xmlns:p14="http://schemas.microsoft.com/office/powerpoint/2010/main" val="4202162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003EDF-CE15-768E-8AC7-257D02139C92}"/>
              </a:ext>
            </a:extLst>
          </p:cNvPr>
          <p:cNvPicPr>
            <a:picLocks noChangeAspect="1"/>
          </p:cNvPicPr>
          <p:nvPr/>
        </p:nvPicPr>
        <p:blipFill rotWithShape="1">
          <a:blip r:embed="rId3">
            <a:extLst>
              <a:ext uri="{28A0092B-C50C-407E-A947-70E740481C1C}">
                <a14:useLocalDpi xmlns:a14="http://schemas.microsoft.com/office/drawing/2010/main" val="0"/>
              </a:ext>
            </a:extLst>
          </a:blip>
          <a:srcRect l="45176" r="6847" b="124"/>
          <a:stretch/>
        </p:blipFill>
        <p:spPr>
          <a:xfrm>
            <a:off x="7711888" y="0"/>
            <a:ext cx="4480112" cy="6225320"/>
          </a:xfrm>
          <a:prstGeom prst="rect">
            <a:avLst/>
          </a:prstGeom>
        </p:spPr>
      </p:pic>
      <p:sp>
        <p:nvSpPr>
          <p:cNvPr id="2" name="Title 1">
            <a:extLst>
              <a:ext uri="{FF2B5EF4-FFF2-40B4-BE49-F238E27FC236}">
                <a16:creationId xmlns:a16="http://schemas.microsoft.com/office/drawing/2014/main" id="{964900AB-BD2F-B034-CE65-7BBEF0A4DDFD}"/>
              </a:ext>
            </a:extLst>
          </p:cNvPr>
          <p:cNvSpPr>
            <a:spLocks noGrp="1"/>
          </p:cNvSpPr>
          <p:nvPr>
            <p:ph type="title"/>
          </p:nvPr>
        </p:nvSpPr>
        <p:spPr>
          <a:xfrm>
            <a:off x="399585" y="365125"/>
            <a:ext cx="6982522" cy="1325563"/>
          </a:xfrm>
        </p:spPr>
        <p:txBody>
          <a:bodyPr/>
          <a:lstStyle/>
          <a:p>
            <a:r>
              <a:rPr lang="en-US" dirty="0"/>
              <a:t>How are Speed Limits Set?</a:t>
            </a:r>
          </a:p>
        </p:txBody>
      </p:sp>
      <p:sp>
        <p:nvSpPr>
          <p:cNvPr id="3" name="Content Placeholder 2">
            <a:extLst>
              <a:ext uri="{FF2B5EF4-FFF2-40B4-BE49-F238E27FC236}">
                <a16:creationId xmlns:a16="http://schemas.microsoft.com/office/drawing/2014/main" id="{28035260-5218-F89C-3627-8FC4B10F91FC}"/>
              </a:ext>
            </a:extLst>
          </p:cNvPr>
          <p:cNvSpPr>
            <a:spLocks noGrp="1"/>
          </p:cNvSpPr>
          <p:nvPr>
            <p:ph idx="1"/>
          </p:nvPr>
        </p:nvSpPr>
        <p:spPr>
          <a:xfrm>
            <a:off x="399584" y="1825624"/>
            <a:ext cx="6863577" cy="3986111"/>
          </a:xfrm>
        </p:spPr>
        <p:txBody>
          <a:bodyPr>
            <a:normAutofit fontScale="85000" lnSpcReduction="20000"/>
          </a:bodyPr>
          <a:lstStyle/>
          <a:p>
            <a:pPr>
              <a:lnSpc>
                <a:spcPct val="100000"/>
              </a:lnSpc>
            </a:pPr>
            <a:r>
              <a:rPr lang="en-US" sz="3200" dirty="0"/>
              <a:t>Based on an engineering study</a:t>
            </a:r>
          </a:p>
          <a:p>
            <a:pPr>
              <a:lnSpc>
                <a:spcPct val="100000"/>
              </a:lnSpc>
            </a:pPr>
            <a:r>
              <a:rPr lang="en-US" sz="3200" dirty="0"/>
              <a:t>Some factors considered by Iowa DOT:</a:t>
            </a:r>
          </a:p>
          <a:p>
            <a:pPr lvl="1">
              <a:lnSpc>
                <a:spcPct val="100000"/>
              </a:lnSpc>
            </a:pPr>
            <a:r>
              <a:rPr lang="en-US" sz="2800" dirty="0"/>
              <a:t>Road type and surface</a:t>
            </a:r>
          </a:p>
          <a:p>
            <a:pPr lvl="1">
              <a:lnSpc>
                <a:spcPct val="100000"/>
              </a:lnSpc>
            </a:pPr>
            <a:r>
              <a:rPr lang="en-US" sz="2800" dirty="0"/>
              <a:t>Location and type of access points</a:t>
            </a:r>
          </a:p>
          <a:p>
            <a:pPr lvl="1">
              <a:lnSpc>
                <a:spcPct val="100000"/>
              </a:lnSpc>
            </a:pPr>
            <a:r>
              <a:rPr lang="en-US" sz="2800" dirty="0"/>
              <a:t>Existing traffic control devices</a:t>
            </a:r>
          </a:p>
          <a:p>
            <a:pPr lvl="1">
              <a:lnSpc>
                <a:spcPct val="100000"/>
              </a:lnSpc>
            </a:pPr>
            <a:r>
              <a:rPr lang="en-US" sz="2800" dirty="0"/>
              <a:t>Crash history</a:t>
            </a:r>
          </a:p>
          <a:p>
            <a:pPr lvl="1">
              <a:lnSpc>
                <a:spcPct val="100000"/>
              </a:lnSpc>
            </a:pPr>
            <a:r>
              <a:rPr lang="en-US" sz="2800" dirty="0"/>
              <a:t>Traffic volume</a:t>
            </a:r>
          </a:p>
          <a:p>
            <a:pPr lvl="1">
              <a:lnSpc>
                <a:spcPct val="100000"/>
              </a:lnSpc>
            </a:pPr>
            <a:r>
              <a:rPr lang="en-US" sz="2800" dirty="0"/>
              <a:t>Sight distances</a:t>
            </a:r>
          </a:p>
          <a:p>
            <a:pPr lvl="1">
              <a:lnSpc>
                <a:spcPct val="100000"/>
              </a:lnSpc>
            </a:pPr>
            <a:r>
              <a:rPr lang="en-US" sz="2800" dirty="0"/>
              <a:t>Pedestrian activity</a:t>
            </a:r>
          </a:p>
          <a:p>
            <a:pPr lvl="1">
              <a:lnSpc>
                <a:spcPct val="100000"/>
              </a:lnSpc>
            </a:pPr>
            <a:r>
              <a:rPr lang="en-US" sz="2800" dirty="0"/>
              <a:t>Results of field review and speed study</a:t>
            </a:r>
          </a:p>
        </p:txBody>
      </p:sp>
    </p:spTree>
    <p:extLst>
      <p:ext uri="{BB962C8B-B14F-4D97-AF65-F5344CB8AC3E}">
        <p14:creationId xmlns:p14="http://schemas.microsoft.com/office/powerpoint/2010/main" val="2328849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05918C-FD6E-9685-6715-F8A31E5E2B80}"/>
              </a:ext>
            </a:extLst>
          </p:cNvPr>
          <p:cNvPicPr>
            <a:picLocks noChangeAspect="1"/>
          </p:cNvPicPr>
          <p:nvPr/>
        </p:nvPicPr>
        <p:blipFill rotWithShape="1">
          <a:blip r:embed="rId3">
            <a:extLst>
              <a:ext uri="{28A0092B-C50C-407E-A947-70E740481C1C}">
                <a14:useLocalDpi xmlns:a14="http://schemas.microsoft.com/office/drawing/2010/main" val="0"/>
              </a:ext>
            </a:extLst>
          </a:blip>
          <a:srcRect l="24719" r="27255"/>
          <a:stretch/>
        </p:blipFill>
        <p:spPr>
          <a:xfrm>
            <a:off x="7711889" y="0"/>
            <a:ext cx="4480112" cy="6222566"/>
          </a:xfrm>
          <a:prstGeom prst="rect">
            <a:avLst/>
          </a:prstGeom>
        </p:spPr>
      </p:pic>
      <p:pic>
        <p:nvPicPr>
          <p:cNvPr id="5" name="Picture 4">
            <a:extLst>
              <a:ext uri="{FF2B5EF4-FFF2-40B4-BE49-F238E27FC236}">
                <a16:creationId xmlns:a16="http://schemas.microsoft.com/office/drawing/2014/main" id="{F3003EDF-CE15-768E-8AC7-257D02139C92}"/>
              </a:ext>
            </a:extLst>
          </p:cNvPr>
          <p:cNvPicPr>
            <a:picLocks noChangeAspect="1"/>
          </p:cNvPicPr>
          <p:nvPr/>
        </p:nvPicPr>
        <p:blipFill rotWithShape="1">
          <a:blip r:embed="rId4">
            <a:extLst>
              <a:ext uri="{28A0092B-C50C-407E-A947-70E740481C1C}">
                <a14:useLocalDpi xmlns:a14="http://schemas.microsoft.com/office/drawing/2010/main" val="0"/>
              </a:ext>
            </a:extLst>
          </a:blip>
          <a:srcRect l="45128" t="-44" r="6853" b="123"/>
          <a:stretch/>
        </p:blipFill>
        <p:spPr>
          <a:xfrm>
            <a:off x="7711888" y="0"/>
            <a:ext cx="4480112" cy="6222566"/>
          </a:xfrm>
          <a:prstGeom prst="rect">
            <a:avLst/>
          </a:prstGeom>
        </p:spPr>
      </p:pic>
      <p:pic>
        <p:nvPicPr>
          <p:cNvPr id="6" name="Picture 5">
            <a:extLst>
              <a:ext uri="{FF2B5EF4-FFF2-40B4-BE49-F238E27FC236}">
                <a16:creationId xmlns:a16="http://schemas.microsoft.com/office/drawing/2014/main" id="{6873E361-88B4-EEC6-DD73-7862BBB91F78}"/>
              </a:ext>
            </a:extLst>
          </p:cNvPr>
          <p:cNvPicPr>
            <a:picLocks noChangeAspect="1"/>
          </p:cNvPicPr>
          <p:nvPr/>
        </p:nvPicPr>
        <p:blipFill rotWithShape="1">
          <a:blip r:embed="rId5">
            <a:extLst>
              <a:ext uri="{28A0092B-C50C-407E-A947-70E740481C1C}">
                <a14:useLocalDpi xmlns:a14="http://schemas.microsoft.com/office/drawing/2010/main" val="0"/>
              </a:ext>
            </a:extLst>
          </a:blip>
          <a:srcRect l="267" r="33722"/>
          <a:stretch/>
        </p:blipFill>
        <p:spPr>
          <a:xfrm>
            <a:off x="6713034" y="0"/>
            <a:ext cx="5478965" cy="6225064"/>
          </a:xfrm>
          <a:prstGeom prst="rect">
            <a:avLst/>
          </a:prstGeom>
        </p:spPr>
      </p:pic>
      <p:sp>
        <p:nvSpPr>
          <p:cNvPr id="8" name="Title 7">
            <a:extLst>
              <a:ext uri="{FF2B5EF4-FFF2-40B4-BE49-F238E27FC236}">
                <a16:creationId xmlns:a16="http://schemas.microsoft.com/office/drawing/2014/main" id="{8BFA1DE6-56B4-67FB-2F01-81BF473AA48E}"/>
              </a:ext>
            </a:extLst>
          </p:cNvPr>
          <p:cNvSpPr>
            <a:spLocks noGrp="1"/>
          </p:cNvSpPr>
          <p:nvPr>
            <p:ph type="title"/>
          </p:nvPr>
        </p:nvSpPr>
        <p:spPr/>
        <p:txBody>
          <a:bodyPr/>
          <a:lstStyle/>
          <a:p>
            <a:r>
              <a:rPr lang="en-US" dirty="0"/>
              <a:t>What is Speeding?</a:t>
            </a:r>
          </a:p>
        </p:txBody>
      </p:sp>
      <p:sp>
        <p:nvSpPr>
          <p:cNvPr id="10" name="Content Placeholder 9">
            <a:extLst>
              <a:ext uri="{FF2B5EF4-FFF2-40B4-BE49-F238E27FC236}">
                <a16:creationId xmlns:a16="http://schemas.microsoft.com/office/drawing/2014/main" id="{286A61B2-0067-8746-5DD1-FBB676742DFD}"/>
              </a:ext>
            </a:extLst>
          </p:cNvPr>
          <p:cNvSpPr>
            <a:spLocks noGrp="1"/>
          </p:cNvSpPr>
          <p:nvPr>
            <p:ph idx="1"/>
          </p:nvPr>
        </p:nvSpPr>
        <p:spPr>
          <a:xfrm>
            <a:off x="838200" y="1825624"/>
            <a:ext cx="5153722" cy="3986111"/>
          </a:xfrm>
        </p:spPr>
        <p:txBody>
          <a:bodyPr/>
          <a:lstStyle/>
          <a:p>
            <a:r>
              <a:rPr lang="en-US" dirty="0"/>
              <a:t>Speeding is not just going faster than the posted speed limit.</a:t>
            </a:r>
          </a:p>
          <a:p>
            <a:r>
              <a:rPr lang="en-US" dirty="0"/>
              <a:t>Speeding is also driving too fast for conditions.</a:t>
            </a:r>
          </a:p>
          <a:p>
            <a:r>
              <a:rPr lang="en-US" dirty="0"/>
              <a:t>Driving the speed limit on an icy road is too fast for the current conditions.</a:t>
            </a:r>
          </a:p>
          <a:p>
            <a:r>
              <a:rPr lang="en-US" dirty="0"/>
              <a:t>Drag racing at any speed is also prohibited.</a:t>
            </a:r>
          </a:p>
        </p:txBody>
      </p:sp>
    </p:spTree>
    <p:extLst>
      <p:ext uri="{BB962C8B-B14F-4D97-AF65-F5344CB8AC3E}">
        <p14:creationId xmlns:p14="http://schemas.microsoft.com/office/powerpoint/2010/main" val="3334424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68040-E2E7-A302-EEAA-BEA7A5ADAFC0}"/>
              </a:ext>
            </a:extLst>
          </p:cNvPr>
          <p:cNvSpPr/>
          <p:nvPr/>
        </p:nvSpPr>
        <p:spPr>
          <a:xfrm>
            <a:off x="8534400" y="0"/>
            <a:ext cx="3657599" cy="622213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CB7541-98BC-B0AD-17C4-EE95DCD9F655}"/>
              </a:ext>
            </a:extLst>
          </p:cNvPr>
          <p:cNvSpPr>
            <a:spLocks noGrp="1"/>
          </p:cNvSpPr>
          <p:nvPr>
            <p:ph type="title"/>
          </p:nvPr>
        </p:nvSpPr>
        <p:spPr>
          <a:xfrm>
            <a:off x="488795" y="365125"/>
            <a:ext cx="10515600" cy="1325563"/>
          </a:xfrm>
        </p:spPr>
        <p:txBody>
          <a:bodyPr/>
          <a:lstStyle/>
          <a:p>
            <a:r>
              <a:rPr lang="en-US" dirty="0"/>
              <a:t>Why is Speeding Dangerous?</a:t>
            </a:r>
          </a:p>
        </p:txBody>
      </p:sp>
      <p:sp>
        <p:nvSpPr>
          <p:cNvPr id="3" name="Content Placeholder 2">
            <a:extLst>
              <a:ext uri="{FF2B5EF4-FFF2-40B4-BE49-F238E27FC236}">
                <a16:creationId xmlns:a16="http://schemas.microsoft.com/office/drawing/2014/main" id="{41BAFFFD-3EBC-0EEE-F709-B6FFE5493858}"/>
              </a:ext>
            </a:extLst>
          </p:cNvPr>
          <p:cNvSpPr>
            <a:spLocks noGrp="1"/>
          </p:cNvSpPr>
          <p:nvPr>
            <p:ph idx="1"/>
          </p:nvPr>
        </p:nvSpPr>
        <p:spPr>
          <a:xfrm>
            <a:off x="488795" y="1618362"/>
            <a:ext cx="7227849" cy="1765069"/>
          </a:xfrm>
        </p:spPr>
        <p:txBody>
          <a:bodyPr/>
          <a:lstStyle/>
          <a:p>
            <a:r>
              <a:rPr lang="en-US" dirty="0"/>
              <a:t>Increased speed means less time to react and longer stopping time.</a:t>
            </a:r>
          </a:p>
          <a:p>
            <a:r>
              <a:rPr lang="en-US" dirty="0"/>
              <a:t>Increased speed reduces how much information you can view.</a:t>
            </a:r>
          </a:p>
        </p:txBody>
      </p:sp>
      <p:sp>
        <p:nvSpPr>
          <p:cNvPr id="8" name="TextBox 7">
            <a:extLst>
              <a:ext uri="{FF2B5EF4-FFF2-40B4-BE49-F238E27FC236}">
                <a16:creationId xmlns:a16="http://schemas.microsoft.com/office/drawing/2014/main" id="{C3A65168-D2D7-5F8A-1935-573C382E8080}"/>
              </a:ext>
            </a:extLst>
          </p:cNvPr>
          <p:cNvSpPr txBox="1"/>
          <p:nvPr/>
        </p:nvSpPr>
        <p:spPr>
          <a:xfrm>
            <a:off x="8534400" y="781684"/>
            <a:ext cx="3657599" cy="492443"/>
          </a:xfrm>
          <a:prstGeom prst="rect">
            <a:avLst/>
          </a:prstGeom>
          <a:noFill/>
        </p:spPr>
        <p:txBody>
          <a:bodyPr wrap="square" rtlCol="0">
            <a:spAutoFit/>
          </a:bodyPr>
          <a:lstStyle/>
          <a:p>
            <a:pPr algn="ctr"/>
            <a:r>
              <a:rPr lang="en-US" sz="2600" b="1" dirty="0">
                <a:solidFill>
                  <a:schemeClr val="accent2">
                    <a:lumMod val="50000"/>
                  </a:schemeClr>
                </a:solidFill>
              </a:rPr>
              <a:t>CONE OF VISION</a:t>
            </a:r>
          </a:p>
        </p:txBody>
      </p:sp>
      <p:pic>
        <p:nvPicPr>
          <p:cNvPr id="10" name="Picture 9" descr="A screenshot of a video game&#10;&#10;Description automatically generated">
            <a:extLst>
              <a:ext uri="{FF2B5EF4-FFF2-40B4-BE49-F238E27FC236}">
                <a16:creationId xmlns:a16="http://schemas.microsoft.com/office/drawing/2014/main" id="{969FB1BC-1968-580E-D014-FF28B7B55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78" y="3429000"/>
            <a:ext cx="7016227" cy="2542514"/>
          </a:xfrm>
          <a:prstGeom prst="rect">
            <a:avLst/>
          </a:prstGeom>
        </p:spPr>
      </p:pic>
      <p:pic>
        <p:nvPicPr>
          <p:cNvPr id="14" name="Picture 13" descr="A screenshot of a car dashboard&#10;&#10;Description automatically generated">
            <a:extLst>
              <a:ext uri="{FF2B5EF4-FFF2-40B4-BE49-F238E27FC236}">
                <a16:creationId xmlns:a16="http://schemas.microsoft.com/office/drawing/2014/main" id="{DD28A1E5-314B-9D06-58D3-FC2675B17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0" y="1274127"/>
            <a:ext cx="3659047" cy="4584421"/>
          </a:xfrm>
          <a:prstGeom prst="rect">
            <a:avLst/>
          </a:prstGeom>
        </p:spPr>
      </p:pic>
    </p:spTree>
    <p:extLst>
      <p:ext uri="{BB962C8B-B14F-4D97-AF65-F5344CB8AC3E}">
        <p14:creationId xmlns:p14="http://schemas.microsoft.com/office/powerpoint/2010/main" val="837487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a person driving a car&#10;&#10;Description automatically generated with medium confidence">
            <a:extLst>
              <a:ext uri="{FF2B5EF4-FFF2-40B4-BE49-F238E27FC236}">
                <a16:creationId xmlns:a16="http://schemas.microsoft.com/office/drawing/2014/main" id="{93D60AEE-BF79-3498-AE66-A84CB1D01C44}"/>
              </a:ext>
            </a:extLst>
          </p:cNvPr>
          <p:cNvPicPr>
            <a:picLocks noChangeAspect="1"/>
          </p:cNvPicPr>
          <p:nvPr/>
        </p:nvPicPr>
        <p:blipFill rotWithShape="1">
          <a:blip r:embed="rId3">
            <a:extLst>
              <a:ext uri="{28A0092B-C50C-407E-A947-70E740481C1C}">
                <a14:useLocalDpi xmlns:a14="http://schemas.microsoft.com/office/drawing/2010/main" val="0"/>
              </a:ext>
            </a:extLst>
          </a:blip>
          <a:srcRect l="668" t="2295" r="3089"/>
          <a:stretch/>
        </p:blipFill>
        <p:spPr>
          <a:xfrm>
            <a:off x="3940097" y="1690687"/>
            <a:ext cx="7642303" cy="4219459"/>
          </a:xfrm>
          <a:prstGeom prst="rect">
            <a:avLst/>
          </a:prstGeom>
        </p:spPr>
      </p:pic>
      <p:sp>
        <p:nvSpPr>
          <p:cNvPr id="2" name="Title 1">
            <a:extLst>
              <a:ext uri="{FF2B5EF4-FFF2-40B4-BE49-F238E27FC236}">
                <a16:creationId xmlns:a16="http://schemas.microsoft.com/office/drawing/2014/main" id="{16608E77-33DD-68C9-9F1A-C24451007779}"/>
              </a:ext>
            </a:extLst>
          </p:cNvPr>
          <p:cNvSpPr>
            <a:spLocks noGrp="1"/>
          </p:cNvSpPr>
          <p:nvPr>
            <p:ph type="title"/>
          </p:nvPr>
        </p:nvSpPr>
        <p:spPr/>
        <p:txBody>
          <a:bodyPr/>
          <a:lstStyle/>
          <a:p>
            <a:r>
              <a:rPr lang="en-US" dirty="0"/>
              <a:t>Why is Speeding Dangerous?</a:t>
            </a:r>
          </a:p>
        </p:txBody>
      </p:sp>
      <p:sp>
        <p:nvSpPr>
          <p:cNvPr id="3" name="Content Placeholder 2">
            <a:extLst>
              <a:ext uri="{FF2B5EF4-FFF2-40B4-BE49-F238E27FC236}">
                <a16:creationId xmlns:a16="http://schemas.microsoft.com/office/drawing/2014/main" id="{E567CA4D-383A-CFBA-120A-0F04E8FADC80}"/>
              </a:ext>
            </a:extLst>
          </p:cNvPr>
          <p:cNvSpPr>
            <a:spLocks noGrp="1"/>
          </p:cNvSpPr>
          <p:nvPr>
            <p:ph idx="1"/>
          </p:nvPr>
        </p:nvSpPr>
        <p:spPr>
          <a:xfrm>
            <a:off x="838199" y="1825624"/>
            <a:ext cx="3101897" cy="3986111"/>
          </a:xfrm>
        </p:spPr>
        <p:txBody>
          <a:bodyPr/>
          <a:lstStyle/>
          <a:p>
            <a:r>
              <a:rPr lang="en-US" dirty="0"/>
              <a:t>You are more likely to lose control of your car or overturn.</a:t>
            </a:r>
          </a:p>
          <a:p>
            <a:r>
              <a:rPr lang="en-US" dirty="0"/>
              <a:t>Higher speeds create more force that your car (or body or other road user) has to absorb in a crash.</a:t>
            </a:r>
          </a:p>
        </p:txBody>
      </p:sp>
    </p:spTree>
    <p:extLst>
      <p:ext uri="{BB962C8B-B14F-4D97-AF65-F5344CB8AC3E}">
        <p14:creationId xmlns:p14="http://schemas.microsoft.com/office/powerpoint/2010/main" val="3769574926"/>
      </p:ext>
    </p:extLst>
  </p:cSld>
  <p:clrMapOvr>
    <a:masterClrMapping/>
  </p:clrMapOvr>
</p:sld>
</file>

<file path=ppt/theme/theme1.xml><?xml version="1.0" encoding="utf-8"?>
<a:theme xmlns:a="http://schemas.openxmlformats.org/drawingml/2006/main" name="Office Theme">
  <a:themeElements>
    <a:clrScheme name="Iowa DOT">
      <a:dk1>
        <a:srgbClr val="53565A"/>
      </a:dk1>
      <a:lt1>
        <a:sysClr val="window" lastClr="FFFFFF"/>
      </a:lt1>
      <a:dk2>
        <a:srgbClr val="254C5A"/>
      </a:dk2>
      <a:lt2>
        <a:srgbClr val="E7E6E6"/>
      </a:lt2>
      <a:accent1>
        <a:srgbClr val="FFCC00"/>
      </a:accent1>
      <a:accent2>
        <a:srgbClr val="C5D668"/>
      </a:accent2>
      <a:accent3>
        <a:srgbClr val="04637B"/>
      </a:accent3>
      <a:accent4>
        <a:srgbClr val="7F2629"/>
      </a:accent4>
      <a:accent5>
        <a:srgbClr val="1F5D38"/>
      </a:accent5>
      <a:accent6>
        <a:srgbClr val="BB6128"/>
      </a:accent6>
      <a:hlink>
        <a:srgbClr val="E0A525"/>
      </a:hlink>
      <a:folHlink>
        <a:srgbClr val="E0A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Iowa DOT PPT Template_speeding" id="{92399F5F-C71F-9A4A-ABC0-44F8F31938C0}" vid="{59C08771-E17E-1247-8A37-5569221056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529</TotalTime>
  <Words>2342</Words>
  <Application>Microsoft Office PowerPoint</Application>
  <PresentationFormat>Widescreen</PresentationFormat>
  <Paragraphs>197</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vt:lpstr>
      <vt:lpstr>Calibri</vt:lpstr>
      <vt:lpstr>Courier New</vt:lpstr>
      <vt:lpstr>Nunito</vt:lpstr>
      <vt:lpstr>Office Theme</vt:lpstr>
      <vt:lpstr>Speeding</vt:lpstr>
      <vt:lpstr>Learning Objectives</vt:lpstr>
      <vt:lpstr>Iowa Speed Limit Signs</vt:lpstr>
      <vt:lpstr>Iowa Speed Limit Signs</vt:lpstr>
      <vt:lpstr>What if the Speed Limit is not Posted?</vt:lpstr>
      <vt:lpstr>How are Speed Limits Set?</vt:lpstr>
      <vt:lpstr>What is Speeding?</vt:lpstr>
      <vt:lpstr>Why is Speeding Dangerous?</vt:lpstr>
      <vt:lpstr>Why is Speeding Dangerous?</vt:lpstr>
      <vt:lpstr>PowerPoint Presentation</vt:lpstr>
      <vt:lpstr>PowerPoint Presentation</vt:lpstr>
      <vt:lpstr>Why do We Speed?</vt:lpstr>
      <vt:lpstr>Why do we Speed?</vt:lpstr>
      <vt:lpstr>Strategies to Reduce Speeding</vt:lpstr>
      <vt:lpstr>Speeding Myths</vt:lpstr>
      <vt:lpstr>Speeding Myths</vt:lpstr>
      <vt:lpstr>Disclaimer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Speeding</dc:title>
  <dc:creator>Hoermann, Alicia M [ITRNS]</dc:creator>
  <cp:lastModifiedBy>Hoermann, Alicia M [ITRNS]</cp:lastModifiedBy>
  <cp:revision>40</cp:revision>
  <dcterms:created xsi:type="dcterms:W3CDTF">2024-04-11T12:48:14Z</dcterms:created>
  <dcterms:modified xsi:type="dcterms:W3CDTF">2025-06-11T15:41:59Z</dcterms:modified>
</cp:coreProperties>
</file>