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62" r:id="rId3"/>
    <p:sldId id="261" r:id="rId4"/>
    <p:sldId id="263" r:id="rId5"/>
    <p:sldId id="264" r:id="rId6"/>
    <p:sldId id="265" r:id="rId7"/>
    <p:sldId id="266" r:id="rId8"/>
    <p:sldId id="267" r:id="rId9"/>
    <p:sldId id="269" r:id="rId10"/>
    <p:sldId id="291" r:id="rId11"/>
    <p:sldId id="289" r:id="rId12"/>
    <p:sldId id="292" r:id="rId13"/>
    <p:sldId id="281" r:id="rId14"/>
    <p:sldId id="293" r:id="rId15"/>
    <p:sldId id="294" r:id="rId16"/>
    <p:sldId id="270" r:id="rId17"/>
    <p:sldId id="271" r:id="rId18"/>
    <p:sldId id="272" r:id="rId19"/>
    <p:sldId id="274" r:id="rId20"/>
    <p:sldId id="28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9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2" autoAdjust="0"/>
    <p:restoredTop sz="76598" autoAdjust="0"/>
  </p:normalViewPr>
  <p:slideViewPr>
    <p:cSldViewPr snapToGrid="0">
      <p:cViewPr varScale="1">
        <p:scale>
          <a:sx n="87" d="100"/>
          <a:sy n="87" d="100"/>
        </p:scale>
        <p:origin x="1482" y="84"/>
      </p:cViewPr>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CC26A6-4561-4396-8696-7E81E5FC9F94}"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DCC10-9A3A-476B-B37A-4F18C7F74268}" type="slidenum">
              <a:rPr lang="en-US" smtClean="0"/>
              <a:t>‹#›</a:t>
            </a:fld>
            <a:endParaRPr lang="en-US"/>
          </a:p>
        </p:txBody>
      </p:sp>
    </p:spTree>
    <p:extLst>
      <p:ext uri="{BB962C8B-B14F-4D97-AF65-F5344CB8AC3E}">
        <p14:creationId xmlns:p14="http://schemas.microsoft.com/office/powerpoint/2010/main" val="377743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hutterstock.com/g/Alexander+Oganezov"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C00000"/>
                </a:solidFill>
                <a:latin typeface="Arial" panose="020B0604020202020204" pitchFamily="34" charset="0"/>
                <a:cs typeface="Arial" panose="020B0604020202020204" pitchFamily="34" charset="0"/>
              </a:rPr>
              <a:t>This module was developed by the Institute for Transportation at Iowa State University for the Iowa Department of Transportation. The purpose is to provide additional material for driver education instructors in Iowa. This module focuses on situational awareness. The material can be used in its entirety, or a driver education instructor can use any of the slides or material individually. </a:t>
            </a:r>
            <a:r>
              <a:rPr lang="en-US" dirty="0">
                <a:latin typeface="Arial" panose="020B0604020202020204" pitchFamily="34" charset="0"/>
                <a:cs typeface="Arial" panose="020B0604020202020204" pitchFamily="34" charset="0"/>
              </a:rPr>
              <a:t>Citations are provided for information sources and images. If these materials are used, please credit the appropriate source. Other material can be </a:t>
            </a:r>
            <a:r>
              <a:rPr lang="en-US">
                <a:latin typeface="Arial" panose="020B0604020202020204" pitchFamily="34" charset="0"/>
                <a:cs typeface="Arial" panose="020B0604020202020204" pitchFamily="34" charset="0"/>
              </a:rPr>
              <a:t>cited as </a:t>
            </a:r>
            <a:r>
              <a:rPr lang="en-US" dirty="0">
                <a:latin typeface="Arial" panose="020B0604020202020204" pitchFamily="34" charset="0"/>
                <a:cs typeface="Arial" panose="020B0604020202020204" pitchFamily="34" charset="0"/>
              </a:rPr>
              <a:t>Iowa DOT.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Image source: </a:t>
            </a:r>
            <a:r>
              <a:rPr lang="en-US" b="0" dirty="0">
                <a:latin typeface="Arial" panose="020B0604020202020204" pitchFamily="34" charset="0"/>
                <a:cs typeface="Arial" panose="020B0604020202020204" pitchFamily="34" charset="0"/>
              </a:rPr>
              <a:t>Centers for Disease Control and Prevention. </a:t>
            </a:r>
            <a:r>
              <a:rPr lang="en-US" dirty="0">
                <a:latin typeface="Arial" panose="020B0604020202020204" pitchFamily="34" charset="0"/>
                <a:cs typeface="Arial" panose="020B0604020202020204" pitchFamily="34" charset="0"/>
              </a:rPr>
              <a:t>https://www.cdc.gov/transportationsafety/</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a:t>
            </a:fld>
            <a:endParaRPr lang="en-US"/>
          </a:p>
        </p:txBody>
      </p:sp>
    </p:spTree>
    <p:extLst>
      <p:ext uri="{BB962C8B-B14F-4D97-AF65-F5344CB8AC3E}">
        <p14:creationId xmlns:p14="http://schemas.microsoft.com/office/powerpoint/2010/main" val="2125247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r>
              <a:rPr lang="en-US" dirty="0"/>
              <a:t>Another challenge on rural roadways is the presence of farm equipment. Many types of farm equipment are much larger and wider than street vehicles. They may overhang into the existing lane and make seeing around them difficult. Additionally, they are usually driving much slower than the posted speed limit.</a:t>
            </a:r>
          </a:p>
          <a:p>
            <a:endParaRPr lang="en-US" dirty="0"/>
          </a:p>
          <a:p>
            <a:r>
              <a:rPr lang="en-US" dirty="0"/>
              <a:t>Farm vehicles should be marked with a large orange and red triangle. If you encounter a farm vehicle, first reduce your speed. Next, wait to see if they will turn off the roadway. Many times, they are being moved from farm to farm and are only on the roadway for a short amount of time. If you do need to pass them, make sure you can fully see around the farm vehicle and only pass when it is safe. Remember, farm equipment operators may have a hard time seeing you.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 </a:t>
            </a:r>
            <a:r>
              <a:rPr lang="en-US" dirty="0" err="1"/>
              <a:t>CanStock</a:t>
            </a:r>
            <a:r>
              <a:rPr lang="en-US" dirty="0"/>
              <a:t>/</a:t>
            </a:r>
            <a:r>
              <a:rPr lang="en-US" dirty="0" err="1"/>
              <a:t>rjfiskness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10</a:t>
            </a:fld>
            <a:endParaRPr lang="en-US"/>
          </a:p>
        </p:txBody>
      </p:sp>
    </p:spTree>
    <p:extLst>
      <p:ext uri="{BB962C8B-B14F-4D97-AF65-F5344CB8AC3E}">
        <p14:creationId xmlns:p14="http://schemas.microsoft.com/office/powerpoint/2010/main" val="3027487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r>
              <a:rPr lang="en-US" dirty="0"/>
              <a:t>This graphic was created by Iowa State University Extension and Outreach and provides some additional facts about sharing the road with farm vehicles. </a:t>
            </a:r>
          </a:p>
          <a:p>
            <a:endParaRPr lang="en-US" dirty="0"/>
          </a:p>
          <a:p>
            <a:endParaRPr lang="en-US" dirty="0"/>
          </a:p>
          <a:p>
            <a:r>
              <a:rPr lang="en-US" b="1" dirty="0"/>
              <a:t>Image source:</a:t>
            </a:r>
            <a:r>
              <a:rPr lang="en-US" dirty="0"/>
              <a:t> Iowa State University Extension and Outreach. https://store.extension.iastate.edu/product/5134.</a:t>
            </a:r>
          </a:p>
        </p:txBody>
      </p:sp>
      <p:sp>
        <p:nvSpPr>
          <p:cNvPr id="4" name="Slide Number Placeholder 3"/>
          <p:cNvSpPr>
            <a:spLocks noGrp="1"/>
          </p:cNvSpPr>
          <p:nvPr>
            <p:ph type="sldNum" sz="quarter" idx="5"/>
          </p:nvPr>
        </p:nvSpPr>
        <p:spPr/>
        <p:txBody>
          <a:bodyPr/>
          <a:lstStyle/>
          <a:p>
            <a:fld id="{2B6DCC10-9A3A-476B-B37A-4F18C7F74268}" type="slidenum">
              <a:rPr lang="en-US" smtClean="0"/>
              <a:t>11</a:t>
            </a:fld>
            <a:endParaRPr lang="en-US"/>
          </a:p>
        </p:txBody>
      </p:sp>
    </p:spTree>
    <p:extLst>
      <p:ext uri="{BB962C8B-B14F-4D97-AF65-F5344CB8AC3E}">
        <p14:creationId xmlns:p14="http://schemas.microsoft.com/office/powerpoint/2010/main" val="1730386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r>
              <a:rPr lang="en-US" dirty="0"/>
              <a:t>Besides farm equipment, there may be other slow-moving vehicles on Iowa roads. Several communities use horse-drawn vehicles and buggies. You may also see all-terrain vehicles, road maintenance vehicles, and bicycles. Pedestrians may also be present both in urban and rural roadways.</a:t>
            </a:r>
          </a:p>
          <a:p>
            <a:endParaRPr lang="en-US" dirty="0"/>
          </a:p>
          <a:p>
            <a:r>
              <a:rPr lang="en-US" dirty="0"/>
              <a:t>Bikers, pedestrians, buggy occupants, and horses are all vulnerable road users since they are unprotected in a crash. As a result, they are much more likely to die or be seriously injured when struck. Horses with a buggy are likely to be familiar with other roadway vehicles. However, they can still be startled by loud noises, which can be dangerous.</a:t>
            </a:r>
          </a:p>
          <a:p>
            <a:endParaRPr lang="en-US" dirty="0"/>
          </a:p>
          <a:p>
            <a:r>
              <a:rPr lang="en-US" dirty="0"/>
              <a:t>When approaching slow-moving vehicles, including pedestrians, slow down and be ready to stop if necessary. Pass with caution since you may be in their blind spot. Make sure you can safely pass them while also giving them plenty of room.</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a:t>
            </a:r>
          </a:p>
          <a:p>
            <a:r>
              <a:rPr lang="en-US" dirty="0"/>
              <a:t>Iowa Department of Transportation. 2024. </a:t>
            </a:r>
            <a:r>
              <a:rPr lang="en-US" i="1" dirty="0"/>
              <a:t>Iowa Driver’s License Manual</a:t>
            </a:r>
            <a:r>
              <a:rPr lang="en-US" i="0" dirty="0"/>
              <a:t>. https://iowadot.gov/mvd/driverslicense/dlmanual/dlmanual.pdf. </a:t>
            </a:r>
            <a:endParaRPr lang="en-US" i="1" dirty="0"/>
          </a:p>
          <a:p>
            <a:endParaRPr lang="en-US" dirty="0"/>
          </a:p>
          <a:p>
            <a:r>
              <a:rPr lang="en-US" dirty="0"/>
              <a:t>Image source: </a:t>
            </a:r>
            <a:r>
              <a:rPr lang="en-US" sz="1200" b="0" kern="1200" baseline="0" dirty="0">
                <a:solidFill>
                  <a:schemeClr val="tx1"/>
                </a:solidFill>
                <a:effectLst/>
                <a:latin typeface="+mn-lt"/>
                <a:ea typeface="+mn-ea"/>
                <a:cs typeface="+mn-cs"/>
              </a:rPr>
              <a:t>Institute for Transportation at Iowa State University</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12</a:t>
            </a:fld>
            <a:endParaRPr lang="en-US"/>
          </a:p>
        </p:txBody>
      </p:sp>
    </p:spTree>
    <p:extLst>
      <p:ext uri="{BB962C8B-B14F-4D97-AF65-F5344CB8AC3E}">
        <p14:creationId xmlns:p14="http://schemas.microsoft.com/office/powerpoint/2010/main" val="3093200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endParaRPr lang="en-US" dirty="0"/>
          </a:p>
          <a:p>
            <a:r>
              <a:rPr lang="en-US" dirty="0"/>
              <a:t>In addition to focusing on keeping your vehicle under control in winter weather, you also need to be prepared to operate it in the vicinity of snowplows. When you are approaching a snowplow, particularly when coming up from behind, approach at a reduced speed and keep your distance. Never pass a plow on the shoulder. If you do need to pass a plow, stay back until you have determined you can safely complete the pass—this means no oncoming traffic is approaching and you have good visibility. Visibility is key for two reasons: (1) blowing snow from the plow can restrict your ability to see and (2) blowing snow, and blind spots on the plow equipment in general, can limit the ability of a plow operator to see you.</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Information sources:</a:t>
            </a:r>
          </a:p>
          <a:p>
            <a:r>
              <a:rPr lang="en-US" dirty="0"/>
              <a:t>Iowa Department of Transportation. 2024. </a:t>
            </a:r>
            <a:r>
              <a:rPr lang="en-US" i="1" dirty="0"/>
              <a:t>Iowa Driver’s License Manual</a:t>
            </a:r>
            <a:r>
              <a:rPr lang="en-US" i="0" dirty="0"/>
              <a:t>. https://iowadot.gov/mvd/driverslicense/dlmanual/dlmanual.pdf</a:t>
            </a:r>
          </a:p>
          <a:p>
            <a:endParaRPr lang="en-US" dirty="0"/>
          </a:p>
          <a:p>
            <a:r>
              <a:rPr lang="en-US" dirty="0"/>
              <a:t>Illinois Department of Transportation. </a:t>
            </a:r>
            <a:r>
              <a:rPr lang="en-US" i="1" dirty="0"/>
              <a:t>Don’t Crowd the Plow</a:t>
            </a:r>
            <a:r>
              <a:rPr lang="en-US" dirty="0"/>
              <a:t>. https://www.youtube.com/watch?v=KoKxZegdRwk&amp;t=6s.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Image source:</a:t>
            </a:r>
          </a:p>
          <a:p>
            <a:r>
              <a:rPr lang="en-US" dirty="0"/>
              <a:t>Iowa State Patrol, Iowa DOT</a:t>
            </a:r>
          </a:p>
        </p:txBody>
      </p:sp>
      <p:sp>
        <p:nvSpPr>
          <p:cNvPr id="4" name="Slide Number Placeholder 3"/>
          <p:cNvSpPr>
            <a:spLocks noGrp="1"/>
          </p:cNvSpPr>
          <p:nvPr>
            <p:ph type="sldNum" sz="quarter" idx="5"/>
          </p:nvPr>
        </p:nvSpPr>
        <p:spPr/>
        <p:txBody>
          <a:bodyPr/>
          <a:lstStyle/>
          <a:p>
            <a:fld id="{2B6DCC10-9A3A-476B-B37A-4F18C7F74268}" type="slidenum">
              <a:rPr lang="en-US" smtClean="0"/>
              <a:t>13</a:t>
            </a:fld>
            <a:endParaRPr lang="en-US"/>
          </a:p>
        </p:txBody>
      </p:sp>
    </p:spTree>
    <p:extLst>
      <p:ext uri="{BB962C8B-B14F-4D97-AF65-F5344CB8AC3E}">
        <p14:creationId xmlns:p14="http://schemas.microsoft.com/office/powerpoint/2010/main" val="2228996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Image source: </a:t>
            </a:r>
            <a:r>
              <a:rPr lang="en-US" b="0" i="0" u="none" strike="noStrike" dirty="0">
                <a:solidFill>
                  <a:srgbClr val="0070F0"/>
                </a:solidFill>
                <a:effectLst/>
                <a:latin typeface="Roboto" panose="020F0502020204030204" pitchFamily="34" charset="0"/>
                <a:hlinkClick r:id="rId3"/>
              </a:rPr>
              <a:t>Alexander Oganezov</a:t>
            </a:r>
            <a:r>
              <a:rPr lang="en-US" b="0" i="0" u="none" strike="noStrike" dirty="0">
                <a:solidFill>
                  <a:srgbClr val="0070F0"/>
                </a:solidFill>
                <a:effectLst/>
                <a:latin typeface="Roboto" panose="020F0502020204030204" pitchFamily="34" charset="0"/>
              </a:rPr>
              <a:t>/</a:t>
            </a:r>
            <a:r>
              <a:rPr lang="en-US" sz="1200" kern="1200" dirty="0">
                <a:solidFill>
                  <a:schemeClr val="tx1"/>
                </a:solidFill>
                <a:effectLst/>
                <a:latin typeface="+mn-lt"/>
                <a:ea typeface="+mn-ea"/>
                <a:cs typeface="+mn-cs"/>
              </a:rPr>
              <a:t>Shutterstock.com</a:t>
            </a:r>
          </a:p>
        </p:txBody>
      </p:sp>
      <p:sp>
        <p:nvSpPr>
          <p:cNvPr id="4" name="Slide Number Placeholder 3"/>
          <p:cNvSpPr>
            <a:spLocks noGrp="1"/>
          </p:cNvSpPr>
          <p:nvPr>
            <p:ph type="sldNum" sz="quarter" idx="5"/>
          </p:nvPr>
        </p:nvSpPr>
        <p:spPr/>
        <p:txBody>
          <a:bodyPr/>
          <a:lstStyle/>
          <a:p>
            <a:fld id="{2B6DCC10-9A3A-476B-B37A-4F18C7F74268}" type="slidenum">
              <a:rPr lang="en-US" smtClean="0"/>
              <a:t>14</a:t>
            </a:fld>
            <a:endParaRPr lang="en-US"/>
          </a:p>
        </p:txBody>
      </p:sp>
    </p:spTree>
    <p:extLst>
      <p:ext uri="{BB962C8B-B14F-4D97-AF65-F5344CB8AC3E}">
        <p14:creationId xmlns:p14="http://schemas.microsoft.com/office/powerpoint/2010/main" val="645033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a:t>
            </a:r>
            <a:r>
              <a:rPr lang="en-US" dirty="0"/>
              <a:t> </a:t>
            </a:r>
            <a:r>
              <a:rPr lang="en-US" sz="1200" b="0" kern="1200" baseline="0" dirty="0">
                <a:solidFill>
                  <a:schemeClr val="tx1"/>
                </a:solidFill>
                <a:effectLst/>
                <a:latin typeface="+mn-lt"/>
                <a:ea typeface="+mn-ea"/>
                <a:cs typeface="+mn-cs"/>
              </a:rPr>
              <a:t>Institute for Transportation at Iowa State University</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15</a:t>
            </a:fld>
            <a:endParaRPr lang="en-US"/>
          </a:p>
        </p:txBody>
      </p:sp>
    </p:spTree>
    <p:extLst>
      <p:ext uri="{BB962C8B-B14F-4D97-AF65-F5344CB8AC3E}">
        <p14:creationId xmlns:p14="http://schemas.microsoft.com/office/powerpoint/2010/main" val="3279847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First, it is important to get to know your vehicle. All-around observation is critical for safe driving. Familiarize yourself with your car by spending time understanding your vehicle's specific make and model. This includes reading the owner's manual, studying the layout of the engine bay, and knowing the functions of various components. Familiarize yourself with your car’s equipment and technology. Your car’s internal rear-view mirror and two side mirrors allow you to see what’s going on behind and to the sides of your vehicle. It’s important that you adjust your car mirrors so that they provide the maximum visibility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Other safety measures include the following: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Blind spot detection (uses sensors to detect vehicles in your blind spot and alerts you with a warning light or sound)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Automatic emergency braking (AEB) (uses sensors to detect an imminent crash and automatically applies the brakes to prevent or minimize an impact)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Forward collision warning (FCW) (alerts you if the vehicle detects that an impact is imminent)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Lane keeping assist (helps keep your car safely in its lane on the roadway)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Seat belts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Air bags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Electronic stability control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Backup camera</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Driver assistance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lvl="0"/>
            <a:r>
              <a:rPr lang="en-US" b="1" dirty="0">
                <a:latin typeface="Arial" panose="020B0604020202020204" pitchFamily="34" charset="0"/>
                <a:cs typeface="Arial" panose="020B0604020202020204" pitchFamily="34" charset="0"/>
              </a:rPr>
              <a:t>Image source: </a:t>
            </a:r>
            <a:r>
              <a:rPr lang="en-US" b="0" dirty="0" err="1">
                <a:latin typeface="Arial" panose="020B0604020202020204" pitchFamily="34" charset="0"/>
                <a:cs typeface="Arial" panose="020B0604020202020204" pitchFamily="34" charset="0"/>
              </a:rPr>
              <a:t>nendra</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wahyu</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kuncoro</a:t>
            </a:r>
            <a:r>
              <a:rPr lang="en-US" b="0" dirty="0">
                <a:latin typeface="Arial" panose="020B0604020202020204" pitchFamily="34" charset="0"/>
                <a:cs typeface="Arial" panose="020B0604020202020204" pitchFamily="34" charset="0"/>
              </a:rPr>
              <a:t>/</a:t>
            </a:r>
            <a:r>
              <a:rPr lang="en-US" b="0" dirty="0" err="1">
                <a:latin typeface="Arial" panose="020B0604020202020204" pitchFamily="34" charset="0"/>
                <a:cs typeface="Arial" panose="020B0604020202020204" pitchFamily="34" charset="0"/>
              </a:rPr>
              <a:t>Shutterstock.com</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16</a:t>
            </a:fld>
            <a:endParaRPr lang="en-US"/>
          </a:p>
        </p:txBody>
      </p:sp>
    </p:spTree>
    <p:extLst>
      <p:ext uri="{BB962C8B-B14F-4D97-AF65-F5344CB8AC3E}">
        <p14:creationId xmlns:p14="http://schemas.microsoft.com/office/powerpoint/2010/main" val="2915091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When driving, it is important to constantly be aware of the space surrounding your vehicle. The spaces in front and to the sides of your vehicle are particularly important. As a rule of thumb, there should be a 2- to 4-second gap between your vehicle and the vehicle in front of you. When driving on a multilane highway, you should keep your vehicle centered in the middle of the lane and not lean to the left or right. Always recenter your vehicle as soon as you complete a lane change maneuver. Note, the slower is your speed, the easier it is to maintain a safe cushion around your vehicle. This is especially beneficial when you are driving in areas with on-street parking.</a:t>
            </a: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lvl="0"/>
            <a:r>
              <a:rPr lang="en-US" b="1" dirty="0">
                <a:latin typeface="Arial" panose="020B0604020202020204" pitchFamily="34" charset="0"/>
                <a:cs typeface="Arial" panose="020B0604020202020204" pitchFamily="34" charset="0"/>
              </a:rPr>
              <a:t>Image source: </a:t>
            </a:r>
            <a:r>
              <a:rPr lang="en-US" dirty="0"/>
              <a:t>Nicole Glass Photography/</a:t>
            </a:r>
            <a:r>
              <a:rPr lang="en-US" b="0" dirty="0" err="1">
                <a:latin typeface="Arial" panose="020B0604020202020204" pitchFamily="34" charset="0"/>
                <a:cs typeface="Arial" panose="020B0604020202020204" pitchFamily="34" charset="0"/>
              </a:rPr>
              <a:t>Shutterstock.com</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17</a:t>
            </a:fld>
            <a:endParaRPr lang="en-US"/>
          </a:p>
        </p:txBody>
      </p:sp>
    </p:spTree>
    <p:extLst>
      <p:ext uri="{BB962C8B-B14F-4D97-AF65-F5344CB8AC3E}">
        <p14:creationId xmlns:p14="http://schemas.microsoft.com/office/powerpoint/2010/main" val="294778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While driving, it is important to communicate your presence and intentions to other drivers so that they can respond and make room for you. You should be familiar with standard communication practices, including light and hand signals.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lvl="0"/>
            <a:r>
              <a:rPr lang="en-US" b="1" dirty="0">
                <a:latin typeface="Arial" panose="020B0604020202020204" pitchFamily="34" charset="0"/>
                <a:cs typeface="Arial" panose="020B0604020202020204" pitchFamily="34" charset="0"/>
              </a:rPr>
              <a:t>Image sources: </a:t>
            </a:r>
          </a:p>
          <a:p>
            <a:pPr lvl="0"/>
            <a:r>
              <a:rPr lang="en-US" b="0" dirty="0" err="1">
                <a:latin typeface="Arial" panose="020B0604020202020204" pitchFamily="34" charset="0"/>
                <a:cs typeface="Arial" panose="020B0604020202020204" pitchFamily="34" charset="0"/>
              </a:rPr>
              <a:t>Muanpare</a:t>
            </a:r>
            <a:r>
              <a:rPr lang="en-US" b="0" dirty="0">
                <a:latin typeface="Arial" panose="020B0604020202020204" pitchFamily="34" charset="0"/>
                <a:cs typeface="Arial" panose="020B0604020202020204" pitchFamily="34" charset="0"/>
              </a:rPr>
              <a:t> </a:t>
            </a:r>
            <a:r>
              <a:rPr lang="en-US" b="0" dirty="0" err="1">
                <a:latin typeface="Arial" panose="020B0604020202020204" pitchFamily="34" charset="0"/>
                <a:cs typeface="Arial" panose="020B0604020202020204" pitchFamily="34" charset="0"/>
              </a:rPr>
              <a:t>Wanpen</a:t>
            </a:r>
            <a:r>
              <a:rPr lang="en-US" b="0" dirty="0">
                <a:latin typeface="Arial" panose="020B0604020202020204" pitchFamily="34" charset="0"/>
                <a:cs typeface="Arial" panose="020B0604020202020204" pitchFamily="34" charset="0"/>
              </a:rPr>
              <a:t>/</a:t>
            </a:r>
            <a:r>
              <a:rPr lang="en-US" b="0" dirty="0" err="1">
                <a:latin typeface="Arial" panose="020B0604020202020204" pitchFamily="34" charset="0"/>
                <a:cs typeface="Arial" panose="020B0604020202020204" pitchFamily="34" charset="0"/>
              </a:rPr>
              <a:t>Shutterstock.com</a:t>
            </a:r>
            <a:r>
              <a:rPr lang="en-US" b="0" dirty="0">
                <a:latin typeface="Arial" panose="020B0604020202020204" pitchFamily="34" charset="0"/>
                <a:cs typeface="Arial" panose="020B0604020202020204" pitchFamily="34" charset="0"/>
              </a:rPr>
              <a:t> (top)</a:t>
            </a:r>
          </a:p>
          <a:p>
            <a:pPr lvl="0"/>
            <a:r>
              <a:rPr lang="en-GB" b="0" i="0" dirty="0">
                <a:effectLst/>
                <a:highlight>
                  <a:srgbClr val="FFFFFF"/>
                </a:highlight>
                <a:latin typeface="Roboto" panose="02000000000000000000" pitchFamily="2" charset="0"/>
                <a:cs typeface="Arial" panose="020B0604020202020204" pitchFamily="34" charset="0"/>
              </a:rPr>
              <a:t>Oatawa/</a:t>
            </a:r>
            <a:r>
              <a:rPr lang="en-GB" b="0" i="0" dirty="0" err="1">
                <a:effectLst/>
                <a:highlight>
                  <a:srgbClr val="FFFFFF"/>
                </a:highlight>
                <a:latin typeface="Roboto" panose="02000000000000000000" pitchFamily="2" charset="0"/>
                <a:cs typeface="Arial" panose="020B0604020202020204" pitchFamily="34" charset="0"/>
              </a:rPr>
              <a:t>Shutterstock.com</a:t>
            </a:r>
            <a:r>
              <a:rPr lang="en-GB" b="0" i="0" dirty="0">
                <a:effectLst/>
                <a:highlight>
                  <a:srgbClr val="FFFFFF"/>
                </a:highlight>
                <a:latin typeface="Roboto" panose="02000000000000000000" pitchFamily="2" charset="0"/>
                <a:cs typeface="Arial" panose="020B0604020202020204" pitchFamily="34" charset="0"/>
              </a:rPr>
              <a:t> (bottom)</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18</a:t>
            </a:fld>
            <a:endParaRPr lang="en-US"/>
          </a:p>
        </p:txBody>
      </p:sp>
    </p:spTree>
    <p:extLst>
      <p:ext uri="{BB962C8B-B14F-4D97-AF65-F5344CB8AC3E}">
        <p14:creationId xmlns:p14="http://schemas.microsoft.com/office/powerpoint/2010/main" val="2382883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Be mindful of how your situation might impact other road users. If you are involved in a crash and there are no serious injuries, you should safely clear the path, when possible, to allow other road users to have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lvl="0"/>
            <a:r>
              <a:rPr lang="en-US" b="1" dirty="0">
                <a:latin typeface="Arial" panose="020B0604020202020204" pitchFamily="34" charset="0"/>
                <a:cs typeface="Arial" panose="020B0604020202020204" pitchFamily="34" charset="0"/>
              </a:rPr>
              <a:t>Image source: </a:t>
            </a:r>
            <a:r>
              <a:rPr lang="en-US" dirty="0"/>
              <a:t>Iowa Department of Transportation. https://</a:t>
            </a:r>
            <a:r>
              <a:rPr lang="en-US" dirty="0" err="1"/>
              <a:t>iowadot.gov</a:t>
            </a:r>
            <a:r>
              <a:rPr lang="en-US" dirty="0"/>
              <a:t>/</a:t>
            </a:r>
            <a:r>
              <a:rPr lang="en-US" dirty="0" err="1"/>
              <a:t>mvd</a:t>
            </a:r>
            <a:r>
              <a:rPr lang="en-US" dirty="0"/>
              <a:t>/</a:t>
            </a:r>
            <a:r>
              <a:rPr lang="en-US" dirty="0" err="1"/>
              <a:t>driverseducation</a:t>
            </a:r>
            <a:r>
              <a:rPr lang="en-US" dirty="0"/>
              <a:t>/resources/Steer-it-Card%20.pdf</a:t>
            </a:r>
          </a:p>
        </p:txBody>
      </p:sp>
      <p:sp>
        <p:nvSpPr>
          <p:cNvPr id="4" name="Slide Number Placeholder 3"/>
          <p:cNvSpPr>
            <a:spLocks noGrp="1"/>
          </p:cNvSpPr>
          <p:nvPr>
            <p:ph type="sldNum" sz="quarter" idx="5"/>
          </p:nvPr>
        </p:nvSpPr>
        <p:spPr/>
        <p:txBody>
          <a:bodyPr/>
          <a:lstStyle/>
          <a:p>
            <a:fld id="{2B6DCC10-9A3A-476B-B37A-4F18C7F74268}" type="slidenum">
              <a:rPr lang="en-US" smtClean="0"/>
              <a:t>19</a:t>
            </a:fld>
            <a:endParaRPr lang="en-US"/>
          </a:p>
        </p:txBody>
      </p:sp>
    </p:spTree>
    <p:extLst>
      <p:ext uri="{BB962C8B-B14F-4D97-AF65-F5344CB8AC3E}">
        <p14:creationId xmlns:p14="http://schemas.microsoft.com/office/powerpoint/2010/main" val="3868418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kern="1200" dirty="0">
                <a:solidFill>
                  <a:schemeClr val="tx1"/>
                </a:solidFill>
                <a:effectLst/>
                <a:latin typeface="+mn-lt"/>
                <a:ea typeface="+mn-ea"/>
                <a:cs typeface="+mn-cs"/>
              </a:rPr>
              <a:t>The learning objectives for this module are:</a:t>
            </a:r>
          </a:p>
          <a:p>
            <a:pPr marL="171450" indent="-171450">
              <a:buFont typeface="Arial" panose="020B0604020202020204" pitchFamily="34" charset="0"/>
              <a:buChar char="•"/>
            </a:pPr>
            <a:r>
              <a:rPr lang="en-US" dirty="0"/>
              <a:t>Help teen learners understand the importance of situational awareness </a:t>
            </a:r>
          </a:p>
          <a:p>
            <a:pPr marL="171450" indent="-171450">
              <a:buFont typeface="Arial" panose="020B0604020202020204" pitchFamily="34" charset="0"/>
              <a:buChar char="•"/>
            </a:pPr>
            <a:r>
              <a:rPr lang="en-US" dirty="0"/>
              <a:t>Help teens understand other road users</a:t>
            </a:r>
          </a:p>
          <a:p>
            <a:pPr marL="171450" indent="-171450">
              <a:buFont typeface="Arial" panose="020B0604020202020204" pitchFamily="34" charset="0"/>
              <a:buChar char="•"/>
            </a:pPr>
            <a:r>
              <a:rPr lang="en-US" dirty="0"/>
              <a:t>Provide new drivers tips to safely navigate roadways</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Image source: </a:t>
            </a:r>
            <a:r>
              <a:rPr lang="en-US" b="0" dirty="0"/>
              <a:t>William Carr/</a:t>
            </a:r>
            <a:r>
              <a:rPr lang="en-US" b="0" dirty="0" err="1"/>
              <a:t>Pixabay.com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2</a:t>
            </a:fld>
            <a:endParaRPr lang="en-US"/>
          </a:p>
        </p:txBody>
      </p:sp>
    </p:spTree>
    <p:extLst>
      <p:ext uri="{BB962C8B-B14F-4D97-AF65-F5344CB8AC3E}">
        <p14:creationId xmlns:p14="http://schemas.microsoft.com/office/powerpoint/2010/main" val="412099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Because driving is not a static activity, the conditions surrounding you while you are driving will always change. Situational awareness in driving refers to being fully aware of your surroundings and how they are changing while operating a vehicle. It involves understanding and anticipating road conditions, traffic patterns, and potential hazards so that you can make safe driving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ptos" panose="020B0004020202020204" pitchFamily="34" charset="0"/>
                <a:ea typeface="Aptos" panose="020B0004020202020204" pitchFamily="34" charset="0"/>
                <a:cs typeface="Times New Roman" panose="02020603050405020304" pitchFamily="18" charset="0"/>
              </a:rPr>
              <a:t>Image source: </a:t>
            </a:r>
            <a:r>
              <a:rPr lang="en-US" dirty="0">
                <a:latin typeface="Arial" panose="020B0604020202020204" pitchFamily="34" charset="0"/>
                <a:cs typeface="Arial" panose="020B0604020202020204" pitchFamily="34" charset="0"/>
              </a:rPr>
              <a:t>Virginia Risk Sharing Association. https://www.vrsa.us/driving-around-cyclists-and-pedestrians/</a:t>
            </a:r>
          </a:p>
        </p:txBody>
      </p:sp>
      <p:sp>
        <p:nvSpPr>
          <p:cNvPr id="4" name="Slide Number Placeholder 3"/>
          <p:cNvSpPr>
            <a:spLocks noGrp="1"/>
          </p:cNvSpPr>
          <p:nvPr>
            <p:ph type="sldNum" sz="quarter" idx="5"/>
          </p:nvPr>
        </p:nvSpPr>
        <p:spPr/>
        <p:txBody>
          <a:bodyPr/>
          <a:lstStyle/>
          <a:p>
            <a:fld id="{2B6DCC10-9A3A-476B-B37A-4F18C7F74268}" type="slidenum">
              <a:rPr lang="en-US" smtClean="0"/>
              <a:t>3</a:t>
            </a:fld>
            <a:endParaRPr lang="en-US"/>
          </a:p>
        </p:txBody>
      </p:sp>
    </p:spTree>
    <p:extLst>
      <p:ext uri="{BB962C8B-B14F-4D97-AF65-F5344CB8AC3E}">
        <p14:creationId xmlns:p14="http://schemas.microsoft.com/office/powerpoint/2010/main" val="692306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Situational awareness consists of three levels: (1) perception, (2) comprehension, and (3) forecasting. In order to drive safely through changing situations, drivers need to be able to identify changing conditions on the roadway and change their driving patterns to accommodate each new situation. It is also important that they anticipate ways other drivers or road users will respond to the changing situations. </a:t>
            </a:r>
            <a:r>
              <a:rPr lang="en-US" dirty="0">
                <a:solidFill>
                  <a:srgbClr val="191B28"/>
                </a:solidFill>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191B28"/>
              </a:solidFill>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191B28"/>
                </a:solidFill>
                <a:latin typeface="Google San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191B28"/>
                </a:solidFill>
                <a:latin typeface="Google Sans"/>
              </a:rPr>
              <a:t>Information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191B28"/>
                </a:solidFill>
                <a:latin typeface="Google Sans"/>
              </a:rPr>
              <a:t>Everyday Speech. 2024. </a:t>
            </a:r>
            <a:r>
              <a:rPr lang="en-US" b="0" i="0" dirty="0">
                <a:solidFill>
                  <a:srgbClr val="191B28"/>
                </a:solidFill>
                <a:latin typeface="Google Sans"/>
              </a:rPr>
              <a:t>Understanding Situational Awareness: A Practical Guide. </a:t>
            </a:r>
            <a:r>
              <a:rPr lang="en-US" b="0" dirty="0">
                <a:solidFill>
                  <a:srgbClr val="191B28"/>
                </a:solidFill>
                <a:latin typeface="Google Sans"/>
              </a:rPr>
              <a:t>https://everydayspeech.com/sel-implementation/understanding-situational-awareness-a-practical-guide/#:~:text=Perception%20involves%20actively%20observing%20and,for%20future%20events%20or%20outcomes.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191B28"/>
              </a:solidFill>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191B28"/>
                </a:solidFill>
                <a:latin typeface="Google Sans"/>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191B28"/>
                </a:solidFill>
                <a:latin typeface="Google Sans"/>
              </a:rPr>
              <a:t>Everyday Speech. https://</a:t>
            </a:r>
            <a:r>
              <a:rPr lang="en-US" b="0" dirty="0" err="1">
                <a:solidFill>
                  <a:srgbClr val="191B28"/>
                </a:solidFill>
                <a:latin typeface="Google Sans"/>
              </a:rPr>
              <a:t>everydayspeech.com</a:t>
            </a:r>
            <a:r>
              <a:rPr lang="en-US" b="0" dirty="0">
                <a:solidFill>
                  <a:srgbClr val="191B28"/>
                </a:solidFill>
                <a:latin typeface="Google Sans"/>
              </a:rPr>
              <a:t>/</a:t>
            </a:r>
            <a:r>
              <a:rPr lang="en-US" b="0" dirty="0" err="1">
                <a:solidFill>
                  <a:srgbClr val="191B28"/>
                </a:solidFill>
                <a:latin typeface="Google Sans"/>
              </a:rPr>
              <a:t>sel</a:t>
            </a:r>
            <a:r>
              <a:rPr lang="en-US" b="0" dirty="0">
                <a:solidFill>
                  <a:srgbClr val="191B28"/>
                </a:solidFill>
                <a:latin typeface="Google Sans"/>
              </a:rPr>
              <a:t>-implementation/understanding-situational-awareness-a-practical-guide/#:~:text=Perception%20involves%20actively%20observing%20and,for%20future%20events%20or%20outcomes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191B28"/>
              </a:solidFill>
              <a:latin typeface="Google San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4</a:t>
            </a:fld>
            <a:endParaRPr lang="en-US"/>
          </a:p>
        </p:txBody>
      </p:sp>
    </p:spTree>
    <p:extLst>
      <p:ext uri="{BB962C8B-B14F-4D97-AF65-F5344CB8AC3E}">
        <p14:creationId xmlns:p14="http://schemas.microsoft.com/office/powerpoint/2010/main" val="3623409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order to increase your perception of what is happening on the road, you will need to be fully aware of all your surroundings while you drive. It is helpful to do this in a systematic way, so that you always have an idea of what is happening around you. You can start by looking straight down your path of travel and then by checking the sides. It is also important to check your mirrors so that you can be aware of what is happening behind you, especially when traffic volumes are high.</a:t>
            </a:r>
            <a:r>
              <a:rPr lang="en-US" dirty="0">
                <a:solidFill>
                  <a:srgbClr val="191B28"/>
                </a:solidFill>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191B28"/>
              </a:solidFill>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191B28"/>
                </a:solidFill>
                <a:latin typeface="Google Sans"/>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191B28"/>
                </a:solidFill>
                <a:latin typeface="Google Sans"/>
              </a:rPr>
              <a:t>Information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FFFFFF"/>
                </a:solidFill>
                <a:effectLst/>
                <a:latin typeface="Montserrat" pitchFamily="2" charset="77"/>
              </a:rPr>
              <a:t>The Nemours Foundation. 2024. </a:t>
            </a:r>
            <a:r>
              <a:rPr lang="en-US" b="0" i="0" u="none" strike="noStrike" dirty="0">
                <a:solidFill>
                  <a:srgbClr val="0D3F63"/>
                </a:solidFill>
                <a:effectLst/>
                <a:latin typeface="athletics"/>
              </a:rPr>
              <a:t>5 Ways to Be a Defensive Driver. </a:t>
            </a:r>
            <a:r>
              <a:rPr lang="en-US" b="0" dirty="0">
                <a:solidFill>
                  <a:srgbClr val="191B28"/>
                </a:solidFill>
                <a:latin typeface="Google Sans"/>
              </a:rPr>
              <a:t>https://kidshealth.org/en/teens/driving-safety.html#:~:text=Be%20aware%20of%20your%20surroundings,pull%20over%20to%20avoid%20it.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191B28"/>
              </a:solidFill>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191B28"/>
                </a:solidFill>
                <a:latin typeface="Google Sans"/>
              </a:rPr>
              <a:t>NHTSA. N.d. </a:t>
            </a:r>
            <a:r>
              <a:rPr lang="en-US" sz="1800" i="1" dirty="0">
                <a:effectLst/>
                <a:latin typeface="Times New Roman" panose="02020603050405020304" pitchFamily="18" charset="0"/>
              </a:rPr>
              <a:t>Perception</a:t>
            </a:r>
            <a:r>
              <a:rPr lang="en-US" sz="1800" dirty="0">
                <a:effectLst/>
                <a:latin typeface="Times New Roman" panose="02020603050405020304" pitchFamily="18" charset="0"/>
              </a:rPr>
              <a:t>. National Highway Traffic Safety Administration. </a:t>
            </a:r>
            <a:r>
              <a:rPr lang="en-US" b="0" dirty="0">
                <a:solidFill>
                  <a:srgbClr val="191B28"/>
                </a:solidFill>
                <a:latin typeface="Google Sans"/>
              </a:rPr>
              <a:t>https://www.nhtsa.gov/sites/nhtsa.gov/files/perception.pdf. </a:t>
            </a:r>
          </a:p>
          <a:p>
            <a:pPr marL="0" indent="0">
              <a:buFont typeface="Arial" panose="020B0604020202020204" pitchFamily="34" charset="0"/>
              <a:buNone/>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latin typeface="Arial" panose="020B0604020202020204" pitchFamily="34" charset="0"/>
                <a:cs typeface="Arial" panose="020B0604020202020204" pitchFamily="34" charset="0"/>
              </a:rPr>
              <a:t>Image sources: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latin typeface="Arial" panose="020B0604020202020204" pitchFamily="34" charset="0"/>
                <a:cs typeface="Arial" panose="020B0604020202020204" pitchFamily="34" charset="0"/>
              </a:rPr>
              <a:t>Flat vectors/</a:t>
            </a:r>
            <a:r>
              <a:rPr lang="en-US" b="0" dirty="0" err="1">
                <a:latin typeface="Arial" panose="020B0604020202020204" pitchFamily="34" charset="0"/>
                <a:cs typeface="Arial" panose="020B0604020202020204" pitchFamily="34" charset="0"/>
              </a:rPr>
              <a:t>Shutterstock.com</a:t>
            </a:r>
            <a:r>
              <a:rPr lang="en-US" b="0" dirty="0">
                <a:latin typeface="Arial" panose="020B0604020202020204" pitchFamily="34" charset="0"/>
                <a:cs typeface="Arial" panose="020B0604020202020204" pitchFamily="34" charset="0"/>
              </a:rPr>
              <a:t> (top)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Times New Roman" panose="02020603050405020304" pitchFamily="18" charset="0"/>
              </a:rPr>
              <a:t>National Highway Traffic Safety Administration. </a:t>
            </a:r>
            <a:r>
              <a:rPr lang="en-US" b="0" dirty="0">
                <a:solidFill>
                  <a:srgbClr val="191B28"/>
                </a:solidFill>
                <a:latin typeface="Google Sans"/>
              </a:rPr>
              <a:t>https://</a:t>
            </a:r>
            <a:r>
              <a:rPr lang="en-US" b="0" dirty="0" err="1">
                <a:solidFill>
                  <a:srgbClr val="191B28"/>
                </a:solidFill>
                <a:latin typeface="Google Sans"/>
              </a:rPr>
              <a:t>www.nhtsa.gov</a:t>
            </a:r>
            <a:r>
              <a:rPr lang="en-US" b="0" dirty="0">
                <a:solidFill>
                  <a:srgbClr val="191B28"/>
                </a:solidFill>
                <a:latin typeface="Google Sans"/>
              </a:rPr>
              <a:t>/sites/</a:t>
            </a:r>
            <a:r>
              <a:rPr lang="en-US" b="0" dirty="0" err="1">
                <a:solidFill>
                  <a:srgbClr val="191B28"/>
                </a:solidFill>
                <a:latin typeface="Google Sans"/>
              </a:rPr>
              <a:t>nhtsa.gov</a:t>
            </a:r>
            <a:r>
              <a:rPr lang="en-US" b="0" dirty="0">
                <a:solidFill>
                  <a:srgbClr val="191B28"/>
                </a:solidFill>
                <a:latin typeface="Google Sans"/>
              </a:rPr>
              <a:t>/files/</a:t>
            </a:r>
            <a:r>
              <a:rPr lang="en-US" b="0" dirty="0" err="1">
                <a:solidFill>
                  <a:srgbClr val="191B28"/>
                </a:solidFill>
                <a:latin typeface="Google Sans"/>
              </a:rPr>
              <a:t>perception.pdf</a:t>
            </a:r>
            <a:r>
              <a:rPr lang="en-US" b="0" dirty="0">
                <a:solidFill>
                  <a:srgbClr val="191B28"/>
                </a:solidFill>
                <a:latin typeface="Google Sans"/>
              </a:rPr>
              <a:t> (center and bottom)</a:t>
            </a:r>
            <a:r>
              <a:rPr lang="en-US" sz="1200" dirty="0">
                <a:effectLst/>
                <a:latin typeface="Times New Roman" panose="02020603050405020304" pitchFamily="18" charset="0"/>
              </a:rPr>
              <a:t> </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5</a:t>
            </a:fld>
            <a:endParaRPr lang="en-US"/>
          </a:p>
        </p:txBody>
      </p:sp>
    </p:spTree>
    <p:extLst>
      <p:ext uri="{BB962C8B-B14F-4D97-AF65-F5344CB8AC3E}">
        <p14:creationId xmlns:p14="http://schemas.microsoft.com/office/powerpoint/2010/main" val="2850447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Awareness, anticipation, and planning while driving will help you expect, see, and avoid potential hazards on the road. The more you practice, the more you'll be able to identify hazards (i.e., something that will or “might” happen that could cause you to slow down, change direction, or stop).</a:t>
            </a:r>
          </a:p>
          <a:p>
            <a:pPr marL="0" lv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lvl="0" indent="0">
              <a:buFont typeface="Arial" panose="020B0604020202020204" pitchFamily="34" charset="0"/>
              <a:buNone/>
            </a:pPr>
            <a:r>
              <a:rPr lang="en-US" sz="1200" b="0" i="0" kern="1200" dirty="0">
                <a:solidFill>
                  <a:schemeClr val="tx1"/>
                </a:solidFill>
                <a:effectLst/>
                <a:latin typeface="+mn-lt"/>
                <a:ea typeface="+mn-ea"/>
                <a:cs typeface="+mn-cs"/>
              </a:rPr>
              <a:t>There are many things around you to identify when operating a vehicle. Some examples include the following: </a:t>
            </a:r>
          </a:p>
          <a:p>
            <a:pPr marL="285750" lvl="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Cars emerging </a:t>
            </a:r>
          </a:p>
          <a:p>
            <a:pPr marL="285750" lvl="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Cyclists ahead</a:t>
            </a:r>
          </a:p>
          <a:p>
            <a:pPr marL="285750" lvl="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Buses or public transit</a:t>
            </a:r>
          </a:p>
          <a:p>
            <a:pPr marL="285750" lvl="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Pedestrians</a:t>
            </a:r>
          </a:p>
          <a:p>
            <a:pPr marL="285750" lvl="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Other traffic and types of vehicles (like farm or slower-moving vehicles, motorcycles, etc.)</a:t>
            </a:r>
          </a:p>
          <a:p>
            <a:pPr marL="285750" lvl="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Traffic signals and road signs</a:t>
            </a:r>
          </a:p>
          <a:p>
            <a:pPr lvl="0"/>
            <a:endParaRPr lang="en-US" b="1" dirty="0">
              <a:latin typeface="Arial" panose="020B0604020202020204" pitchFamily="34" charset="0"/>
              <a:cs typeface="Arial" panose="020B0604020202020204" pitchFamily="34" charset="0"/>
            </a:endParaRPr>
          </a:p>
          <a:p>
            <a:pPr lvl="0"/>
            <a:r>
              <a:rPr lang="en-US" b="1" dirty="0">
                <a:latin typeface="Arial" panose="020B0604020202020204" pitchFamily="34" charset="0"/>
                <a:cs typeface="Arial" panose="020B0604020202020204" pitchFamily="34" charset="0"/>
              </a:rPr>
              <a:t>Image sources: </a:t>
            </a:r>
          </a:p>
          <a:p>
            <a:pPr lvl="0"/>
            <a:r>
              <a:rPr lang="en-US" b="0" dirty="0">
                <a:latin typeface="Arial" panose="020B0604020202020204" pitchFamily="34" charset="0"/>
                <a:cs typeface="Arial" panose="020B0604020202020204" pitchFamily="34" charset="0"/>
              </a:rPr>
              <a:t>Flat vectors/</a:t>
            </a:r>
            <a:r>
              <a:rPr lang="en-US" b="0" dirty="0" err="1">
                <a:latin typeface="Arial" panose="020B0604020202020204" pitchFamily="34" charset="0"/>
                <a:cs typeface="Arial" panose="020B0604020202020204" pitchFamily="34" charset="0"/>
              </a:rPr>
              <a:t>Shutterstock.com</a:t>
            </a:r>
            <a:r>
              <a:rPr lang="en-US" b="0" dirty="0">
                <a:latin typeface="Arial" panose="020B0604020202020204" pitchFamily="34" charset="0"/>
                <a:cs typeface="Arial" panose="020B0604020202020204" pitchFamily="34" charset="0"/>
              </a:rPr>
              <a:t> (top)</a:t>
            </a:r>
          </a:p>
          <a:p>
            <a:pPr lvl="0"/>
            <a:r>
              <a:rPr lang="en-US" b="0" dirty="0" err="1">
                <a:latin typeface="Arial" panose="020B0604020202020204" pitchFamily="34" charset="0"/>
                <a:cs typeface="Arial" panose="020B0604020202020204" pitchFamily="34" charset="0"/>
              </a:rPr>
              <a:t>elenabsl</a:t>
            </a:r>
            <a:r>
              <a:rPr lang="en-US" b="0" dirty="0">
                <a:latin typeface="Arial" panose="020B0604020202020204" pitchFamily="34" charset="0"/>
                <a:cs typeface="Arial" panose="020B0604020202020204" pitchFamily="34" charset="0"/>
              </a:rPr>
              <a:t>/</a:t>
            </a:r>
            <a:r>
              <a:rPr lang="en-US" b="0" dirty="0" err="1">
                <a:latin typeface="Arial" panose="020B0604020202020204" pitchFamily="34" charset="0"/>
                <a:cs typeface="Arial" panose="020B0604020202020204" pitchFamily="34" charset="0"/>
              </a:rPr>
              <a:t>Shutterstock.com</a:t>
            </a:r>
            <a:r>
              <a:rPr lang="en-US" b="0" dirty="0">
                <a:latin typeface="Arial" panose="020B0604020202020204" pitchFamily="34" charset="0"/>
                <a:cs typeface="Arial" panose="020B0604020202020204" pitchFamily="34" charset="0"/>
              </a:rPr>
              <a:t> (bottom)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6</a:t>
            </a:fld>
            <a:endParaRPr lang="en-US"/>
          </a:p>
        </p:txBody>
      </p:sp>
    </p:spTree>
    <p:extLst>
      <p:ext uri="{BB962C8B-B14F-4D97-AF65-F5344CB8AC3E}">
        <p14:creationId xmlns:p14="http://schemas.microsoft.com/office/powerpoint/2010/main" val="4059525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Other road users have a right to the road too. Pedestrians and cyclists are the most vulnerable road users; therefore, extra care needs to be taken when they are around. Always yield to pedestrians and cyclists when they have the right-of-way and be mindful of their presence in parking lots and when driving close to sidewalks. Remember, in places where there are no sidewalks, pedestrians may share the road with vehicles. Slow down as you pass by them to reduce the chances of a crash.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Information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FFFFFF"/>
                </a:solidFill>
                <a:effectLst/>
                <a:latin typeface="Roboto" panose="02000000000000000000" pitchFamily="2" charset="0"/>
              </a:rPr>
              <a:t>NHTSA. 2024. Share the Road: It’s Everyone’s Responsibility. National Highway Traffic Safety Administration. https://www.nhtsa.gov/share-road-its-everyones-responsibility.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FFFFFF"/>
              </a:solidFill>
              <a:effectLst/>
              <a:latin typeface="Roboto" panose="02000000000000000000" pitchFamily="2" charset="0"/>
            </a:endParaRPr>
          </a:p>
          <a:p>
            <a:r>
              <a:rPr lang="en-US" sz="1200" dirty="0">
                <a:effectLst/>
                <a:latin typeface="Helvetica" pitchFamily="2" charset="0"/>
              </a:rPr>
              <a:t>ADOT. 2017. </a:t>
            </a:r>
            <a:r>
              <a:rPr lang="en-US" sz="1200" b="0" i="1" dirty="0">
                <a:solidFill>
                  <a:srgbClr val="D6F4E8"/>
                </a:solidFill>
                <a:effectLst/>
                <a:latin typeface="Helvetica" pitchFamily="2" charset="0"/>
              </a:rPr>
              <a:t>Sharing the Road </a:t>
            </a:r>
            <a:r>
              <a:rPr lang="en-US" sz="1200" i="1" dirty="0">
                <a:solidFill>
                  <a:srgbClr val="FFFFFF"/>
                </a:solidFill>
                <a:effectLst/>
                <a:latin typeface="FranklinGothic"/>
              </a:rPr>
              <a:t>with Pedestrians</a:t>
            </a:r>
            <a:r>
              <a:rPr lang="en-US" sz="1200" dirty="0">
                <a:solidFill>
                  <a:srgbClr val="FFFFFF"/>
                </a:solidFill>
                <a:effectLst/>
                <a:latin typeface="FranklinGothic"/>
              </a:rPr>
              <a:t>. </a:t>
            </a:r>
            <a:r>
              <a:rPr lang="en-US" sz="1200" dirty="0">
                <a:effectLst/>
                <a:latin typeface="Helvetica" pitchFamily="2" charset="0"/>
              </a:rPr>
              <a:t>Arizona Department of Transportation. </a:t>
            </a:r>
            <a:r>
              <a:rPr lang="en-US" sz="1200" dirty="0">
                <a:solidFill>
                  <a:srgbClr val="FFFFFF"/>
                </a:solidFill>
                <a:effectLst/>
                <a:latin typeface="FranklinGothic"/>
              </a:rPr>
              <a:t>https://activetransportation.az.gov/sites/default/files/documents/files/adot-pedestrian-book-2017.pdf. </a:t>
            </a: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lvl="0"/>
            <a:r>
              <a:rPr lang="en-US" b="0" dirty="0">
                <a:latin typeface="Arial" panose="020B0604020202020204" pitchFamily="34" charset="0"/>
                <a:cs typeface="Arial" panose="020B0604020202020204" pitchFamily="34" charset="0"/>
              </a:rPr>
              <a:t>Image sources:</a:t>
            </a:r>
          </a:p>
          <a:p>
            <a:pPr lvl="0"/>
            <a:r>
              <a:rPr lang="en-US" b="0" dirty="0">
                <a:latin typeface="Arial" panose="020B0604020202020204" pitchFamily="34" charset="0"/>
                <a:cs typeface="Arial" panose="020B0604020202020204" pitchFamily="34" charset="0"/>
              </a:rPr>
              <a:t>Ground Picture/</a:t>
            </a:r>
            <a:r>
              <a:rPr lang="en-US" b="0" dirty="0" err="1">
                <a:latin typeface="Arial" panose="020B0604020202020204" pitchFamily="34" charset="0"/>
                <a:cs typeface="Arial" panose="020B0604020202020204" pitchFamily="34" charset="0"/>
              </a:rPr>
              <a:t>Shutterstock.com</a:t>
            </a:r>
            <a:r>
              <a:rPr lang="en-US" b="0" dirty="0">
                <a:latin typeface="Arial" panose="020B0604020202020204" pitchFamily="34" charset="0"/>
                <a:cs typeface="Arial" panose="020B0604020202020204" pitchFamily="34" charset="0"/>
              </a:rPr>
              <a:t> (top)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latin typeface="Arial" panose="020B0604020202020204" pitchFamily="34" charset="0"/>
                <a:cs typeface="Arial" panose="020B0604020202020204" pitchFamily="34" charset="0"/>
              </a:rPr>
              <a:t>ChameleonsEye</a:t>
            </a:r>
            <a:r>
              <a:rPr lang="en-US" b="0" dirty="0">
                <a:latin typeface="Arial" panose="020B0604020202020204" pitchFamily="34" charset="0"/>
                <a:cs typeface="Arial" panose="020B0604020202020204" pitchFamily="34" charset="0"/>
              </a:rPr>
              <a:t>/</a:t>
            </a:r>
            <a:r>
              <a:rPr lang="en-US" b="0" dirty="0" err="1">
                <a:latin typeface="Arial" panose="020B0604020202020204" pitchFamily="34" charset="0"/>
                <a:cs typeface="Arial" panose="020B0604020202020204" pitchFamily="34" charset="0"/>
              </a:rPr>
              <a:t>Shutterstock.com</a:t>
            </a:r>
            <a:r>
              <a:rPr lang="en-US" b="0" dirty="0">
                <a:latin typeface="Arial" panose="020B0604020202020204" pitchFamily="34" charset="0"/>
                <a:cs typeface="Arial" panose="020B0604020202020204" pitchFamily="34" charset="0"/>
              </a:rPr>
              <a:t> (bottom)</a:t>
            </a:r>
          </a:p>
        </p:txBody>
      </p:sp>
      <p:sp>
        <p:nvSpPr>
          <p:cNvPr id="4" name="Slide Number Placeholder 3"/>
          <p:cNvSpPr>
            <a:spLocks noGrp="1"/>
          </p:cNvSpPr>
          <p:nvPr>
            <p:ph type="sldNum" sz="quarter" idx="5"/>
          </p:nvPr>
        </p:nvSpPr>
        <p:spPr/>
        <p:txBody>
          <a:bodyPr/>
          <a:lstStyle/>
          <a:p>
            <a:fld id="{2B6DCC10-9A3A-476B-B37A-4F18C7F74268}" type="slidenum">
              <a:rPr lang="en-US" smtClean="0"/>
              <a:t>7</a:t>
            </a:fld>
            <a:endParaRPr lang="en-US"/>
          </a:p>
        </p:txBody>
      </p:sp>
    </p:spTree>
    <p:extLst>
      <p:ext uri="{BB962C8B-B14F-4D97-AF65-F5344CB8AC3E}">
        <p14:creationId xmlns:p14="http://schemas.microsoft.com/office/powerpoint/2010/main" val="3808794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Driving with motorcyclists requires a lot of attention. They can be easily missed because they are small. Always check your blind spots before changing lanes or making a turn. Whenever you are following a motorcycle on the road, you should pay extra attention because they are more susceptible to hazards and bumps and may need to downshift and weave through traffic to stay safe.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Information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FFFFFF"/>
                </a:solidFill>
                <a:effectLst/>
                <a:latin typeface="Roboto" panose="02000000000000000000" pitchFamily="2" charset="0"/>
              </a:rPr>
              <a:t>NHTSA. 2024. Share the Road: It’s Everyone’s Responsibility. National Highway Traffic Safety Administration. https://www.nhtsa.gov/share-road-its-everyones-responsibility.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FFFFFF"/>
              </a:solidFill>
              <a:effectLst/>
              <a:latin typeface="Roboto" panose="02000000000000000000" pitchFamily="2" charset="0"/>
            </a:endParaRPr>
          </a:p>
          <a:p>
            <a:r>
              <a:rPr lang="en-US" sz="1800" dirty="0">
                <a:effectLst/>
                <a:latin typeface="Helvetica" pitchFamily="2" charset="0"/>
              </a:rPr>
              <a:t>ADOT. 2017. </a:t>
            </a:r>
            <a:r>
              <a:rPr lang="en-US" sz="1800" b="0" i="1" dirty="0">
                <a:solidFill>
                  <a:srgbClr val="D6F4E8"/>
                </a:solidFill>
                <a:effectLst/>
                <a:latin typeface="Helvetica" pitchFamily="2" charset="0"/>
              </a:rPr>
              <a:t>Sharing the Road </a:t>
            </a:r>
            <a:r>
              <a:rPr lang="en-US" sz="1800" i="1" dirty="0">
                <a:solidFill>
                  <a:srgbClr val="FFFFFF"/>
                </a:solidFill>
                <a:effectLst/>
                <a:latin typeface="FranklinGothic"/>
              </a:rPr>
              <a:t>with Pedestrians</a:t>
            </a:r>
            <a:r>
              <a:rPr lang="en-US" sz="1800" dirty="0">
                <a:solidFill>
                  <a:srgbClr val="FFFFFF"/>
                </a:solidFill>
                <a:effectLst/>
                <a:latin typeface="FranklinGothic"/>
              </a:rPr>
              <a:t>. </a:t>
            </a:r>
            <a:r>
              <a:rPr lang="en-US" sz="1800" dirty="0">
                <a:effectLst/>
                <a:latin typeface="Helvetica" pitchFamily="2" charset="0"/>
              </a:rPr>
              <a:t>Arizona Department of Transportation. </a:t>
            </a:r>
            <a:r>
              <a:rPr lang="en-US" sz="1800" dirty="0">
                <a:solidFill>
                  <a:srgbClr val="FFFFFF"/>
                </a:solidFill>
                <a:effectLst/>
                <a:latin typeface="FranklinGothic"/>
              </a:rPr>
              <a:t>https://activetransportation.az.gov/sites/default/files/documents/files/adot-pedestrian-book-2017.pdf. </a:t>
            </a:r>
            <a:endParaRPr lang="en-US" sz="18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lvl="0"/>
            <a:r>
              <a:rPr lang="en-US" b="0" dirty="0">
                <a:latin typeface="Arial" panose="020B0604020202020204" pitchFamily="34" charset="0"/>
                <a:cs typeface="Arial" panose="020B0604020202020204" pitchFamily="34" charset="0"/>
              </a:rPr>
              <a:t>Image source:</a:t>
            </a:r>
          </a:p>
          <a:p>
            <a:pPr lvl="0"/>
            <a:r>
              <a:rPr lang="en-US" b="0" dirty="0">
                <a:latin typeface="Arial" panose="020B0604020202020204" pitchFamily="34" charset="0"/>
                <a:cs typeface="Arial" panose="020B0604020202020204" pitchFamily="34" charset="0"/>
              </a:rPr>
              <a:t>John T Takai/</a:t>
            </a:r>
            <a:r>
              <a:rPr lang="en-US" b="0" dirty="0" err="1">
                <a:latin typeface="Arial" panose="020B0604020202020204" pitchFamily="34" charset="0"/>
                <a:cs typeface="Arial" panose="020B0604020202020204" pitchFamily="34" charset="0"/>
              </a:rPr>
              <a:t>Shutterstock.com</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8</a:t>
            </a:fld>
            <a:endParaRPr lang="en-US"/>
          </a:p>
        </p:txBody>
      </p:sp>
    </p:spTree>
    <p:extLst>
      <p:ext uri="{BB962C8B-B14F-4D97-AF65-F5344CB8AC3E}">
        <p14:creationId xmlns:p14="http://schemas.microsoft.com/office/powerpoint/2010/main" val="216212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It is not only important for you to check your blind spot as a driver, but you should also know when you are likely to be in another vehicle’s blind spot. It is more difficult for trucks to check their blind spots. Therefore, you should be mindful of your position relative to them while on the road. Stay visible as much as you can and give trucks plenty of room when they need to turn.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Information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FMCSA. 2021. </a:t>
            </a:r>
            <a:r>
              <a:rPr lang="en-US" b="0" i="0" dirty="0">
                <a:latin typeface="Arial" panose="020B0604020202020204" pitchFamily="34" charset="0"/>
                <a:cs typeface="Arial" panose="020B0604020202020204" pitchFamily="34" charset="0"/>
              </a:rPr>
              <a:t>Truck Infographics. </a:t>
            </a:r>
            <a:r>
              <a:rPr lang="en-US" b="0" dirty="0">
                <a:latin typeface="Arial" panose="020B0604020202020204" pitchFamily="34" charset="0"/>
                <a:cs typeface="Arial" panose="020B0604020202020204" pitchFamily="34" charset="0"/>
              </a:rPr>
              <a:t>Federal Motor Carrier Safety Administration. https://www.fmcsa.dot.gov/ourroads/truck-infographics.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Image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Federal Motor Carrier Safety Administration. https://</a:t>
            </a:r>
            <a:r>
              <a:rPr lang="en-US" b="0" dirty="0" err="1">
                <a:latin typeface="Arial" panose="020B0604020202020204" pitchFamily="34" charset="0"/>
                <a:cs typeface="Arial" panose="020B0604020202020204" pitchFamily="34" charset="0"/>
              </a:rPr>
              <a:t>www.fmcsa.dot.gov</a:t>
            </a:r>
            <a:r>
              <a:rPr lang="en-US" b="0" dirty="0">
                <a:latin typeface="Arial" panose="020B0604020202020204" pitchFamily="34" charset="0"/>
                <a:cs typeface="Arial" panose="020B0604020202020204" pitchFamily="34" charset="0"/>
              </a:rPr>
              <a:t>/</a:t>
            </a:r>
            <a:r>
              <a:rPr lang="en-US" b="0" dirty="0" err="1">
                <a:latin typeface="Arial" panose="020B0604020202020204" pitchFamily="34" charset="0"/>
                <a:cs typeface="Arial" panose="020B0604020202020204" pitchFamily="34" charset="0"/>
              </a:rPr>
              <a:t>ourroads</a:t>
            </a:r>
            <a:r>
              <a:rPr lang="en-US" b="0" dirty="0">
                <a:latin typeface="Arial" panose="020B0604020202020204" pitchFamily="34" charset="0"/>
                <a:cs typeface="Arial" panose="020B0604020202020204" pitchFamily="34" charset="0"/>
              </a:rPr>
              <a:t>/truck-infographics</a:t>
            </a:r>
          </a:p>
        </p:txBody>
      </p:sp>
      <p:sp>
        <p:nvSpPr>
          <p:cNvPr id="4" name="Slide Number Placeholder 3"/>
          <p:cNvSpPr>
            <a:spLocks noGrp="1"/>
          </p:cNvSpPr>
          <p:nvPr>
            <p:ph type="sldNum" sz="quarter" idx="5"/>
          </p:nvPr>
        </p:nvSpPr>
        <p:spPr/>
        <p:txBody>
          <a:bodyPr/>
          <a:lstStyle/>
          <a:p>
            <a:fld id="{2B6DCC10-9A3A-476B-B37A-4F18C7F74268}" type="slidenum">
              <a:rPr lang="en-US" smtClean="0"/>
              <a:t>9</a:t>
            </a:fld>
            <a:endParaRPr lang="en-US"/>
          </a:p>
        </p:txBody>
      </p:sp>
    </p:spTree>
    <p:extLst>
      <p:ext uri="{BB962C8B-B14F-4D97-AF65-F5344CB8AC3E}">
        <p14:creationId xmlns:p14="http://schemas.microsoft.com/office/powerpoint/2010/main" val="21234489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2" descr="Banner collage featuring a young woman driving with a passenger, an infant in a car seat, a person with a glass of alcohol handing over car keys, and two older adults in a car">
            <a:extLst>
              <a:ext uri="{FF2B5EF4-FFF2-40B4-BE49-F238E27FC236}">
                <a16:creationId xmlns:a16="http://schemas.microsoft.com/office/drawing/2014/main" id="{A8D544A6-5ED3-4FD3-A35D-ABDB2351390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826" r="27650" b="13226"/>
          <a:stretch/>
        </p:blipFill>
        <p:spPr bwMode="auto">
          <a:xfrm>
            <a:off x="0" y="2594964"/>
            <a:ext cx="12192000" cy="34312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8B5490C-646D-4994-B01B-6D4B124907B8}"/>
              </a:ext>
            </a:extLst>
          </p:cNvPr>
          <p:cNvSpPr>
            <a:spLocks noGrp="1"/>
          </p:cNvSpPr>
          <p:nvPr>
            <p:ph type="ctrTitle"/>
          </p:nvPr>
        </p:nvSpPr>
        <p:spPr>
          <a:xfrm>
            <a:off x="898585" y="207033"/>
            <a:ext cx="10394830" cy="2173139"/>
          </a:xfrm>
        </p:spPr>
        <p:txBody>
          <a:bodyPr anchor="ctr">
            <a:normAutofit/>
          </a:bodyPr>
          <a:lstStyle>
            <a:lvl1pPr algn="l">
              <a:defRPr sz="5400">
                <a:solidFill>
                  <a:schemeClr val="accent3"/>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7BAC1451-271E-4B53-B60B-9B08B98E6A0D}"/>
              </a:ext>
            </a:extLst>
          </p:cNvPr>
          <p:cNvSpPr/>
          <p:nvPr userDrawn="1"/>
        </p:nvSpPr>
        <p:spPr>
          <a:xfrm>
            <a:off x="0" y="6029144"/>
            <a:ext cx="12192000" cy="8288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973E85C-9292-4550-B663-936090D33C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6119" y="6086010"/>
            <a:ext cx="3099762" cy="774941"/>
          </a:xfrm>
          <a:prstGeom prst="rect">
            <a:avLst/>
          </a:prstGeom>
        </p:spPr>
      </p:pic>
      <p:cxnSp>
        <p:nvCxnSpPr>
          <p:cNvPr id="13" name="Straight Connector 12">
            <a:extLst>
              <a:ext uri="{FF2B5EF4-FFF2-40B4-BE49-F238E27FC236}">
                <a16:creationId xmlns:a16="http://schemas.microsoft.com/office/drawing/2014/main" id="{C3DDFACA-BC63-45CB-9BC7-5717084AEAF7}"/>
              </a:ext>
            </a:extLst>
          </p:cNvPr>
          <p:cNvCxnSpPr>
            <a:cxnSpLocks/>
          </p:cNvCxnSpPr>
          <p:nvPr userDrawn="1"/>
        </p:nvCxnSpPr>
        <p:spPr>
          <a:xfrm>
            <a:off x="0" y="6029144"/>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BC03896-848F-4C28-B07F-06D668BD758C}"/>
              </a:ext>
            </a:extLst>
          </p:cNvPr>
          <p:cNvSpPr/>
          <p:nvPr userDrawn="1"/>
        </p:nvSpPr>
        <p:spPr>
          <a:xfrm>
            <a:off x="0" y="207033"/>
            <a:ext cx="586596" cy="2173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40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1437-0A3E-4416-AF76-935AC29D6C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2D46C-DC2C-410D-AB38-EA7173D40C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6BF859F-FA9E-46F6-B5A0-F90E98E41751}"/>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14" name="Text Placeholder 13">
            <a:extLst>
              <a:ext uri="{FF2B5EF4-FFF2-40B4-BE49-F238E27FC236}">
                <a16:creationId xmlns:a16="http://schemas.microsoft.com/office/drawing/2014/main" id="{19F98747-F8C7-41DD-94A4-2E9F149C8994}"/>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201580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803CF5-E981-4510-8310-237E51A57A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1DBF31-AE7C-485C-8302-C8F30CB280BC}"/>
              </a:ext>
            </a:extLst>
          </p:cNvPr>
          <p:cNvSpPr/>
          <p:nvPr userDrawn="1"/>
        </p:nvSpPr>
        <p:spPr>
          <a:xfrm>
            <a:off x="-1" y="1"/>
            <a:ext cx="4252823" cy="52276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BE0F70-4457-40AC-8603-CC907E028B93}"/>
              </a:ext>
            </a:extLst>
          </p:cNvPr>
          <p:cNvSpPr>
            <a:spLocks noGrp="1"/>
          </p:cNvSpPr>
          <p:nvPr>
            <p:ph type="title" hasCustomPrompt="1"/>
          </p:nvPr>
        </p:nvSpPr>
        <p:spPr>
          <a:xfrm>
            <a:off x="5074791" y="1612586"/>
            <a:ext cx="6370007" cy="2483808"/>
          </a:xfrm>
        </p:spPr>
        <p:txBody>
          <a:bodyPr anchor="ctr">
            <a:normAutofit/>
          </a:bodyPr>
          <a:lstStyle>
            <a:lvl1pPr algn="l">
              <a:defRPr sz="5400"/>
            </a:lvl1pPr>
          </a:lstStyle>
          <a:p>
            <a:r>
              <a:rPr lang="en-US" dirty="0"/>
              <a:t>Click to add section title</a:t>
            </a:r>
          </a:p>
        </p:txBody>
      </p:sp>
      <p:sp>
        <p:nvSpPr>
          <p:cNvPr id="3" name="Text Placeholder 2">
            <a:extLst>
              <a:ext uri="{FF2B5EF4-FFF2-40B4-BE49-F238E27FC236}">
                <a16:creationId xmlns:a16="http://schemas.microsoft.com/office/drawing/2014/main" id="{9D36366F-3A69-4E66-9F81-EB9CF9193515}"/>
              </a:ext>
            </a:extLst>
          </p:cNvPr>
          <p:cNvSpPr>
            <a:spLocks noGrp="1"/>
          </p:cNvSpPr>
          <p:nvPr>
            <p:ph type="body" idx="1" hasCustomPrompt="1"/>
          </p:nvPr>
        </p:nvSpPr>
        <p:spPr>
          <a:xfrm>
            <a:off x="5074791" y="4310947"/>
            <a:ext cx="6370007" cy="432818"/>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section subtitle</a:t>
            </a:r>
          </a:p>
        </p:txBody>
      </p:sp>
      <p:pic>
        <p:nvPicPr>
          <p:cNvPr id="10" name="Picture 9">
            <a:extLst>
              <a:ext uri="{FF2B5EF4-FFF2-40B4-BE49-F238E27FC236}">
                <a16:creationId xmlns:a16="http://schemas.microsoft.com/office/drawing/2014/main" id="{DCAA3EB8-EA1C-4886-BEB1-E8BA65439E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491" y="1012885"/>
            <a:ext cx="3201838" cy="3201838"/>
          </a:xfrm>
          <a:prstGeom prst="rect">
            <a:avLst/>
          </a:prstGeom>
        </p:spPr>
      </p:pic>
      <p:sp>
        <p:nvSpPr>
          <p:cNvPr id="16" name="Rectangle 15">
            <a:extLst>
              <a:ext uri="{FF2B5EF4-FFF2-40B4-BE49-F238E27FC236}">
                <a16:creationId xmlns:a16="http://schemas.microsoft.com/office/drawing/2014/main" id="{E15E7646-D07A-4617-B5CA-79BBF855BAC9}"/>
              </a:ext>
            </a:extLst>
          </p:cNvPr>
          <p:cNvSpPr/>
          <p:nvPr userDrawn="1"/>
        </p:nvSpPr>
        <p:spPr>
          <a:xfrm>
            <a:off x="0" y="5227608"/>
            <a:ext cx="4252822" cy="16303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ED5A394-4CD9-406B-8479-0EBBE2F0E0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4764" y="5494162"/>
            <a:ext cx="1923292" cy="1097282"/>
          </a:xfrm>
          <a:prstGeom prst="rect">
            <a:avLst/>
          </a:prstGeom>
        </p:spPr>
      </p:pic>
      <p:sp>
        <p:nvSpPr>
          <p:cNvPr id="21" name="TextBox 20">
            <a:extLst>
              <a:ext uri="{FF2B5EF4-FFF2-40B4-BE49-F238E27FC236}">
                <a16:creationId xmlns:a16="http://schemas.microsoft.com/office/drawing/2014/main" id="{7F868E4D-A6FC-4895-B424-33FBB6A632A5}"/>
              </a:ext>
            </a:extLst>
          </p:cNvPr>
          <p:cNvSpPr txBox="1"/>
          <p:nvPr userDrawn="1"/>
        </p:nvSpPr>
        <p:spPr>
          <a:xfrm>
            <a:off x="7855071" y="6405200"/>
            <a:ext cx="809446" cy="261610"/>
          </a:xfrm>
          <a:prstGeom prst="rect">
            <a:avLst/>
          </a:prstGeom>
          <a:noFill/>
        </p:spPr>
        <p:txBody>
          <a:bodyPr wrap="square" rtlCol="0">
            <a:spAutoFit/>
          </a:bodyPr>
          <a:lstStyle/>
          <a:p>
            <a:pPr algn="ctr"/>
            <a:fld id="{0F475E7A-B731-45C4-B12D-8D29E054AF25}" type="slidenum">
              <a:rPr lang="en-US" sz="1100" smtClean="0">
                <a:solidFill>
                  <a:schemeClr val="accent1"/>
                </a:solidFill>
              </a:rPr>
              <a:pPr algn="ctr"/>
              <a:t>‹#›</a:t>
            </a:fld>
            <a:endParaRPr lang="en-US" sz="1100" dirty="0">
              <a:solidFill>
                <a:schemeClr val="accent1"/>
              </a:solidFill>
            </a:endParaRPr>
          </a:p>
        </p:txBody>
      </p:sp>
    </p:spTree>
    <p:extLst>
      <p:ext uri="{BB962C8B-B14F-4D97-AF65-F5344CB8AC3E}">
        <p14:creationId xmlns:p14="http://schemas.microsoft.com/office/powerpoint/2010/main" val="3076181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06B0-56E3-4DDF-9B1E-3CE09F640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BCE225-F05C-4BEB-80B5-EE76CDD423C1}"/>
              </a:ext>
            </a:extLst>
          </p:cNvPr>
          <p:cNvSpPr>
            <a:spLocks noGrp="1"/>
          </p:cNvSpPr>
          <p:nvPr>
            <p:ph sz="half" idx="1"/>
          </p:nvPr>
        </p:nvSpPr>
        <p:spPr>
          <a:xfrm>
            <a:off x="838200" y="1825625"/>
            <a:ext cx="5181600" cy="392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228FA-EE90-452A-B0AD-C140E5C20B9C}"/>
              </a:ext>
            </a:extLst>
          </p:cNvPr>
          <p:cNvSpPr>
            <a:spLocks noGrp="1"/>
          </p:cNvSpPr>
          <p:nvPr>
            <p:ph sz="half" idx="2"/>
          </p:nvPr>
        </p:nvSpPr>
        <p:spPr>
          <a:xfrm>
            <a:off x="6172200" y="1825625"/>
            <a:ext cx="5181600" cy="392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DB514AB-FC4E-4CB8-BCE1-071562D9A8D8}"/>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9" name="Text Placeholder 13">
            <a:extLst>
              <a:ext uri="{FF2B5EF4-FFF2-40B4-BE49-F238E27FC236}">
                <a16:creationId xmlns:a16="http://schemas.microsoft.com/office/drawing/2014/main" id="{D723CAFA-A635-48B3-AFB7-1B5033BAAEC1}"/>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889476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D5F8-4EC9-4CD7-9266-3D07CE9F97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54DA43-5D17-47B2-9D57-B1CC6167FD1A}"/>
              </a:ext>
            </a:extLst>
          </p:cNvPr>
          <p:cNvSpPr>
            <a:spLocks noGrp="1"/>
          </p:cNvSpPr>
          <p:nvPr>
            <p:ph type="body" idx="1"/>
          </p:nvPr>
        </p:nvSpPr>
        <p:spPr>
          <a:xfrm>
            <a:off x="839788" y="1681163"/>
            <a:ext cx="5157787"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8CB75F-AC15-45BB-8A10-DDEAAC8302ED}"/>
              </a:ext>
            </a:extLst>
          </p:cNvPr>
          <p:cNvSpPr>
            <a:spLocks noGrp="1"/>
          </p:cNvSpPr>
          <p:nvPr>
            <p:ph sz="half" idx="2"/>
          </p:nvPr>
        </p:nvSpPr>
        <p:spPr>
          <a:xfrm>
            <a:off x="839788" y="2505075"/>
            <a:ext cx="5157787" cy="32487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92950-3974-4671-826D-C80F46D7DF84}"/>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272A9D-881D-4E1E-8F03-554DCDD144DF}"/>
              </a:ext>
            </a:extLst>
          </p:cNvPr>
          <p:cNvSpPr>
            <a:spLocks noGrp="1"/>
          </p:cNvSpPr>
          <p:nvPr>
            <p:ph sz="quarter" idx="4"/>
          </p:nvPr>
        </p:nvSpPr>
        <p:spPr>
          <a:xfrm>
            <a:off x="6172200" y="2505075"/>
            <a:ext cx="5183188" cy="32487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AD779B3-77DB-42B6-BEAD-5DB5DC0B7303}"/>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11" name="Text Placeholder 13">
            <a:extLst>
              <a:ext uri="{FF2B5EF4-FFF2-40B4-BE49-F238E27FC236}">
                <a16:creationId xmlns:a16="http://schemas.microsoft.com/office/drawing/2014/main" id="{1E2F98B6-C050-44B2-8FF1-92B23A365C09}"/>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33819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97274-BE82-48B9-9CA0-ADD4D860944B}"/>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3EF480EB-9782-4F7A-95D1-32B891EDE9A3}"/>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7" name="Text Placeholder 13">
            <a:extLst>
              <a:ext uri="{FF2B5EF4-FFF2-40B4-BE49-F238E27FC236}">
                <a16:creationId xmlns:a16="http://schemas.microsoft.com/office/drawing/2014/main" id="{DB681EE2-D0B6-44CB-9046-BD3C3EA53D95}"/>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23543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222CBD-BEB9-4F74-9E9E-702618E9CD0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897274-BE82-48B9-9CA0-ADD4D860944B}"/>
              </a:ext>
            </a:extLst>
          </p:cNvPr>
          <p:cNvSpPr>
            <a:spLocks noGrp="1"/>
          </p:cNvSpPr>
          <p:nvPr>
            <p:ph type="title"/>
          </p:nvPr>
        </p:nvSpPr>
        <p:spPr/>
        <p:txBody>
          <a:bodyPr/>
          <a:lstStyle/>
          <a:p>
            <a:r>
              <a:rPr lang="en-US"/>
              <a:t>Click to edit Master title style</a:t>
            </a:r>
          </a:p>
        </p:txBody>
      </p:sp>
      <p:sp>
        <p:nvSpPr>
          <p:cNvPr id="7" name="TextBox 6">
            <a:extLst>
              <a:ext uri="{FF2B5EF4-FFF2-40B4-BE49-F238E27FC236}">
                <a16:creationId xmlns:a16="http://schemas.microsoft.com/office/drawing/2014/main" id="{79F6B926-0C27-4763-BAA2-0D0D2BCDF5BF}"/>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8" name="Text Placeholder 13">
            <a:extLst>
              <a:ext uri="{FF2B5EF4-FFF2-40B4-BE49-F238E27FC236}">
                <a16:creationId xmlns:a16="http://schemas.microsoft.com/office/drawing/2014/main" id="{E76D83D4-7216-4C4E-B8B2-2D7B0F06255F}"/>
              </a:ext>
            </a:extLst>
          </p:cNvPr>
          <p:cNvSpPr>
            <a:spLocks noGrp="1"/>
          </p:cNvSpPr>
          <p:nvPr>
            <p:ph type="body" sz="quarter" idx="14" hasCustomPrompt="1"/>
          </p:nvPr>
        </p:nvSpPr>
        <p:spPr>
          <a:xfrm>
            <a:off x="1752596" y="6405200"/>
            <a:ext cx="9601202"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291758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C59B26-C270-4839-BC6D-E9ED600EDFAF}"/>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7" name="Text Placeholder 13">
            <a:extLst>
              <a:ext uri="{FF2B5EF4-FFF2-40B4-BE49-F238E27FC236}">
                <a16:creationId xmlns:a16="http://schemas.microsoft.com/office/drawing/2014/main" id="{C69B0215-6707-4371-9A26-B109EFC26A93}"/>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03003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302BBB-A0BC-4C79-B857-7A807422739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79D549-C903-4524-AC2F-35FCA9A584B6}"/>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Tree>
    <p:extLst>
      <p:ext uri="{BB962C8B-B14F-4D97-AF65-F5344CB8AC3E}">
        <p14:creationId xmlns:p14="http://schemas.microsoft.com/office/powerpoint/2010/main" val="4131365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768020-B742-4F14-80FC-79A7D4A0ED08}"/>
              </a:ext>
            </a:extLst>
          </p:cNvPr>
          <p:cNvSpPr/>
          <p:nvPr userDrawn="1"/>
        </p:nvSpPr>
        <p:spPr>
          <a:xfrm>
            <a:off x="0" y="6236898"/>
            <a:ext cx="12192000" cy="6211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C98B72E-5E70-4FF7-905F-12A388F80B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066361" y="6244444"/>
            <a:ext cx="2484407" cy="621102"/>
          </a:xfrm>
          <a:prstGeom prst="rect">
            <a:avLst/>
          </a:prstGeom>
        </p:spPr>
      </p:pic>
      <p:cxnSp>
        <p:nvCxnSpPr>
          <p:cNvPr id="9" name="Straight Connector 8">
            <a:extLst>
              <a:ext uri="{FF2B5EF4-FFF2-40B4-BE49-F238E27FC236}">
                <a16:creationId xmlns:a16="http://schemas.microsoft.com/office/drawing/2014/main" id="{6C336400-0676-4B7A-96D9-DA0A95BAFC50}"/>
              </a:ext>
            </a:extLst>
          </p:cNvPr>
          <p:cNvCxnSpPr>
            <a:cxnSpLocks/>
          </p:cNvCxnSpPr>
          <p:nvPr userDrawn="1"/>
        </p:nvCxnSpPr>
        <p:spPr>
          <a:xfrm>
            <a:off x="0" y="6230569"/>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2903ABA-3B3E-4D92-9C6E-755268036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B2AB85-C672-4428-B52B-A087460FE3C5}"/>
              </a:ext>
            </a:extLst>
          </p:cNvPr>
          <p:cNvSpPr>
            <a:spLocks noGrp="1"/>
          </p:cNvSpPr>
          <p:nvPr>
            <p:ph type="body" idx="1"/>
          </p:nvPr>
        </p:nvSpPr>
        <p:spPr>
          <a:xfrm>
            <a:off x="838200" y="1825624"/>
            <a:ext cx="10515600" cy="39861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3A790A6-0A73-49B5-8AD0-C956DC6DC4D3}"/>
              </a:ext>
            </a:extLst>
          </p:cNvPr>
          <p:cNvSpPr>
            <a:spLocks noGrp="1"/>
          </p:cNvSpPr>
          <p:nvPr>
            <p:ph type="ftr" sz="quarter" idx="3"/>
          </p:nvPr>
        </p:nvSpPr>
        <p:spPr>
          <a:xfrm>
            <a:off x="838199" y="5886774"/>
            <a:ext cx="10515599" cy="26574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54DD9F9-A473-477C-8716-1577AE60E0EE}"/>
              </a:ext>
            </a:extLst>
          </p:cNvPr>
          <p:cNvSpPr>
            <a:spLocks noGrp="1"/>
          </p:cNvSpPr>
          <p:nvPr>
            <p:ph type="sldNum" sz="quarter" idx="4"/>
          </p:nvPr>
        </p:nvSpPr>
        <p:spPr>
          <a:xfrm>
            <a:off x="838199" y="6356350"/>
            <a:ext cx="809446" cy="365125"/>
          </a:xfrm>
          <a:prstGeom prst="rect">
            <a:avLst/>
          </a:prstGeom>
        </p:spPr>
        <p:txBody>
          <a:bodyPr vert="horz" lIns="91440" tIns="45720" rIns="91440" bIns="45720" rtlCol="0" anchor="ctr"/>
          <a:lstStyle>
            <a:lvl1pPr algn="l">
              <a:defRPr sz="1100">
                <a:solidFill>
                  <a:schemeClr val="accent1"/>
                </a:solidFill>
              </a:defRPr>
            </a:lvl1pPr>
          </a:lstStyle>
          <a:p>
            <a:fld id="{A53FE47A-A223-4125-A402-41EAB190C221}" type="slidenum">
              <a:rPr lang="en-US" smtClean="0"/>
              <a:pPr/>
              <a:t>‹#›</a:t>
            </a:fld>
            <a:endParaRPr lang="en-US" dirty="0"/>
          </a:p>
        </p:txBody>
      </p:sp>
    </p:spTree>
    <p:extLst>
      <p:ext uri="{BB962C8B-B14F-4D97-AF65-F5344CB8AC3E}">
        <p14:creationId xmlns:p14="http://schemas.microsoft.com/office/powerpoint/2010/main" val="1055007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5" r:id="rId9"/>
  </p:sldLayoutIdLst>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mailto:Vania.boyd@iowadot.us?subject=Driver%20Education%20Curriculum%20Inquir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3E77-C990-42A4-87FE-58726882BBC8}"/>
              </a:ext>
            </a:extLst>
          </p:cNvPr>
          <p:cNvSpPr>
            <a:spLocks noGrp="1"/>
          </p:cNvSpPr>
          <p:nvPr>
            <p:ph type="ctrTitle"/>
          </p:nvPr>
        </p:nvSpPr>
        <p:spPr>
          <a:xfrm>
            <a:off x="898585" y="207033"/>
            <a:ext cx="9336085" cy="2173139"/>
          </a:xfrm>
        </p:spPr>
        <p:txBody>
          <a:bodyPr/>
          <a:lstStyle/>
          <a:p>
            <a:r>
              <a:rPr lang="en-US" dirty="0"/>
              <a:t>Situational Awareness, Sharing the Road</a:t>
            </a:r>
          </a:p>
        </p:txBody>
      </p:sp>
    </p:spTree>
    <p:extLst>
      <p:ext uri="{BB962C8B-B14F-4D97-AF65-F5344CB8AC3E}">
        <p14:creationId xmlns:p14="http://schemas.microsoft.com/office/powerpoint/2010/main" val="383381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134B8-4715-1C6F-85AA-2574A7B86FC3}"/>
              </a:ext>
            </a:extLst>
          </p:cNvPr>
          <p:cNvSpPr>
            <a:spLocks noGrp="1"/>
          </p:cNvSpPr>
          <p:nvPr>
            <p:ph type="title"/>
          </p:nvPr>
        </p:nvSpPr>
        <p:spPr>
          <a:xfrm>
            <a:off x="582532" y="365125"/>
            <a:ext cx="5745728" cy="1325563"/>
          </a:xfrm>
        </p:spPr>
        <p:txBody>
          <a:bodyPr/>
          <a:lstStyle/>
          <a:p>
            <a:r>
              <a:rPr lang="en-US" dirty="0"/>
              <a:t>Sharing the Road with Farm Equipment</a:t>
            </a:r>
          </a:p>
        </p:txBody>
      </p:sp>
      <p:sp>
        <p:nvSpPr>
          <p:cNvPr id="3" name="Content Placeholder 2">
            <a:extLst>
              <a:ext uri="{FF2B5EF4-FFF2-40B4-BE49-F238E27FC236}">
                <a16:creationId xmlns:a16="http://schemas.microsoft.com/office/drawing/2014/main" id="{5CD1BA99-B1F4-1DB6-3B6D-8E40EAF3C7BC}"/>
              </a:ext>
            </a:extLst>
          </p:cNvPr>
          <p:cNvSpPr>
            <a:spLocks noGrp="1"/>
          </p:cNvSpPr>
          <p:nvPr>
            <p:ph idx="1"/>
          </p:nvPr>
        </p:nvSpPr>
        <p:spPr>
          <a:xfrm>
            <a:off x="582531" y="1825625"/>
            <a:ext cx="7085210" cy="4167552"/>
          </a:xfrm>
        </p:spPr>
        <p:txBody>
          <a:bodyPr>
            <a:normAutofit lnSpcReduction="10000"/>
          </a:bodyPr>
          <a:lstStyle/>
          <a:p>
            <a:r>
              <a:rPr lang="en-US" dirty="0"/>
              <a:t>Farm vehicles are larger than street vehicles and drive slower than the speed limit. </a:t>
            </a:r>
          </a:p>
          <a:p>
            <a:r>
              <a:rPr lang="en-US" dirty="0"/>
              <a:t>Reduce speed when approaching farm equipment.</a:t>
            </a:r>
          </a:p>
          <a:p>
            <a:r>
              <a:rPr lang="en-US" dirty="0"/>
              <a:t>Recognize orange and red triangles that warn of slow vehicles.</a:t>
            </a:r>
          </a:p>
          <a:p>
            <a:r>
              <a:rPr lang="en-US" dirty="0"/>
              <a:t>Operators may not see you, so allow for unexpected and wide turns.</a:t>
            </a:r>
          </a:p>
          <a:p>
            <a:r>
              <a:rPr lang="en-US" dirty="0"/>
              <a:t>Pass equipment only when safe to do so.</a:t>
            </a:r>
          </a:p>
          <a:p>
            <a:r>
              <a:rPr lang="en-US" dirty="0"/>
              <a:t>Slow down for hills, curves, etc.</a:t>
            </a:r>
          </a:p>
        </p:txBody>
      </p:sp>
      <p:pic>
        <p:nvPicPr>
          <p:cNvPr id="5" name="Picture 4">
            <a:extLst>
              <a:ext uri="{FF2B5EF4-FFF2-40B4-BE49-F238E27FC236}">
                <a16:creationId xmlns:a16="http://schemas.microsoft.com/office/drawing/2014/main" id="{3646F299-8D61-49EA-B979-921070929043}"/>
              </a:ext>
            </a:extLst>
          </p:cNvPr>
          <p:cNvPicPr>
            <a:picLocks noChangeAspect="1"/>
          </p:cNvPicPr>
          <p:nvPr/>
        </p:nvPicPr>
        <p:blipFill rotWithShape="1">
          <a:blip r:embed="rId3">
            <a:extLst>
              <a:ext uri="{28A0092B-C50C-407E-A947-70E740481C1C}">
                <a14:useLocalDpi xmlns:a14="http://schemas.microsoft.com/office/drawing/2010/main" val="0"/>
              </a:ext>
            </a:extLst>
          </a:blip>
          <a:srcRect l="23730" t="23570" r="43601"/>
          <a:stretch/>
        </p:blipFill>
        <p:spPr>
          <a:xfrm>
            <a:off x="8174516" y="-202"/>
            <a:ext cx="4017484" cy="6225772"/>
          </a:xfrm>
          <a:prstGeom prst="rect">
            <a:avLst/>
          </a:prstGeom>
        </p:spPr>
      </p:pic>
    </p:spTree>
    <p:extLst>
      <p:ext uri="{BB962C8B-B14F-4D97-AF65-F5344CB8AC3E}">
        <p14:creationId xmlns:p14="http://schemas.microsoft.com/office/powerpoint/2010/main" val="3922703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346291-8772-3923-3B75-1C1604C66F4A}"/>
              </a:ext>
            </a:extLst>
          </p:cNvPr>
          <p:cNvPicPr>
            <a:picLocks noChangeAspect="1"/>
          </p:cNvPicPr>
          <p:nvPr/>
        </p:nvPicPr>
        <p:blipFill>
          <a:blip r:embed="rId3"/>
          <a:stretch>
            <a:fillRect/>
          </a:stretch>
        </p:blipFill>
        <p:spPr>
          <a:xfrm>
            <a:off x="6280937" y="129825"/>
            <a:ext cx="4592399" cy="5973025"/>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5C6FBDB8-0B11-D3A4-7C79-F17DE9B4097B}"/>
              </a:ext>
            </a:extLst>
          </p:cNvPr>
          <p:cNvPicPr>
            <a:picLocks noChangeAspect="1"/>
          </p:cNvPicPr>
          <p:nvPr/>
        </p:nvPicPr>
        <p:blipFill>
          <a:blip r:embed="rId4"/>
          <a:stretch>
            <a:fillRect/>
          </a:stretch>
        </p:blipFill>
        <p:spPr>
          <a:xfrm>
            <a:off x="1306373" y="143838"/>
            <a:ext cx="4592399" cy="5959012"/>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984D365A-F3CC-470F-AAB7-8083BABBB29D}"/>
              </a:ext>
            </a:extLst>
          </p:cNvPr>
          <p:cNvPicPr>
            <a:picLocks noChangeAspect="1"/>
          </p:cNvPicPr>
          <p:nvPr/>
        </p:nvPicPr>
        <p:blipFill rotWithShape="1">
          <a:blip r:embed="rId5">
            <a:extLst>
              <a:ext uri="{28A0092B-C50C-407E-A947-70E740481C1C}">
                <a14:useLocalDpi xmlns:a14="http://schemas.microsoft.com/office/drawing/2010/main" val="0"/>
              </a:ext>
            </a:extLst>
          </a:blip>
          <a:srcRect t="27358" b="39264"/>
          <a:stretch/>
        </p:blipFill>
        <p:spPr>
          <a:xfrm>
            <a:off x="1306373" y="1774092"/>
            <a:ext cx="4604692" cy="1989016"/>
          </a:xfrm>
          <a:prstGeom prst="rect">
            <a:avLst/>
          </a:prstGeom>
          <a:ln w="3175">
            <a:noFill/>
          </a:ln>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156571A2-B0CA-9333-5261-92E70B0A9B99}"/>
              </a:ext>
            </a:extLst>
          </p:cNvPr>
          <p:cNvPicPr>
            <a:picLocks noChangeAspect="1"/>
          </p:cNvPicPr>
          <p:nvPr/>
        </p:nvPicPr>
        <p:blipFill>
          <a:blip r:embed="rId6"/>
          <a:stretch>
            <a:fillRect/>
          </a:stretch>
        </p:blipFill>
        <p:spPr>
          <a:xfrm>
            <a:off x="1495731" y="1122038"/>
            <a:ext cx="9189720" cy="4002611"/>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318B4F56-98A5-599B-35AA-2CEB25BAB928}"/>
              </a:ext>
            </a:extLst>
          </p:cNvPr>
          <p:cNvPicPr>
            <a:picLocks noChangeAspect="1"/>
          </p:cNvPicPr>
          <p:nvPr/>
        </p:nvPicPr>
        <p:blipFill rotWithShape="1">
          <a:blip r:embed="rId5">
            <a:extLst>
              <a:ext uri="{28A0092B-C50C-407E-A947-70E740481C1C}">
                <a14:useLocalDpi xmlns:a14="http://schemas.microsoft.com/office/drawing/2010/main" val="0"/>
              </a:ext>
            </a:extLst>
          </a:blip>
          <a:srcRect t="60125" b="9420"/>
          <a:stretch/>
        </p:blipFill>
        <p:spPr>
          <a:xfrm>
            <a:off x="1306373" y="3726688"/>
            <a:ext cx="4604692" cy="1814854"/>
          </a:xfrm>
          <a:prstGeom prst="rect">
            <a:avLst/>
          </a:prstGeom>
          <a:ln w="3175">
            <a:noFill/>
          </a:ln>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46E978B7-1718-4A79-EAE0-DF78106C2CA4}"/>
              </a:ext>
            </a:extLst>
          </p:cNvPr>
          <p:cNvPicPr>
            <a:picLocks noChangeAspect="1"/>
          </p:cNvPicPr>
          <p:nvPr/>
        </p:nvPicPr>
        <p:blipFill>
          <a:blip r:embed="rId7"/>
          <a:stretch>
            <a:fillRect/>
          </a:stretch>
        </p:blipFill>
        <p:spPr>
          <a:xfrm>
            <a:off x="1506549" y="1316458"/>
            <a:ext cx="9189720" cy="3613769"/>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79B2D09B-FC55-C3AE-9C57-42D5492D109A}"/>
              </a:ext>
            </a:extLst>
          </p:cNvPr>
          <p:cNvPicPr>
            <a:picLocks noChangeAspect="1"/>
          </p:cNvPicPr>
          <p:nvPr/>
        </p:nvPicPr>
        <p:blipFill rotWithShape="1">
          <a:blip r:embed="rId3"/>
          <a:srcRect t="4929" b="66430"/>
          <a:stretch/>
        </p:blipFill>
        <p:spPr>
          <a:xfrm>
            <a:off x="6293229" y="424224"/>
            <a:ext cx="4592399" cy="1710813"/>
          </a:xfrm>
          <a:prstGeom prst="rect">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505A5DF6-E517-B21B-2C97-0B9E22F507B1}"/>
              </a:ext>
            </a:extLst>
          </p:cNvPr>
          <p:cNvPicPr>
            <a:picLocks noChangeAspect="1"/>
          </p:cNvPicPr>
          <p:nvPr/>
        </p:nvPicPr>
        <p:blipFill>
          <a:blip r:embed="rId8"/>
          <a:stretch>
            <a:fillRect/>
          </a:stretch>
        </p:blipFill>
        <p:spPr>
          <a:xfrm>
            <a:off x="1494256" y="1449745"/>
            <a:ext cx="9178902" cy="3347193"/>
          </a:xfrm>
          <a:prstGeom prst="rect">
            <a:avLst/>
          </a:prstGeom>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1C901E58-A65B-D3E5-E069-CF7273D8F1BD}"/>
              </a:ext>
            </a:extLst>
          </p:cNvPr>
          <p:cNvPicPr>
            <a:picLocks noChangeAspect="1"/>
          </p:cNvPicPr>
          <p:nvPr/>
        </p:nvPicPr>
        <p:blipFill rotWithShape="1">
          <a:blip r:embed="rId3"/>
          <a:srcRect t="32925" b="34844"/>
          <a:stretch/>
        </p:blipFill>
        <p:spPr>
          <a:xfrm>
            <a:off x="6293228" y="2096439"/>
            <a:ext cx="4592399" cy="1925254"/>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904B7EDB-C850-67A8-1E6D-FED0EFEF2A87}"/>
              </a:ext>
            </a:extLst>
          </p:cNvPr>
          <p:cNvPicPr>
            <a:picLocks noChangeAspect="1"/>
          </p:cNvPicPr>
          <p:nvPr/>
        </p:nvPicPr>
        <p:blipFill>
          <a:blip r:embed="rId9"/>
          <a:stretch>
            <a:fillRect/>
          </a:stretch>
        </p:blipFill>
        <p:spPr>
          <a:xfrm>
            <a:off x="1517368" y="1246174"/>
            <a:ext cx="9178901" cy="37543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3900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01875 -0.01273 L -0.01875 -0.01273 C -0.01523 -0.00764 -0.01172 -0.00208 -0.00807 0.00324 C -0.00703 0.00486 -0.00599 0.00649 -0.00468 0.00764 C -0.00403 0.00857 -0.00312 0.00857 -0.00234 0.00926 C 0.00391 0.01412 0.0056 0.01713 0.0125 0.02084 C 0.01537 0.02246 0.0181 0.02431 0.02084 0.02547 C 0.02631 0.02709 0.0375 0.02963 0.0375 0.02986 C 0.04128 0.03241 0.04375 0.03473 0.04818 0.03565 C 0.05039 0.03611 0.05261 0.03658 0.05495 0.03727 C 0.05938 0.03843 0.05912 0.03912 0.06394 0.04005 C 0.06758 0.04074 0.0711 0.04098 0.07474 0.04144 C 0.07552 0.0419 0.07644 0.0426 0.07722 0.04306 C 0.0849 0.04653 0.09063 0.04514 0.09961 0.04607 C 0.10443 0.04723 0.10521 0.04723 0.10951 0.04908 C 0.11055 0.04931 0.11172 0.05024 0.11289 0.05047 C 0.11524 0.05116 0.11771 0.05139 0.12032 0.05209 L 0.19232 0.05047 C 0.19375 0.05047 0.19506 0.04908 0.19649 0.04908 C 0.19896 0.04861 0.20144 0.04908 0.20404 0.04908 " pathEditMode="relative" rAng="0" ptsTypes="AAAAAAAAAAAAAAAAAAAA">
                                      <p:cBhvr>
                                        <p:cTn id="10" dur="2000" fill="hold"/>
                                        <p:tgtEl>
                                          <p:spTgt spid="8"/>
                                        </p:tgtEl>
                                        <p:attrNameLst>
                                          <p:attrName>ppt_x</p:attrName>
                                          <p:attrName>ppt_y</p:attrName>
                                        </p:attrNameLst>
                                      </p:cBhvr>
                                      <p:rCtr x="11133" y="3241"/>
                                    </p:animMotion>
                                  </p:childTnLst>
                                </p:cTn>
                              </p:par>
                              <p:par>
                                <p:cTn id="11" presetID="6" presetClass="emph" presetSubtype="0" fill="hold" nodeType="withEffect">
                                  <p:stCondLst>
                                    <p:cond delay="0"/>
                                  </p:stCondLst>
                                  <p:childTnLst>
                                    <p:animScale>
                                      <p:cBhvr>
                                        <p:cTn id="12" dur="2000" fill="hold"/>
                                        <p:tgtEl>
                                          <p:spTgt spid="8"/>
                                        </p:tgtEl>
                                      </p:cBhvr>
                                      <p:by x="200000" y="200000"/>
                                    </p:animScale>
                                  </p:childTnLst>
                                </p:cTn>
                              </p:par>
                            </p:childTnLst>
                          </p:cTn>
                        </p:par>
                        <p:par>
                          <p:cTn id="13" fill="hold">
                            <p:stCondLst>
                              <p:cond delay="2500"/>
                            </p:stCondLst>
                            <p:childTnLst>
                              <p:par>
                                <p:cTn id="14" presetID="1" presetClass="exit" presetSubtype="0" fill="hold" nodeType="afterEffect">
                                  <p:stCondLst>
                                    <p:cond delay="0"/>
                                  </p:stCondLst>
                                  <p:childTnLst>
                                    <p:set>
                                      <p:cBhvr>
                                        <p:cTn id="15" dur="1" fill="hold">
                                          <p:stCondLst>
                                            <p:cond delay="0"/>
                                          </p:stCondLst>
                                        </p:cTn>
                                        <p:tgtEl>
                                          <p:spTgt spid="8"/>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2"/>
                                        </p:tgtEl>
                                      </p:cBhvr>
                                    </p:animEffect>
                                    <p:set>
                                      <p:cBhvr>
                                        <p:cTn id="22" dur="1" fill="hold">
                                          <p:stCondLst>
                                            <p:cond delay="999"/>
                                          </p:stCondLst>
                                        </p:cTn>
                                        <p:tgtEl>
                                          <p:spTgt spid="2"/>
                                        </p:tgtEl>
                                        <p:attrNameLst>
                                          <p:attrName>style.visibility</p:attrName>
                                        </p:attrNameLst>
                                      </p:cBhvr>
                                      <p:to>
                                        <p:strVal val="hidden"/>
                                      </p:to>
                                    </p:se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1500"/>
                            </p:stCondLst>
                            <p:childTnLst>
                              <p:par>
                                <p:cTn id="28" presetID="0" presetClass="path" presetSubtype="0" accel="50000" decel="50000" fill="hold" nodeType="afterEffect">
                                  <p:stCondLst>
                                    <p:cond delay="0"/>
                                  </p:stCondLst>
                                  <p:childTnLst>
                                    <p:animMotion origin="layout" path="M -3.54167E-6 -0.00023 L -3.54167E-6 0.00024 C 0.0017 0.00116 0.00339 0.00209 0.00521 0.00301 C 0.00938 0.00463 0.0194 0.00463 0.02097 0.0051 C 0.02318 0.00533 0.02526 0.00602 0.02748 0.00602 C 0.03373 0.00672 0.04011 0.00695 0.04662 0.00787 C 0.05209 0.00695 0.05756 0.00695 0.06302 0.00602 C 0.0655 0.00579 0.06771 0.00463 0.07019 0.00417 C 0.08464 0.00093 0.06993 0.00672 0.09206 -0.00138 C 0.09701 -0.00277 0.10222 -0.00393 0.10677 -0.0074 C 0.10821 -0.0081 0.10951 -0.00949 0.11094 -0.01041 C 0.11302 -0.0118 0.11524 -0.01296 0.11745 -0.01435 C 0.11967 -0.01643 0.12474 -0.02106 0.12644 -0.02268 C 0.128 -0.02407 0.12969 -0.02523 0.13112 -0.02708 C 0.14024 -0.03634 0.13659 -0.03379 0.14519 -0.04583 C 0.14779 -0.04907 0.15039 -0.05231 0.15287 -0.05578 C 0.1543 -0.0581 0.1556 -0.05995 0.1569 -0.06203 C 0.15847 -0.06435 0.1599 -0.06597 0.16107 -0.06828 L 0.16732 -0.07893 L 0.16953 -0.0831 C 0.1724 -0.08819 0.17448 -0.09143 0.1767 -0.09745 C 0.17735 -0.0993 0.17774 -0.10069 0.17839 -0.10277 C 0.17878 -0.1037 0.1793 -0.10439 0.17969 -0.10578 C 0.18008 -0.1074 0.18034 -0.10925 0.18073 -0.11111 C 0.18138 -0.11273 0.18203 -0.11412 0.18256 -0.1162 C 0.18282 -0.11713 0.18295 -0.11805 0.18321 -0.11898 C 0.1836 -0.12106 0.18386 -0.12268 0.18425 -0.1243 C 0.18503 -0.12754 0.18594 -0.13032 0.18659 -0.13287 C 0.18711 -0.13402 0.18763 -0.13541 0.18789 -0.13703 C 0.18802 -0.13773 0.18815 -0.13912 0.18842 -0.14004 C 0.18881 -0.14166 0.18933 -0.14351 0.18959 -0.14513 C 0.19011 -0.14722 0.19011 -0.15023 0.19076 -0.15254 C 0.19115 -0.1537 0.19154 -0.15439 0.19206 -0.15555 C 0.19284 -0.16388 0.19219 -0.15879 0.19427 -0.16967 C 0.19675 -0.18333 0.19414 -0.16967 0.19662 -0.18148 C 0.19688 -0.18263 0.19701 -0.18356 0.19727 -0.18449 C 0.19766 -0.18634 0.19818 -0.18726 0.19831 -0.18888 C 0.1987 -0.19027 0.19909 -0.19444 0.19961 -0.19583 C 0.20013 -0.19745 0.20078 -0.19884 0.20131 -0.2 L 0.20248 -0.20625 L 0.20313 -0.20972 C 0.20326 -0.21041 0.20339 -0.21134 0.20378 -0.2125 L 0.20469 -0.21412 " pathEditMode="relative" rAng="0" ptsTypes="AAAAAAAAAAAAAAAAAAAAAAAAAAAAAAAAAAAAAAAAAAA">
                                      <p:cBhvr>
                                        <p:cTn id="29" dur="2000" fill="hold"/>
                                        <p:tgtEl>
                                          <p:spTgt spid="3"/>
                                        </p:tgtEl>
                                        <p:attrNameLst>
                                          <p:attrName>ppt_x</p:attrName>
                                          <p:attrName>ppt_y</p:attrName>
                                        </p:attrNameLst>
                                      </p:cBhvr>
                                      <p:rCtr x="10234" y="-10301"/>
                                    </p:animMotion>
                                  </p:childTnLst>
                                </p:cTn>
                              </p:par>
                              <p:par>
                                <p:cTn id="30" presetID="6" presetClass="emph" presetSubtype="0" fill="hold" nodeType="withEffect">
                                  <p:stCondLst>
                                    <p:cond delay="0"/>
                                  </p:stCondLst>
                                  <p:childTnLst>
                                    <p:animScale>
                                      <p:cBhvr>
                                        <p:cTn id="31" dur="2000" fill="hold"/>
                                        <p:tgtEl>
                                          <p:spTgt spid="3"/>
                                        </p:tgtEl>
                                      </p:cBhvr>
                                      <p:by x="200000" y="200000"/>
                                    </p:animScale>
                                  </p:childTnLst>
                                </p:cTn>
                              </p:par>
                            </p:childTnLst>
                          </p:cTn>
                        </p:par>
                        <p:par>
                          <p:cTn id="32" fill="hold">
                            <p:stCondLst>
                              <p:cond delay="3500"/>
                            </p:stCondLst>
                            <p:childTnLst>
                              <p:par>
                                <p:cTn id="33" presetID="1" presetClass="exit" presetSubtype="0" fill="hold" nodeType="afterEffect">
                                  <p:stCondLst>
                                    <p:cond delay="0"/>
                                  </p:stCondLst>
                                  <p:childTnLst>
                                    <p:set>
                                      <p:cBhvr>
                                        <p:cTn id="34" dur="1" fill="hold">
                                          <p:stCondLst>
                                            <p:cond delay="0"/>
                                          </p:stCondLst>
                                        </p:cTn>
                                        <p:tgtEl>
                                          <p:spTgt spid="3"/>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1000"/>
                                        <p:tgtEl>
                                          <p:spTgt spid="6"/>
                                        </p:tgtEl>
                                      </p:cBhvr>
                                    </p:animEffect>
                                    <p:set>
                                      <p:cBhvr>
                                        <p:cTn id="41" dur="1" fill="hold">
                                          <p:stCondLst>
                                            <p:cond delay="999"/>
                                          </p:stCondLst>
                                        </p:cTn>
                                        <p:tgtEl>
                                          <p:spTgt spid="6"/>
                                        </p:tgtEl>
                                        <p:attrNameLst>
                                          <p:attrName>style.visibility</p:attrName>
                                        </p:attrNameLst>
                                      </p:cBhvr>
                                      <p:to>
                                        <p:strVal val="hidden"/>
                                      </p:to>
                                    </p:se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par>
                          <p:cTn id="46" fill="hold">
                            <p:stCondLst>
                              <p:cond delay="1500"/>
                            </p:stCondLst>
                            <p:childTnLst>
                              <p:par>
                                <p:cTn id="47" presetID="0" presetClass="path" presetSubtype="0" accel="50000" decel="50000" fill="hold" nodeType="afterEffect">
                                  <p:stCondLst>
                                    <p:cond delay="0"/>
                                  </p:stCondLst>
                                  <p:childTnLst>
                                    <p:animMotion origin="layout" path="M 0.00312 -0.01643 L 0.00312 -0.0162 C 0.0026 -0.00879 0.00286 -0.00694 0.00182 -0.00092 C 0.00143 0.00116 0.0013 0.00371 0.00052 0.00579 L -0.00065 0.00903 C -0.00091 0.01042 -0.00091 0.01204 -0.0013 0.01343 C -0.00417 0.02454 -0.003 0.01783 -0.00573 0.0257 C -0.00729 0.03033 -0.00677 0.03033 -0.00821 0.03565 C -0.0086 0.03681 -0.00899 0.03797 -0.00951 0.03912 C -0.00964 0.04051 -0.00977 0.04213 -0.01003 0.04352 C -0.01042 0.04468 -0.01302 0.0507 -0.01315 0.05116 C -0.0138 0.0544 -0.01394 0.05579 -0.01511 0.05903 C -0.01563 0.06065 -0.01641 0.06181 -0.01693 0.06343 C -0.01745 0.06482 -0.01771 0.06644 -0.01823 0.06783 C -0.01862 0.06899 -0.01914 0.07014 -0.0194 0.0713 C -0.02188 0.07871 -0.0194 0.07292 -0.02253 0.08125 C -0.02422 0.08542 -0.02435 0.08496 -0.02565 0.08912 C -0.02683 0.09237 -0.02787 0.09561 -0.02878 0.09908 C -0.0293 0.10093 -0.02943 0.10301 -0.03008 0.10463 C -0.0306 0.10602 -0.03138 0.10672 -0.0319 0.10787 C -0.03255 0.10926 -0.03282 0.11088 -0.03321 0.11227 C -0.03386 0.11436 -0.03438 0.11621 -0.03503 0.11783 C -0.03646 0.1213 -0.03815 0.12454 -0.03946 0.12801 C -0.04466 0.14167 -0.03933 0.12801 -0.0444 0.14028 C -0.04492 0.14121 -0.04532 0.14237 -0.04571 0.14352 C -0.04714 0.14699 -0.0487 0.15024 -0.05013 0.15348 C -0.05078 0.15487 -0.05117 0.15672 -0.05196 0.15787 C -0.05261 0.15903 -0.05313 0.16019 -0.05391 0.16135 C -0.05547 0.16366 -0.05755 0.16505 -0.05886 0.16806 C -0.05964 0.16991 -0.06042 0.17176 -0.06133 0.17362 C -0.06198 0.17477 -0.06263 0.1757 -0.06328 0.17686 C -0.07045 0.19167 -0.0586 0.16968 -0.07136 0.19237 C -0.07201 0.19352 -0.07253 0.19491 -0.07318 0.19584 C -0.07409 0.19676 -0.07487 0.19792 -0.07578 0.19908 C -0.0763 0.19977 -0.07709 0.20047 -0.07761 0.20139 C -0.08425 0.21112 -0.07344 0.19699 -0.08255 0.20787 C -0.08347 0.20903 -0.08412 0.21042 -0.08516 0.21135 C -0.08633 0.21227 -0.08763 0.2125 -0.0888 0.21343 C -0.08972 0.21436 -0.0905 0.21505 -0.09141 0.21574 C -0.09193 0.21621 -0.09258 0.21644 -0.09323 0.2169 C -0.09492 0.21783 -0.09662 0.21899 -0.09818 0.22014 C -0.09948 0.22107 -0.10065 0.22246 -0.10196 0.22362 C -0.10261 0.22408 -0.10326 0.22408 -0.10391 0.22454 C -0.10469 0.22524 -0.10547 0.22616 -0.10638 0.22686 C -0.10795 0.22801 -0.11172 0.23056 -0.11328 0.23125 C -0.11407 0.23172 -0.11485 0.23218 -0.11576 0.23241 C -0.11719 0.23287 -0.1211 0.2338 -0.12266 0.23473 C -0.13099 0.23889 -0.12539 0.23704 -0.13269 0.24028 C -0.13373 0.24074 -0.13477 0.24074 -0.13581 0.24121 C -0.1405 0.24352 -0.13425 0.24144 -0.14011 0.24352 C -0.14141 0.24399 -0.14271 0.24399 -0.14388 0.24468 C -0.14519 0.24514 -0.14636 0.2463 -0.14766 0.24676 C -0.14974 0.24769 -0.15117 0.24815 -0.15326 0.24908 C -0.15391 0.24931 -0.15456 0.25 -0.15521 0.25024 C -0.15612 0.2507 -0.15729 0.25093 -0.15834 0.25139 C -0.1599 0.25209 -0.16159 0.25278 -0.16328 0.25348 C -0.16407 0.25394 -0.16498 0.25417 -0.16576 0.25463 L -0.17136 0.25787 L -0.17331 0.25903 C -0.17396 0.25949 -0.17448 0.25996 -0.17513 0.26019 C -0.17683 0.26088 -0.17852 0.26158 -0.18021 0.2625 C -0.18073 0.26274 -0.18138 0.2632 -0.18203 0.26343 C -0.18373 0.26436 -0.18542 0.26482 -0.18698 0.26574 L -0.19076 0.26806 C -0.19141 0.26829 -0.19206 0.26899 -0.19271 0.26899 C -0.20117 0.27061 -0.19688 0.27014 -0.20573 0.27014 " pathEditMode="relative" rAng="0" ptsTypes="AAAAAAAAAAAAAAAAAAAAAAAAAAAAAAAAAAAAAAAAAAAAAAAAAAAAAAAAAAAAAAAAAA">
                                      <p:cBhvr>
                                        <p:cTn id="48" dur="2000" fill="hold"/>
                                        <p:tgtEl>
                                          <p:spTgt spid="11"/>
                                        </p:tgtEl>
                                        <p:attrNameLst>
                                          <p:attrName>ppt_x</p:attrName>
                                          <p:attrName>ppt_y</p:attrName>
                                        </p:attrNameLst>
                                      </p:cBhvr>
                                      <p:rCtr x="-10443" y="14329"/>
                                    </p:animMotion>
                                  </p:childTnLst>
                                </p:cTn>
                              </p:par>
                              <p:par>
                                <p:cTn id="49" presetID="6" presetClass="emph" presetSubtype="0" fill="hold" nodeType="withEffect">
                                  <p:stCondLst>
                                    <p:cond delay="0"/>
                                  </p:stCondLst>
                                  <p:childTnLst>
                                    <p:animScale>
                                      <p:cBhvr>
                                        <p:cTn id="50" dur="2000" fill="hold"/>
                                        <p:tgtEl>
                                          <p:spTgt spid="11"/>
                                        </p:tgtEl>
                                      </p:cBhvr>
                                      <p:by x="200000" y="200000"/>
                                    </p:animScale>
                                  </p:childTnLst>
                                </p:cTn>
                              </p:par>
                            </p:childTnLst>
                          </p:cTn>
                        </p:par>
                        <p:par>
                          <p:cTn id="51" fill="hold">
                            <p:stCondLst>
                              <p:cond delay="3500"/>
                            </p:stCondLst>
                            <p:childTnLst>
                              <p:par>
                                <p:cTn id="52" presetID="1" presetClass="exit" presetSubtype="0" fill="hold" nodeType="afterEffect">
                                  <p:stCondLst>
                                    <p:cond delay="0"/>
                                  </p:stCondLst>
                                  <p:childTnLst>
                                    <p:set>
                                      <p:cBhvr>
                                        <p:cTn id="53" dur="1" fill="hold">
                                          <p:stCondLst>
                                            <p:cond delay="0"/>
                                          </p:stCondLst>
                                        </p:cTn>
                                        <p:tgtEl>
                                          <p:spTgt spid="11"/>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par>
                          <p:cTn id="65" fill="hold">
                            <p:stCondLst>
                              <p:cond delay="1500"/>
                            </p:stCondLst>
                            <p:childTnLst>
                              <p:par>
                                <p:cTn id="66" presetID="0" presetClass="path" presetSubtype="0" accel="50000" decel="50000" fill="hold" nodeType="afterEffect">
                                  <p:stCondLst>
                                    <p:cond delay="0"/>
                                  </p:stCondLst>
                                  <p:childTnLst>
                                    <p:animMotion origin="layout" path="M 0.00429 -0.01898 L 0.00429 -0.01875 L -0.00196 -0.01134 C -0.00261 -0.01064 -0.00326 -0.00972 -0.00391 -0.00902 C -0.00821 -0.00601 -0.00599 -0.00763 -0.01081 -0.00462 C -0.01133 -0.00439 -0.01198 -0.00393 -0.01263 -0.00347 C -0.01341 -0.00324 -0.01433 -0.003 -0.01511 -0.00254 C -0.01641 -0.00185 -0.01758 -0.00092 -0.01888 -0.00023 C -0.01953 -4.81481E-6 -0.02019 0.0007 -0.02071 0.00093 C -0.02175 0.00116 -0.02292 0.00163 -0.02383 0.00186 C -0.02826 0.00371 -0.02461 0.00232 -0.02826 0.00417 C -0.03008 0.0051 -0.03216 0.00579 -0.03386 0.00649 C -0.04115 0.0088 -0.03399 0.00625 -0.04323 0.00857 C -0.04427 0.0088 -0.04532 0.0095 -0.04636 0.00973 C -0.04831 0.01019 -0.05013 0.01042 -0.05196 0.01088 C -0.05313 0.01112 -0.05404 0.01181 -0.05508 0.01204 C -0.06055 0.01297 -0.06602 0.01343 -0.07136 0.01413 C -0.07813 0.01505 -0.09805 0.0176 -0.10078 0.0176 L -0.20443 0.0176 " pathEditMode="relative" rAng="0" ptsTypes="AAAAAAAAAAAAAAAAAAA">
                                      <p:cBhvr>
                                        <p:cTn id="67" dur="2000" fill="hold"/>
                                        <p:tgtEl>
                                          <p:spTgt spid="13"/>
                                        </p:tgtEl>
                                        <p:attrNameLst>
                                          <p:attrName>ppt_x</p:attrName>
                                          <p:attrName>ppt_y</p:attrName>
                                        </p:attrNameLst>
                                      </p:cBhvr>
                                      <p:rCtr x="-10443" y="1829"/>
                                    </p:animMotion>
                                  </p:childTnLst>
                                </p:cTn>
                              </p:par>
                              <p:par>
                                <p:cTn id="68" presetID="6" presetClass="emph" presetSubtype="0" fill="hold" nodeType="withEffect">
                                  <p:stCondLst>
                                    <p:cond delay="0"/>
                                  </p:stCondLst>
                                  <p:childTnLst>
                                    <p:animScale>
                                      <p:cBhvr>
                                        <p:cTn id="69" dur="2000" fill="hold"/>
                                        <p:tgtEl>
                                          <p:spTgt spid="13"/>
                                        </p:tgtEl>
                                      </p:cBhvr>
                                      <p:by x="200000" y="200000"/>
                                    </p:animScale>
                                  </p:childTnLst>
                                </p:cTn>
                              </p:par>
                            </p:childTnLst>
                          </p:cTn>
                        </p:par>
                        <p:par>
                          <p:cTn id="70" fill="hold">
                            <p:stCondLst>
                              <p:cond delay="3500"/>
                            </p:stCondLst>
                            <p:childTnLst>
                              <p:par>
                                <p:cTn id="71" presetID="1" presetClass="exit" presetSubtype="0" fill="hold" nodeType="afterEffect">
                                  <p:stCondLst>
                                    <p:cond delay="0"/>
                                  </p:stCondLst>
                                  <p:childTnLst>
                                    <p:set>
                                      <p:cBhvr>
                                        <p:cTn id="72" dur="1" fill="hold">
                                          <p:stCondLst>
                                            <p:cond delay="0"/>
                                          </p:stCondLst>
                                        </p:cTn>
                                        <p:tgtEl>
                                          <p:spTgt spid="13"/>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00"/>
                                        <p:tgtEl>
                                          <p:spTgt spid="14"/>
                                        </p:tgtEl>
                                      </p:cBhvr>
                                    </p:animEffect>
                                    <p:set>
                                      <p:cBhvr>
                                        <p:cTn id="79"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134B8-4715-1C6F-85AA-2574A7B86FC3}"/>
              </a:ext>
            </a:extLst>
          </p:cNvPr>
          <p:cNvSpPr>
            <a:spLocks noGrp="1"/>
          </p:cNvSpPr>
          <p:nvPr>
            <p:ph type="title"/>
          </p:nvPr>
        </p:nvSpPr>
        <p:spPr>
          <a:xfrm>
            <a:off x="582531" y="365125"/>
            <a:ext cx="7085209" cy="1325563"/>
          </a:xfrm>
        </p:spPr>
        <p:txBody>
          <a:bodyPr/>
          <a:lstStyle/>
          <a:p>
            <a:r>
              <a:rPr lang="en-US" dirty="0"/>
              <a:t>Sharing the Road with Slow-Moving Vehicles</a:t>
            </a:r>
          </a:p>
        </p:txBody>
      </p:sp>
      <p:sp>
        <p:nvSpPr>
          <p:cNvPr id="3" name="Content Placeholder 2">
            <a:extLst>
              <a:ext uri="{FF2B5EF4-FFF2-40B4-BE49-F238E27FC236}">
                <a16:creationId xmlns:a16="http://schemas.microsoft.com/office/drawing/2014/main" id="{5CD1BA99-B1F4-1DB6-3B6D-8E40EAF3C7BC}"/>
              </a:ext>
            </a:extLst>
          </p:cNvPr>
          <p:cNvSpPr>
            <a:spLocks noGrp="1"/>
          </p:cNvSpPr>
          <p:nvPr>
            <p:ph idx="1"/>
          </p:nvPr>
        </p:nvSpPr>
        <p:spPr>
          <a:xfrm>
            <a:off x="582531" y="1825625"/>
            <a:ext cx="7085210" cy="4167552"/>
          </a:xfrm>
        </p:spPr>
        <p:txBody>
          <a:bodyPr>
            <a:normAutofit lnSpcReduction="10000"/>
          </a:bodyPr>
          <a:lstStyle/>
          <a:p>
            <a:r>
              <a:rPr lang="en-US" dirty="0"/>
              <a:t>ATV/UTVs, bicycles, horse-drawn vehicles, and road maintenance equipment move slower on the road and their users are unprotected in a crash.</a:t>
            </a:r>
          </a:p>
          <a:p>
            <a:r>
              <a:rPr lang="en-US" dirty="0"/>
              <a:t>Identify these vehicles as you approach and slow down.</a:t>
            </a:r>
          </a:p>
          <a:p>
            <a:r>
              <a:rPr lang="en-US" dirty="0"/>
              <a:t>Be ready to stop if necessary.</a:t>
            </a:r>
          </a:p>
          <a:p>
            <a:r>
              <a:rPr lang="en-US" dirty="0"/>
              <a:t>Proceed with caution and be aware that you may be in their blind spot.</a:t>
            </a:r>
          </a:p>
          <a:p>
            <a:r>
              <a:rPr lang="en-US" dirty="0"/>
              <a:t>Wait until there is sufficient room to pass and no oncoming traffic.</a:t>
            </a:r>
          </a:p>
        </p:txBody>
      </p:sp>
      <p:pic>
        <p:nvPicPr>
          <p:cNvPr id="6" name="Picture 5">
            <a:extLst>
              <a:ext uri="{FF2B5EF4-FFF2-40B4-BE49-F238E27FC236}">
                <a16:creationId xmlns:a16="http://schemas.microsoft.com/office/drawing/2014/main" id="{1E0CDB47-99CD-45E0-875F-D75BE545F106}"/>
              </a:ext>
            </a:extLst>
          </p:cNvPr>
          <p:cNvPicPr>
            <a:picLocks noChangeAspect="1"/>
          </p:cNvPicPr>
          <p:nvPr/>
        </p:nvPicPr>
        <p:blipFill rotWithShape="1">
          <a:blip r:embed="rId3">
            <a:extLst>
              <a:ext uri="{28A0092B-C50C-407E-A947-70E740481C1C}">
                <a14:useLocalDpi xmlns:a14="http://schemas.microsoft.com/office/drawing/2010/main" val="0"/>
              </a:ext>
            </a:extLst>
          </a:blip>
          <a:srcRect l="40766" t="27728" r="35578" b="17280"/>
          <a:stretch/>
        </p:blipFill>
        <p:spPr>
          <a:xfrm>
            <a:off x="8174515" y="-534"/>
            <a:ext cx="4017485" cy="6226103"/>
          </a:xfrm>
          <a:prstGeom prst="rect">
            <a:avLst/>
          </a:prstGeom>
        </p:spPr>
      </p:pic>
    </p:spTree>
    <p:extLst>
      <p:ext uri="{BB962C8B-B14F-4D97-AF65-F5344CB8AC3E}">
        <p14:creationId xmlns:p14="http://schemas.microsoft.com/office/powerpoint/2010/main" val="3587751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3495-90DD-1B49-BA9B-B787987A5ECB}"/>
              </a:ext>
            </a:extLst>
          </p:cNvPr>
          <p:cNvSpPr>
            <a:spLocks noGrp="1"/>
          </p:cNvSpPr>
          <p:nvPr>
            <p:ph type="title"/>
          </p:nvPr>
        </p:nvSpPr>
        <p:spPr>
          <a:xfrm>
            <a:off x="495300" y="365125"/>
            <a:ext cx="5257800" cy="1325563"/>
          </a:xfrm>
        </p:spPr>
        <p:txBody>
          <a:bodyPr/>
          <a:lstStyle/>
          <a:p>
            <a:r>
              <a:rPr lang="en-US" dirty="0">
                <a:latin typeface="Arial" panose="020B0604020202020204" pitchFamily="34" charset="0"/>
                <a:cs typeface="Arial" panose="020B0604020202020204" pitchFamily="34" charset="0"/>
              </a:rPr>
              <a:t>Sharing the Road with Snowplows</a:t>
            </a:r>
            <a:endParaRPr lang="en-US" dirty="0"/>
          </a:p>
        </p:txBody>
      </p:sp>
      <p:sp>
        <p:nvSpPr>
          <p:cNvPr id="3" name="Content Placeholder 2">
            <a:extLst>
              <a:ext uri="{FF2B5EF4-FFF2-40B4-BE49-F238E27FC236}">
                <a16:creationId xmlns:a16="http://schemas.microsoft.com/office/drawing/2014/main" id="{ADF5BCB2-10E8-4C2F-609B-93407CE8547C}"/>
              </a:ext>
            </a:extLst>
          </p:cNvPr>
          <p:cNvSpPr>
            <a:spLocks noGrp="1"/>
          </p:cNvSpPr>
          <p:nvPr>
            <p:ph idx="1"/>
          </p:nvPr>
        </p:nvSpPr>
        <p:spPr>
          <a:xfrm>
            <a:off x="495299" y="1923802"/>
            <a:ext cx="5257799" cy="4113441"/>
          </a:xfrm>
        </p:spPr>
        <p:txBody>
          <a:bodyPr>
            <a:normAutofit/>
          </a:bodyPr>
          <a:lstStyle/>
          <a:p>
            <a:r>
              <a:rPr lang="en-US" dirty="0">
                <a:latin typeface="Arial" panose="020B0604020202020204" pitchFamily="34" charset="0"/>
                <a:cs typeface="Arial" panose="020B0604020202020204" pitchFamily="34" charset="0"/>
              </a:rPr>
              <a:t>Use caution when approaching a snowplow</a:t>
            </a:r>
          </a:p>
          <a:p>
            <a:r>
              <a:rPr lang="en-US" dirty="0">
                <a:latin typeface="Arial" panose="020B0604020202020204" pitchFamily="34" charset="0"/>
                <a:cs typeface="Arial" panose="020B0604020202020204" pitchFamily="34" charset="0"/>
              </a:rPr>
              <a:t>Approach at a reduced speed</a:t>
            </a:r>
          </a:p>
          <a:p>
            <a:r>
              <a:rPr lang="en-US" dirty="0">
                <a:latin typeface="Arial" panose="020B0604020202020204" pitchFamily="34" charset="0"/>
                <a:cs typeface="Arial" panose="020B0604020202020204" pitchFamily="34" charset="0"/>
              </a:rPr>
              <a:t>Never pass on the shoulder</a:t>
            </a:r>
          </a:p>
          <a:p>
            <a:r>
              <a:rPr lang="en-US" dirty="0">
                <a:latin typeface="Arial" panose="020B0604020202020204" pitchFamily="34" charset="0"/>
                <a:cs typeface="Arial" panose="020B0604020202020204" pitchFamily="34" charset="0"/>
              </a:rPr>
              <a:t>Stay back and wait until it is safe to pass</a:t>
            </a:r>
          </a:p>
          <a:p>
            <a:r>
              <a:rPr lang="en-US" dirty="0">
                <a:latin typeface="Arial" panose="020B0604020202020204" pitchFamily="34" charset="0"/>
                <a:cs typeface="Arial" panose="020B0604020202020204" pitchFamily="34" charset="0"/>
              </a:rPr>
              <a:t>Allow plenty of room when passing and be aware of blowing snow affecting your visibility</a:t>
            </a:r>
          </a:p>
        </p:txBody>
      </p:sp>
      <p:pic>
        <p:nvPicPr>
          <p:cNvPr id="5" name="Picture 4">
            <a:extLst>
              <a:ext uri="{FF2B5EF4-FFF2-40B4-BE49-F238E27FC236}">
                <a16:creationId xmlns:a16="http://schemas.microsoft.com/office/drawing/2014/main" id="{4949DD1B-7819-BA46-DBD5-474DCCFEACF6}"/>
              </a:ext>
            </a:extLst>
          </p:cNvPr>
          <p:cNvPicPr>
            <a:picLocks noChangeAspect="1"/>
          </p:cNvPicPr>
          <p:nvPr/>
        </p:nvPicPr>
        <p:blipFill>
          <a:blip r:embed="rId3"/>
          <a:stretch>
            <a:fillRect/>
          </a:stretch>
        </p:blipFill>
        <p:spPr>
          <a:xfrm>
            <a:off x="5962875" y="-9326"/>
            <a:ext cx="6229125" cy="6229125"/>
          </a:xfrm>
          <a:prstGeom prst="rect">
            <a:avLst/>
          </a:prstGeom>
        </p:spPr>
      </p:pic>
    </p:spTree>
    <p:extLst>
      <p:ext uri="{BB962C8B-B14F-4D97-AF65-F5344CB8AC3E}">
        <p14:creationId xmlns:p14="http://schemas.microsoft.com/office/powerpoint/2010/main" val="803158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6A2F-E73D-40D1-9041-D4E49977DE44}"/>
              </a:ext>
            </a:extLst>
          </p:cNvPr>
          <p:cNvSpPr>
            <a:spLocks noGrp="1"/>
          </p:cNvSpPr>
          <p:nvPr>
            <p:ph type="title"/>
          </p:nvPr>
        </p:nvSpPr>
        <p:spPr>
          <a:xfrm>
            <a:off x="243291" y="254955"/>
            <a:ext cx="5942046" cy="1325563"/>
          </a:xfrm>
        </p:spPr>
        <p:txBody>
          <a:bodyPr/>
          <a:lstStyle/>
          <a:p>
            <a:r>
              <a:rPr lang="en-US" dirty="0"/>
              <a:t>Sharing the Road with Emergency Vehicles</a:t>
            </a:r>
          </a:p>
        </p:txBody>
      </p:sp>
      <p:sp>
        <p:nvSpPr>
          <p:cNvPr id="3" name="Content Placeholder 2">
            <a:extLst>
              <a:ext uri="{FF2B5EF4-FFF2-40B4-BE49-F238E27FC236}">
                <a16:creationId xmlns:a16="http://schemas.microsoft.com/office/drawing/2014/main" id="{F34B195D-A65D-418A-A4C9-A170E34562F4}"/>
              </a:ext>
            </a:extLst>
          </p:cNvPr>
          <p:cNvSpPr>
            <a:spLocks noGrp="1"/>
          </p:cNvSpPr>
          <p:nvPr>
            <p:ph idx="1"/>
          </p:nvPr>
        </p:nvSpPr>
        <p:spPr>
          <a:xfrm>
            <a:off x="243291" y="1638335"/>
            <a:ext cx="5942045" cy="4498058"/>
          </a:xfrm>
        </p:spPr>
        <p:txBody>
          <a:bodyPr>
            <a:normAutofit fontScale="92500"/>
          </a:bodyPr>
          <a:lstStyle/>
          <a:p>
            <a:r>
              <a:rPr lang="en-US" dirty="0"/>
              <a:t>When a police vehicle, fire engine, ambulance, or other emergency vehicles are using a siren or flashing lights</a:t>
            </a:r>
          </a:p>
          <a:p>
            <a:pPr lvl="1"/>
            <a:r>
              <a:rPr lang="en-US" dirty="0"/>
              <a:t>Pull over to the right as far as possible when you see an emergency vehicle from either direction to allow them to pass</a:t>
            </a:r>
          </a:p>
          <a:p>
            <a:pPr lvl="1"/>
            <a:r>
              <a:rPr lang="en-US" dirty="0"/>
              <a:t>If you are at an intersection, drive through the intersection first, then pull over</a:t>
            </a:r>
          </a:p>
          <a:p>
            <a:r>
              <a:rPr lang="en-US" dirty="0"/>
              <a:t>On a divided roadway with a median, if an emergency vehicle is on the other side, you do not need to stop</a:t>
            </a:r>
          </a:p>
          <a:p>
            <a:r>
              <a:rPr lang="en-US" dirty="0"/>
              <a:t>If following an emergency vehicle, stay at least 500 feet behind</a:t>
            </a:r>
          </a:p>
        </p:txBody>
      </p:sp>
      <p:pic>
        <p:nvPicPr>
          <p:cNvPr id="5" name="Picture 4">
            <a:extLst>
              <a:ext uri="{FF2B5EF4-FFF2-40B4-BE49-F238E27FC236}">
                <a16:creationId xmlns:a16="http://schemas.microsoft.com/office/drawing/2014/main" id="{B32F8F29-EDFC-46BC-9C04-68BD3A88FC4F}"/>
              </a:ext>
            </a:extLst>
          </p:cNvPr>
          <p:cNvPicPr>
            <a:picLocks noChangeAspect="1"/>
          </p:cNvPicPr>
          <p:nvPr/>
        </p:nvPicPr>
        <p:blipFill rotWithShape="1">
          <a:blip r:embed="rId3">
            <a:extLst>
              <a:ext uri="{28A0092B-C50C-407E-A947-70E740481C1C}">
                <a14:useLocalDpi xmlns:a14="http://schemas.microsoft.com/office/drawing/2010/main" val="0"/>
              </a:ext>
            </a:extLst>
          </a:blip>
          <a:srcRect l="26663" r="11772"/>
          <a:stretch/>
        </p:blipFill>
        <p:spPr>
          <a:xfrm>
            <a:off x="6444867" y="0"/>
            <a:ext cx="5747132" cy="6226195"/>
          </a:xfrm>
          <a:prstGeom prst="rect">
            <a:avLst/>
          </a:prstGeom>
        </p:spPr>
      </p:pic>
    </p:spTree>
    <p:extLst>
      <p:ext uri="{BB962C8B-B14F-4D97-AF65-F5344CB8AC3E}">
        <p14:creationId xmlns:p14="http://schemas.microsoft.com/office/powerpoint/2010/main" val="495200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67F4-BEDF-4B35-A1DB-06607789FC79}"/>
              </a:ext>
            </a:extLst>
          </p:cNvPr>
          <p:cNvSpPr>
            <a:spLocks noGrp="1"/>
          </p:cNvSpPr>
          <p:nvPr>
            <p:ph type="title"/>
          </p:nvPr>
        </p:nvSpPr>
        <p:spPr>
          <a:xfrm>
            <a:off x="418641" y="365125"/>
            <a:ext cx="5474465" cy="1325563"/>
          </a:xfrm>
        </p:spPr>
        <p:txBody>
          <a:bodyPr/>
          <a:lstStyle/>
          <a:p>
            <a:r>
              <a:rPr lang="en-US" dirty="0"/>
              <a:t>Sharing the Road with Trains</a:t>
            </a:r>
          </a:p>
        </p:txBody>
      </p:sp>
      <p:sp>
        <p:nvSpPr>
          <p:cNvPr id="3" name="Content Placeholder 2">
            <a:extLst>
              <a:ext uri="{FF2B5EF4-FFF2-40B4-BE49-F238E27FC236}">
                <a16:creationId xmlns:a16="http://schemas.microsoft.com/office/drawing/2014/main" id="{64BC4188-C2B4-4E17-9E7F-126019D875A8}"/>
              </a:ext>
            </a:extLst>
          </p:cNvPr>
          <p:cNvSpPr>
            <a:spLocks noGrp="1"/>
          </p:cNvSpPr>
          <p:nvPr>
            <p:ph idx="1"/>
          </p:nvPr>
        </p:nvSpPr>
        <p:spPr>
          <a:xfrm>
            <a:off x="418642" y="1825625"/>
            <a:ext cx="6433850" cy="4321788"/>
          </a:xfrm>
        </p:spPr>
        <p:txBody>
          <a:bodyPr>
            <a:normAutofit fontScale="85000" lnSpcReduction="20000"/>
          </a:bodyPr>
          <a:lstStyle/>
          <a:p>
            <a:r>
              <a:rPr lang="en-US" dirty="0"/>
              <a:t>Only cross a train track at a designated crossing</a:t>
            </a:r>
          </a:p>
          <a:p>
            <a:r>
              <a:rPr lang="en-US" dirty="0"/>
              <a:t>Trains always have the right-of-way</a:t>
            </a:r>
          </a:p>
          <a:p>
            <a:r>
              <a:rPr lang="en-US" dirty="0"/>
              <a:t>Obey warning signs and signals</a:t>
            </a:r>
          </a:p>
          <a:p>
            <a:r>
              <a:rPr lang="en-US" dirty="0"/>
              <a:t>Multiple tracks means multiple trains</a:t>
            </a:r>
          </a:p>
          <a:p>
            <a:r>
              <a:rPr lang="en-US" dirty="0"/>
              <a:t>When approaching a railroad crossing</a:t>
            </a:r>
          </a:p>
          <a:p>
            <a:pPr lvl="1"/>
            <a:r>
              <a:rPr lang="en-US" dirty="0"/>
              <a:t>Get rid of distractions</a:t>
            </a:r>
          </a:p>
          <a:p>
            <a:pPr lvl="1"/>
            <a:r>
              <a:rPr lang="en-US" dirty="0"/>
              <a:t>Roll down windows so you can hear an approaching train</a:t>
            </a:r>
          </a:p>
          <a:p>
            <a:pPr lvl="1"/>
            <a:r>
              <a:rPr lang="en-US" dirty="0"/>
              <a:t>Always expect a train</a:t>
            </a:r>
          </a:p>
          <a:p>
            <a:pPr lvl="1"/>
            <a:r>
              <a:rPr lang="en-US" dirty="0"/>
              <a:t>Do not cross when lights are flashing or gates are down</a:t>
            </a:r>
          </a:p>
          <a:p>
            <a:pPr lvl="1"/>
            <a:r>
              <a:rPr lang="en-US" dirty="0"/>
              <a:t>Make sure you can completely cross the tracks before starting—do not stop on tracks</a:t>
            </a:r>
          </a:p>
          <a:p>
            <a:pPr lvl="1"/>
            <a:r>
              <a:rPr lang="en-US" dirty="0"/>
              <a:t>If you get stuck on the tracks, get everyone out of the vehicle and call 911</a:t>
            </a:r>
          </a:p>
        </p:txBody>
      </p:sp>
      <p:pic>
        <p:nvPicPr>
          <p:cNvPr id="6" name="Picture 5">
            <a:extLst>
              <a:ext uri="{FF2B5EF4-FFF2-40B4-BE49-F238E27FC236}">
                <a16:creationId xmlns:a16="http://schemas.microsoft.com/office/drawing/2014/main" id="{126B1FBF-48B3-46C5-B23B-D431C01DAD75}"/>
              </a:ext>
            </a:extLst>
          </p:cNvPr>
          <p:cNvPicPr>
            <a:picLocks noChangeAspect="1"/>
          </p:cNvPicPr>
          <p:nvPr/>
        </p:nvPicPr>
        <p:blipFill rotWithShape="1">
          <a:blip r:embed="rId3">
            <a:extLst>
              <a:ext uri="{28A0092B-C50C-407E-A947-70E740481C1C}">
                <a14:useLocalDpi xmlns:a14="http://schemas.microsoft.com/office/drawing/2010/main" val="0"/>
              </a:ext>
            </a:extLst>
          </a:blip>
          <a:srcRect l="29888" t="38247" r="33572"/>
          <a:stretch/>
        </p:blipFill>
        <p:spPr>
          <a:xfrm>
            <a:off x="7282149" y="0"/>
            <a:ext cx="4909851" cy="6226195"/>
          </a:xfrm>
          <a:prstGeom prst="rect">
            <a:avLst/>
          </a:prstGeom>
        </p:spPr>
      </p:pic>
    </p:spTree>
    <p:extLst>
      <p:ext uri="{BB962C8B-B14F-4D97-AF65-F5344CB8AC3E}">
        <p14:creationId xmlns:p14="http://schemas.microsoft.com/office/powerpoint/2010/main" val="737652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8">
            <a:extLst>
              <a:ext uri="{FF2B5EF4-FFF2-40B4-BE49-F238E27FC236}">
                <a16:creationId xmlns:a16="http://schemas.microsoft.com/office/drawing/2014/main" id="{77745526-11A4-094D-D384-9D0002A2B1D7}"/>
              </a:ext>
            </a:extLst>
          </p:cNvPr>
          <p:cNvSpPr/>
          <p:nvPr/>
        </p:nvSpPr>
        <p:spPr>
          <a:xfrm rot="16200000">
            <a:off x="7502143" y="1116974"/>
            <a:ext cx="3889456" cy="5490258"/>
          </a:xfrm>
          <a:prstGeom prst="round2Same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3C3C8-9AC2-3DEF-1C7A-4C4E2EB4BC83}"/>
              </a:ext>
            </a:extLst>
          </p:cNvPr>
          <p:cNvSpPr>
            <a:spLocks noGrp="1"/>
          </p:cNvSpPr>
          <p:nvPr>
            <p:ph type="title"/>
          </p:nvPr>
        </p:nvSpPr>
        <p:spPr>
          <a:xfrm>
            <a:off x="560408" y="365125"/>
            <a:ext cx="10793392" cy="1325563"/>
          </a:xfrm>
        </p:spPr>
        <p:txBody>
          <a:bodyPr/>
          <a:lstStyle/>
          <a:p>
            <a:r>
              <a:rPr lang="en-US" dirty="0"/>
              <a:t>General Tips for Improving Driving Situations and Awareness</a:t>
            </a:r>
          </a:p>
        </p:txBody>
      </p:sp>
      <p:sp>
        <p:nvSpPr>
          <p:cNvPr id="3" name="Content Placeholder 2">
            <a:extLst>
              <a:ext uri="{FF2B5EF4-FFF2-40B4-BE49-F238E27FC236}">
                <a16:creationId xmlns:a16="http://schemas.microsoft.com/office/drawing/2014/main" id="{AE9117E8-1E3B-4B9F-9BAC-8CA2F95BF727}"/>
              </a:ext>
            </a:extLst>
          </p:cNvPr>
          <p:cNvSpPr>
            <a:spLocks noGrp="1"/>
          </p:cNvSpPr>
          <p:nvPr>
            <p:ph idx="1"/>
          </p:nvPr>
        </p:nvSpPr>
        <p:spPr>
          <a:xfrm>
            <a:off x="560408" y="1825624"/>
            <a:ext cx="5643623" cy="4170062"/>
          </a:xfrm>
        </p:spPr>
        <p:txBody>
          <a:bodyPr>
            <a:normAutofit/>
          </a:bodyPr>
          <a:lstStyle/>
          <a:p>
            <a:r>
              <a:rPr lang="en-US" dirty="0"/>
              <a:t>Know your vehicle specification and identify the equipment and technology in your car.</a:t>
            </a:r>
          </a:p>
          <a:p>
            <a:r>
              <a:rPr lang="en-US" dirty="0"/>
              <a:t>Identify various dashboard lights and other sounds and signals before, during, and after driving. </a:t>
            </a:r>
          </a:p>
          <a:p>
            <a:r>
              <a:rPr lang="en-US" dirty="0"/>
              <a:t>Check and adjust your equipment to provide maximum visibility and comfort when driving.</a:t>
            </a:r>
          </a:p>
        </p:txBody>
      </p:sp>
      <p:pic>
        <p:nvPicPr>
          <p:cNvPr id="7" name="Picture 6" descr="A blue icons on a black background&#10;&#10;Description automatically generated">
            <a:extLst>
              <a:ext uri="{FF2B5EF4-FFF2-40B4-BE49-F238E27FC236}">
                <a16:creationId xmlns:a16="http://schemas.microsoft.com/office/drawing/2014/main" id="{55F24CDD-C276-E80F-ACFC-2CFC8392A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1170" y="2552677"/>
            <a:ext cx="4851401" cy="2715955"/>
          </a:xfrm>
          <a:prstGeom prst="rect">
            <a:avLst/>
          </a:prstGeom>
        </p:spPr>
      </p:pic>
    </p:spTree>
    <p:extLst>
      <p:ext uri="{BB962C8B-B14F-4D97-AF65-F5344CB8AC3E}">
        <p14:creationId xmlns:p14="http://schemas.microsoft.com/office/powerpoint/2010/main" val="792810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8FD6D0-329A-E260-4040-AAB5716F41F4}"/>
              </a:ext>
            </a:extLst>
          </p:cNvPr>
          <p:cNvPicPr>
            <a:picLocks noChangeAspect="1"/>
          </p:cNvPicPr>
          <p:nvPr/>
        </p:nvPicPr>
        <p:blipFill rotWithShape="1">
          <a:blip r:embed="rId3">
            <a:extLst>
              <a:ext uri="{28A0092B-C50C-407E-A947-70E740481C1C}">
                <a14:useLocalDpi xmlns:a14="http://schemas.microsoft.com/office/drawing/2010/main" val="0"/>
              </a:ext>
            </a:extLst>
          </a:blip>
          <a:srcRect l="39488" t="27836" r="5744" b="11884"/>
          <a:stretch/>
        </p:blipFill>
        <p:spPr>
          <a:xfrm>
            <a:off x="6701741" y="1860349"/>
            <a:ext cx="5490259" cy="4028612"/>
          </a:xfrm>
          <a:prstGeom prst="rect">
            <a:avLst/>
          </a:prstGeom>
        </p:spPr>
      </p:pic>
      <p:sp>
        <p:nvSpPr>
          <p:cNvPr id="2" name="Title 1">
            <a:extLst>
              <a:ext uri="{FF2B5EF4-FFF2-40B4-BE49-F238E27FC236}">
                <a16:creationId xmlns:a16="http://schemas.microsoft.com/office/drawing/2014/main" id="{7E23C3C8-9AC2-3DEF-1C7A-4C4E2EB4BC83}"/>
              </a:ext>
            </a:extLst>
          </p:cNvPr>
          <p:cNvSpPr>
            <a:spLocks noGrp="1"/>
          </p:cNvSpPr>
          <p:nvPr>
            <p:ph type="title"/>
          </p:nvPr>
        </p:nvSpPr>
        <p:spPr>
          <a:xfrm>
            <a:off x="560408" y="365125"/>
            <a:ext cx="10793392" cy="1325563"/>
          </a:xfrm>
        </p:spPr>
        <p:txBody>
          <a:bodyPr/>
          <a:lstStyle/>
          <a:p>
            <a:r>
              <a:rPr lang="en-US" dirty="0"/>
              <a:t>General Tips for Improving Driving Situations and Awareness</a:t>
            </a:r>
          </a:p>
        </p:txBody>
      </p:sp>
      <p:sp>
        <p:nvSpPr>
          <p:cNvPr id="3" name="Content Placeholder 2">
            <a:extLst>
              <a:ext uri="{FF2B5EF4-FFF2-40B4-BE49-F238E27FC236}">
                <a16:creationId xmlns:a16="http://schemas.microsoft.com/office/drawing/2014/main" id="{AE9117E8-1E3B-4B9F-9BAC-8CA2F95BF727}"/>
              </a:ext>
            </a:extLst>
          </p:cNvPr>
          <p:cNvSpPr>
            <a:spLocks noGrp="1"/>
          </p:cNvSpPr>
          <p:nvPr>
            <p:ph idx="1"/>
          </p:nvPr>
        </p:nvSpPr>
        <p:spPr>
          <a:xfrm>
            <a:off x="560408" y="1918221"/>
            <a:ext cx="5643623" cy="4170062"/>
          </a:xfrm>
        </p:spPr>
        <p:txBody>
          <a:bodyPr>
            <a:normAutofit lnSpcReduction="10000"/>
          </a:bodyPr>
          <a:lstStyle/>
          <a:p>
            <a:r>
              <a:rPr lang="en-US" dirty="0"/>
              <a:t>Social driving</a:t>
            </a:r>
          </a:p>
          <a:p>
            <a:pPr lvl="1"/>
            <a:r>
              <a:rPr lang="en-US" dirty="0"/>
              <a:t>This refers to the pressure from others for you to maneuver your vehicle safely around them or nearby obstacles.</a:t>
            </a:r>
          </a:p>
          <a:p>
            <a:r>
              <a:rPr lang="en-US" dirty="0"/>
              <a:t>Space management</a:t>
            </a:r>
          </a:p>
          <a:p>
            <a:pPr lvl="1"/>
            <a:r>
              <a:rPr lang="en-US" dirty="0"/>
              <a:t>Stopping distances are important to know, especially around trucks and other large vehicles.  </a:t>
            </a:r>
          </a:p>
          <a:p>
            <a:pPr lvl="1"/>
            <a:r>
              <a:rPr lang="en-US" dirty="0"/>
              <a:t>Parked cars can narrow the street, especially with oncoming traffic. It helps to slow down significantly when using such roads.</a:t>
            </a:r>
          </a:p>
        </p:txBody>
      </p:sp>
    </p:spTree>
    <p:extLst>
      <p:ext uri="{BB962C8B-B14F-4D97-AF65-F5344CB8AC3E}">
        <p14:creationId xmlns:p14="http://schemas.microsoft.com/office/powerpoint/2010/main" val="121140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134B8-4715-1C6F-85AA-2574A7B86FC3}"/>
              </a:ext>
            </a:extLst>
          </p:cNvPr>
          <p:cNvSpPr>
            <a:spLocks noGrp="1"/>
          </p:cNvSpPr>
          <p:nvPr>
            <p:ph type="title"/>
          </p:nvPr>
        </p:nvSpPr>
        <p:spPr>
          <a:xfrm>
            <a:off x="398363" y="365125"/>
            <a:ext cx="7773364" cy="1325563"/>
          </a:xfrm>
        </p:spPr>
        <p:txBody>
          <a:bodyPr>
            <a:normAutofit/>
          </a:bodyPr>
          <a:lstStyle/>
          <a:p>
            <a:r>
              <a:rPr lang="en-US" sz="4000" dirty="0"/>
              <a:t>General Tips for Improving Driving Situations and Awareness</a:t>
            </a:r>
          </a:p>
        </p:txBody>
      </p:sp>
      <p:sp>
        <p:nvSpPr>
          <p:cNvPr id="3" name="Content Placeholder 2">
            <a:extLst>
              <a:ext uri="{FF2B5EF4-FFF2-40B4-BE49-F238E27FC236}">
                <a16:creationId xmlns:a16="http://schemas.microsoft.com/office/drawing/2014/main" id="{5CD1BA99-B1F4-1DB6-3B6D-8E40EAF3C7BC}"/>
              </a:ext>
            </a:extLst>
          </p:cNvPr>
          <p:cNvSpPr>
            <a:spLocks noGrp="1"/>
          </p:cNvSpPr>
          <p:nvPr>
            <p:ph idx="1"/>
          </p:nvPr>
        </p:nvSpPr>
        <p:spPr>
          <a:xfrm>
            <a:off x="398364" y="1943100"/>
            <a:ext cx="7507148" cy="4142907"/>
          </a:xfrm>
        </p:spPr>
        <p:txBody>
          <a:bodyPr>
            <a:normAutofit/>
          </a:bodyPr>
          <a:lstStyle/>
          <a:p>
            <a:pPr marL="0" indent="0">
              <a:buNone/>
            </a:pPr>
            <a:r>
              <a:rPr lang="en-US" dirty="0"/>
              <a:t>Communicate with other road users: </a:t>
            </a:r>
          </a:p>
          <a:p>
            <a:r>
              <a:rPr lang="en-US" dirty="0"/>
              <a:t>Use turn signals to communicate your plans to turn or switch lanes</a:t>
            </a:r>
          </a:p>
          <a:p>
            <a:r>
              <a:rPr lang="en-US" dirty="0"/>
              <a:t>Use your horn to draw the attention of other road users</a:t>
            </a:r>
          </a:p>
          <a:p>
            <a:r>
              <a:rPr lang="en-US" dirty="0"/>
              <a:t>Note that flashing lights on heavy machinery may indicate that they are in operation</a:t>
            </a:r>
          </a:p>
          <a:p>
            <a:r>
              <a:rPr lang="en-US" dirty="0"/>
              <a:t>Listen for loud beeping from work zone vehicles such as trucks or forklifts </a:t>
            </a:r>
          </a:p>
        </p:txBody>
      </p:sp>
      <p:pic>
        <p:nvPicPr>
          <p:cNvPr id="7" name="Picture 6" descr="A close-up of a car steering wheel&#10;&#10;Description automatically generated">
            <a:extLst>
              <a:ext uri="{FF2B5EF4-FFF2-40B4-BE49-F238E27FC236}">
                <a16:creationId xmlns:a16="http://schemas.microsoft.com/office/drawing/2014/main" id="{75A4ADFF-D8B6-C053-DBA9-C799B2E3CB97}"/>
              </a:ext>
            </a:extLst>
          </p:cNvPr>
          <p:cNvPicPr>
            <a:picLocks noChangeAspect="1"/>
          </p:cNvPicPr>
          <p:nvPr/>
        </p:nvPicPr>
        <p:blipFill rotWithShape="1">
          <a:blip r:embed="rId3">
            <a:extLst>
              <a:ext uri="{28A0092B-C50C-407E-A947-70E740481C1C}">
                <a14:useLocalDpi xmlns:a14="http://schemas.microsoft.com/office/drawing/2010/main" val="0"/>
              </a:ext>
            </a:extLst>
          </a:blip>
          <a:srcRect l="10096" r="10096"/>
          <a:stretch/>
        </p:blipFill>
        <p:spPr>
          <a:xfrm>
            <a:off x="8530539" y="0"/>
            <a:ext cx="3661460" cy="3057305"/>
          </a:xfrm>
          <a:prstGeom prst="rect">
            <a:avLst/>
          </a:prstGeom>
        </p:spPr>
      </p:pic>
      <p:pic>
        <p:nvPicPr>
          <p:cNvPr id="11" name="Picture 10" descr="A finger pressing a emergency button in a car&#10;&#10;Description automatically generated">
            <a:extLst>
              <a:ext uri="{FF2B5EF4-FFF2-40B4-BE49-F238E27FC236}">
                <a16:creationId xmlns:a16="http://schemas.microsoft.com/office/drawing/2014/main" id="{80A7F2B2-8A56-4D70-3B6E-6885A9311E9F}"/>
              </a:ext>
            </a:extLst>
          </p:cNvPr>
          <p:cNvPicPr>
            <a:picLocks noChangeAspect="1"/>
          </p:cNvPicPr>
          <p:nvPr/>
        </p:nvPicPr>
        <p:blipFill rotWithShape="1">
          <a:blip r:embed="rId4">
            <a:extLst>
              <a:ext uri="{28A0092B-C50C-407E-A947-70E740481C1C}">
                <a14:useLocalDpi xmlns:a14="http://schemas.microsoft.com/office/drawing/2010/main" val="0"/>
              </a:ext>
            </a:extLst>
          </a:blip>
          <a:srcRect l="10904" r="10904"/>
          <a:stretch/>
        </p:blipFill>
        <p:spPr>
          <a:xfrm>
            <a:off x="8530540" y="3098580"/>
            <a:ext cx="3661460" cy="3124972"/>
          </a:xfrm>
          <a:prstGeom prst="rect">
            <a:avLst/>
          </a:prstGeom>
        </p:spPr>
      </p:pic>
    </p:spTree>
    <p:extLst>
      <p:ext uri="{BB962C8B-B14F-4D97-AF65-F5344CB8AC3E}">
        <p14:creationId xmlns:p14="http://schemas.microsoft.com/office/powerpoint/2010/main" val="4159915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BAD3-6FD0-C692-1782-FA41654899C5}"/>
              </a:ext>
            </a:extLst>
          </p:cNvPr>
          <p:cNvSpPr>
            <a:spLocks noGrp="1"/>
          </p:cNvSpPr>
          <p:nvPr>
            <p:ph type="title"/>
          </p:nvPr>
        </p:nvSpPr>
        <p:spPr>
          <a:xfrm>
            <a:off x="5074791" y="1612586"/>
            <a:ext cx="6370007" cy="2483808"/>
          </a:xfrm>
        </p:spPr>
        <p:txBody>
          <a:bodyPr>
            <a:normAutofit/>
          </a:bodyPr>
          <a:lstStyle/>
          <a:p>
            <a:r>
              <a:rPr lang="en-US" dirty="0"/>
              <a:t>Make Way for Other Road Users</a:t>
            </a:r>
          </a:p>
        </p:txBody>
      </p:sp>
      <p:sp>
        <p:nvSpPr>
          <p:cNvPr id="3" name="Text Placeholder 2">
            <a:extLst>
              <a:ext uri="{FF2B5EF4-FFF2-40B4-BE49-F238E27FC236}">
                <a16:creationId xmlns:a16="http://schemas.microsoft.com/office/drawing/2014/main" id="{720B8C92-5A55-0374-920D-2E880C1D1A4C}"/>
              </a:ext>
            </a:extLst>
          </p:cNvPr>
          <p:cNvSpPr>
            <a:spLocks noGrp="1"/>
          </p:cNvSpPr>
          <p:nvPr>
            <p:ph type="body" idx="1"/>
          </p:nvPr>
        </p:nvSpPr>
        <p:spPr>
          <a:xfrm>
            <a:off x="5074791" y="3963705"/>
            <a:ext cx="6370007" cy="1187029"/>
          </a:xfrm>
        </p:spPr>
        <p:txBody>
          <a:bodyPr>
            <a:normAutofit/>
          </a:bodyPr>
          <a:lstStyle/>
          <a:p>
            <a:r>
              <a:rPr lang="en-US" dirty="0"/>
              <a:t>Move your vehicle out of the driving lanes if you are involved in a crash where there are no serious injuries.</a:t>
            </a:r>
          </a:p>
        </p:txBody>
      </p:sp>
      <p:pic>
        <p:nvPicPr>
          <p:cNvPr id="9" name="Picture 8" descr="A poster of a car crash&#10;&#10;Description automatically generated">
            <a:extLst>
              <a:ext uri="{FF2B5EF4-FFF2-40B4-BE49-F238E27FC236}">
                <a16:creationId xmlns:a16="http://schemas.microsoft.com/office/drawing/2014/main" id="{18927C44-BD52-467E-C654-B6641C6A7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37529" cy="6858000"/>
          </a:xfrm>
          <a:prstGeom prst="rect">
            <a:avLst/>
          </a:prstGeom>
        </p:spPr>
      </p:pic>
    </p:spTree>
    <p:extLst>
      <p:ext uri="{BB962C8B-B14F-4D97-AF65-F5344CB8AC3E}">
        <p14:creationId xmlns:p14="http://schemas.microsoft.com/office/powerpoint/2010/main" val="3205574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p:txBody>
          <a:bodyPr/>
          <a:lstStyle/>
          <a:p>
            <a:r>
              <a:rPr lang="en-US" dirty="0"/>
              <a:t>Learning Objectives</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838200" y="1825624"/>
            <a:ext cx="5178398" cy="3986111"/>
          </a:xfrm>
        </p:spPr>
        <p:txBody>
          <a:bodyPr/>
          <a:lstStyle/>
          <a:p>
            <a:r>
              <a:rPr lang="en-US" dirty="0"/>
              <a:t>Help teen learners understand the importance of situational awareness </a:t>
            </a:r>
          </a:p>
          <a:p>
            <a:r>
              <a:rPr lang="en-US" dirty="0"/>
              <a:t>Help teens understand other road users</a:t>
            </a:r>
          </a:p>
          <a:p>
            <a:r>
              <a:rPr lang="en-US" dirty="0"/>
              <a:t>Provide new drivers tips to safely navigate roadways</a:t>
            </a:r>
          </a:p>
        </p:txBody>
      </p:sp>
      <p:pic>
        <p:nvPicPr>
          <p:cNvPr id="6" name="Picture 5">
            <a:extLst>
              <a:ext uri="{FF2B5EF4-FFF2-40B4-BE49-F238E27FC236}">
                <a16:creationId xmlns:a16="http://schemas.microsoft.com/office/drawing/2014/main" id="{94B67C60-F41D-4281-A426-3313A826D0FE}"/>
              </a:ext>
            </a:extLst>
          </p:cNvPr>
          <p:cNvPicPr>
            <a:picLocks noChangeAspect="1"/>
          </p:cNvPicPr>
          <p:nvPr/>
        </p:nvPicPr>
        <p:blipFill rotWithShape="1">
          <a:blip r:embed="rId3">
            <a:extLst>
              <a:ext uri="{28A0092B-C50C-407E-A947-70E740481C1C}">
                <a14:useLocalDpi xmlns:a14="http://schemas.microsoft.com/office/drawing/2010/main" val="0"/>
              </a:ext>
            </a:extLst>
          </a:blip>
          <a:srcRect t="12416"/>
          <a:stretch/>
        </p:blipFill>
        <p:spPr>
          <a:xfrm>
            <a:off x="6861841" y="0"/>
            <a:ext cx="5330159" cy="6224422"/>
          </a:xfrm>
          <a:prstGeom prst="rect">
            <a:avLst/>
          </a:prstGeom>
        </p:spPr>
      </p:pic>
    </p:spTree>
    <p:extLst>
      <p:ext uri="{BB962C8B-B14F-4D97-AF65-F5344CB8AC3E}">
        <p14:creationId xmlns:p14="http://schemas.microsoft.com/office/powerpoint/2010/main" val="222334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anim calcmode="lin" valueType="num">
                                      <p:cBhvr>
                                        <p:cTn id="1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anim calcmode="lin" valueType="num">
                                      <p:cBhvr>
                                        <p:cTn id="2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9">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54DA-90AD-6C88-2704-76D201B422FF}"/>
              </a:ext>
            </a:extLst>
          </p:cNvPr>
          <p:cNvSpPr>
            <a:spLocks noGrp="1"/>
          </p:cNvSpPr>
          <p:nvPr>
            <p:ph type="title"/>
          </p:nvPr>
        </p:nvSpPr>
        <p:spPr/>
        <p:txBody>
          <a:bodyPr/>
          <a:lstStyle/>
          <a:p>
            <a:r>
              <a:rPr lang="en-US" dirty="0"/>
              <a:t>Disclaimer Notice</a:t>
            </a:r>
          </a:p>
        </p:txBody>
      </p:sp>
      <p:sp>
        <p:nvSpPr>
          <p:cNvPr id="3" name="Content Placeholder 2">
            <a:extLst>
              <a:ext uri="{FF2B5EF4-FFF2-40B4-BE49-F238E27FC236}">
                <a16:creationId xmlns:a16="http://schemas.microsoft.com/office/drawing/2014/main" id="{C9A8238B-4B18-12B9-E7B0-1D306FC4563D}"/>
              </a:ext>
            </a:extLst>
          </p:cNvPr>
          <p:cNvSpPr>
            <a:spLocks noGrp="1"/>
          </p:cNvSpPr>
          <p:nvPr>
            <p:ph idx="1"/>
          </p:nvPr>
        </p:nvSpPr>
        <p:spPr/>
        <p:txBody>
          <a:bodyPr>
            <a:normAutofit/>
          </a:bodyPr>
          <a:lstStyle/>
          <a:p>
            <a:pPr marL="0" indent="0">
              <a:buNone/>
            </a:pPr>
            <a:r>
              <a:rPr lang="en-US" sz="2000" dirty="0"/>
              <a:t>This module was developed by the Institute for Transportation (</a:t>
            </a:r>
            <a:r>
              <a:rPr lang="en-US" sz="2000" dirty="0" err="1"/>
              <a:t>InTrans</a:t>
            </a:r>
            <a:r>
              <a:rPr lang="en-US" sz="2000" dirty="0"/>
              <a:t>) at Iowa State University for the Iowa Department of Transportation (Iowa DOT) with the purpose to provide the material for driver education instructors in Iowa. </a:t>
            </a:r>
            <a:r>
              <a:rPr lang="en-US" sz="2000" dirty="0" err="1"/>
              <a:t>InTrans</a:t>
            </a:r>
            <a:r>
              <a:rPr lang="en-US" sz="2000" dirty="0"/>
              <a:t> is responsible for the facts and the accuracy of the information presented herein as of May 1, 2025.</a:t>
            </a:r>
          </a:p>
          <a:p>
            <a:pPr marL="0" indent="0">
              <a:buNone/>
            </a:pPr>
            <a:r>
              <a:rPr lang="en-US" sz="2000" dirty="0"/>
              <a:t>Driver education instructors may use the material in its entirety or may use any of the slides and material individually. The material is for educational purposes only. It is strictly prohibited to sell any part of this module.</a:t>
            </a:r>
          </a:p>
          <a:p>
            <a:pPr marL="0" indent="0">
              <a:buNone/>
            </a:pPr>
            <a:r>
              <a:rPr lang="en-US" sz="2000" dirty="0"/>
              <a:t>If any of the material is reused, please credit the appropriate source. The resources used for information and images for the module are provided in the notes section. Other material can be cited as Iowa DOT.</a:t>
            </a:r>
          </a:p>
          <a:p>
            <a:pPr marL="0" indent="0">
              <a:buNone/>
            </a:pPr>
            <a:r>
              <a:rPr lang="en-US" sz="2000" dirty="0"/>
              <a:t>For more information or questions, please contact Vania Boyd, Driver Education and Motorcycle Rider Education Manager, Iowa DOT, </a:t>
            </a:r>
            <a:r>
              <a:rPr lang="en-US" sz="2000" dirty="0" err="1">
                <a:hlinkClick r:id="rId2"/>
              </a:rPr>
              <a:t>Vania.boyd@iowadot.us</a:t>
            </a:r>
            <a:r>
              <a:rPr lang="en-US" sz="2000" dirty="0"/>
              <a:t>.</a:t>
            </a:r>
          </a:p>
        </p:txBody>
      </p:sp>
    </p:spTree>
    <p:extLst>
      <p:ext uri="{BB962C8B-B14F-4D97-AF65-F5344CB8AC3E}">
        <p14:creationId xmlns:p14="http://schemas.microsoft.com/office/powerpoint/2010/main" val="2382299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a:xfrm>
            <a:off x="364864" y="946040"/>
            <a:ext cx="4960172" cy="1325563"/>
          </a:xfrm>
        </p:spPr>
        <p:txBody>
          <a:bodyPr/>
          <a:lstStyle/>
          <a:p>
            <a:r>
              <a:rPr lang="en-US" dirty="0"/>
              <a:t>What is Situational Awareness?</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364864" y="2462784"/>
            <a:ext cx="4293198" cy="2800164"/>
          </a:xfrm>
        </p:spPr>
        <p:txBody>
          <a:bodyPr/>
          <a:lstStyle/>
          <a:p>
            <a:r>
              <a:rPr lang="en-US" dirty="0"/>
              <a:t>Situational awareness is the ability to be aware of everything happening around you while driving. </a:t>
            </a:r>
          </a:p>
          <a:p>
            <a:pPr lvl="1"/>
            <a:r>
              <a:rPr lang="en-US" dirty="0"/>
              <a:t>This includes the roadway and the environment around you.</a:t>
            </a:r>
          </a:p>
        </p:txBody>
      </p:sp>
      <p:pic>
        <p:nvPicPr>
          <p:cNvPr id="5" name="Picture 4">
            <a:extLst>
              <a:ext uri="{FF2B5EF4-FFF2-40B4-BE49-F238E27FC236}">
                <a16:creationId xmlns:a16="http://schemas.microsoft.com/office/drawing/2014/main" id="{AA849304-92A6-415F-937D-0553EDB2ECF0}"/>
              </a:ext>
            </a:extLst>
          </p:cNvPr>
          <p:cNvPicPr>
            <a:picLocks noChangeAspect="1"/>
          </p:cNvPicPr>
          <p:nvPr/>
        </p:nvPicPr>
        <p:blipFill>
          <a:blip r:embed="rId3"/>
          <a:stretch>
            <a:fillRect/>
          </a:stretch>
        </p:blipFill>
        <p:spPr>
          <a:xfrm>
            <a:off x="5325036" y="969879"/>
            <a:ext cx="6651812" cy="4293069"/>
          </a:xfrm>
          <a:prstGeom prst="rect">
            <a:avLst/>
          </a:prstGeom>
        </p:spPr>
      </p:pic>
    </p:spTree>
    <p:extLst>
      <p:ext uri="{BB962C8B-B14F-4D97-AF65-F5344CB8AC3E}">
        <p14:creationId xmlns:p14="http://schemas.microsoft.com/office/powerpoint/2010/main" val="3595515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a:xfrm>
            <a:off x="332592" y="365125"/>
            <a:ext cx="5013960" cy="1325563"/>
          </a:xfrm>
        </p:spPr>
        <p:txBody>
          <a:bodyPr/>
          <a:lstStyle/>
          <a:p>
            <a:r>
              <a:rPr lang="en-US" dirty="0"/>
              <a:t>What is Situational Awareness?</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332593" y="1825623"/>
            <a:ext cx="5143050" cy="4241689"/>
          </a:xfrm>
        </p:spPr>
        <p:txBody>
          <a:bodyPr/>
          <a:lstStyle/>
          <a:p>
            <a:r>
              <a:rPr lang="en-US" dirty="0"/>
              <a:t>Situational awareness consists of three levels:</a:t>
            </a:r>
          </a:p>
          <a:p>
            <a:pPr marL="914400" lvl="1" indent="-457200">
              <a:buFont typeface="+mj-lt"/>
              <a:buAutoNum type="arabicPeriod"/>
            </a:pPr>
            <a:r>
              <a:rPr lang="en-US" dirty="0"/>
              <a:t>Perceiving the changes taking place on the roadway (such as the start of a work zone or crash)</a:t>
            </a:r>
          </a:p>
          <a:p>
            <a:pPr marL="914400" lvl="1" indent="-457200">
              <a:buFont typeface="+mj-lt"/>
              <a:buAutoNum type="arabicPeriod"/>
            </a:pPr>
            <a:r>
              <a:rPr lang="en-US" dirty="0"/>
              <a:t>Comprehending what the changes mean and how they will impact driving conditions</a:t>
            </a:r>
          </a:p>
          <a:p>
            <a:pPr marL="914400" lvl="1" indent="-457200">
              <a:buFont typeface="+mj-lt"/>
              <a:buAutoNum type="arabicPeriod"/>
            </a:pPr>
            <a:r>
              <a:rPr lang="en-US" dirty="0"/>
              <a:t>Forecasting how other drivers will react to the changes</a:t>
            </a:r>
          </a:p>
        </p:txBody>
      </p:sp>
      <p:pic>
        <p:nvPicPr>
          <p:cNvPr id="6" name="Picture 5" descr="A diagram of a diagram with a brain and a head&#10;&#10;Description automatically generated with medium confidence">
            <a:extLst>
              <a:ext uri="{FF2B5EF4-FFF2-40B4-BE49-F238E27FC236}">
                <a16:creationId xmlns:a16="http://schemas.microsoft.com/office/drawing/2014/main" id="{46D74C4B-F564-471B-8EA7-2387C6ADA4BB}"/>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242" r="7814"/>
          <a:stretch/>
        </p:blipFill>
        <p:spPr>
          <a:xfrm>
            <a:off x="5701553" y="-1"/>
            <a:ext cx="6490447" cy="6225643"/>
          </a:xfrm>
          <a:prstGeom prst="rect">
            <a:avLst/>
          </a:prstGeom>
        </p:spPr>
      </p:pic>
    </p:spTree>
    <p:extLst>
      <p:ext uri="{BB962C8B-B14F-4D97-AF65-F5344CB8AC3E}">
        <p14:creationId xmlns:p14="http://schemas.microsoft.com/office/powerpoint/2010/main" val="2132466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24AF01-0F4B-5DE2-E23F-9EBDF21E6A07}"/>
              </a:ext>
            </a:extLst>
          </p:cNvPr>
          <p:cNvSpPr/>
          <p:nvPr/>
        </p:nvSpPr>
        <p:spPr>
          <a:xfrm>
            <a:off x="0" y="0"/>
            <a:ext cx="8967260" cy="62273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79F9FC-C411-5F9D-5AFC-16514DBBEFD7}"/>
              </a:ext>
            </a:extLst>
          </p:cNvPr>
          <p:cNvSpPr>
            <a:spLocks noGrp="1"/>
          </p:cNvSpPr>
          <p:nvPr>
            <p:ph type="title"/>
          </p:nvPr>
        </p:nvSpPr>
        <p:spPr>
          <a:xfrm>
            <a:off x="490958" y="365125"/>
            <a:ext cx="8226221" cy="1325563"/>
          </a:xfrm>
        </p:spPr>
        <p:txBody>
          <a:bodyPr/>
          <a:lstStyle/>
          <a:p>
            <a:r>
              <a:rPr lang="en-US" dirty="0"/>
              <a:t>What is Situational Awareness?</a:t>
            </a:r>
          </a:p>
        </p:txBody>
      </p:sp>
      <p:sp>
        <p:nvSpPr>
          <p:cNvPr id="3" name="Content Placeholder 2">
            <a:extLst>
              <a:ext uri="{FF2B5EF4-FFF2-40B4-BE49-F238E27FC236}">
                <a16:creationId xmlns:a16="http://schemas.microsoft.com/office/drawing/2014/main" id="{E82D63C4-71F6-EC4D-3A8B-A0EFA8537C0A}"/>
              </a:ext>
            </a:extLst>
          </p:cNvPr>
          <p:cNvSpPr>
            <a:spLocks noGrp="1"/>
          </p:cNvSpPr>
          <p:nvPr>
            <p:ph idx="1"/>
          </p:nvPr>
        </p:nvSpPr>
        <p:spPr>
          <a:xfrm>
            <a:off x="490959" y="1825625"/>
            <a:ext cx="7738641" cy="3961717"/>
          </a:xfrm>
        </p:spPr>
        <p:txBody>
          <a:bodyPr>
            <a:normAutofit/>
          </a:bodyPr>
          <a:lstStyle/>
          <a:p>
            <a:pPr>
              <a:buClr>
                <a:schemeClr val="accent2">
                  <a:lumMod val="50000"/>
                </a:schemeClr>
              </a:buClr>
            </a:pPr>
            <a:r>
              <a:rPr lang="en-US" dirty="0"/>
              <a:t>A good way to be aware of your surroundings is to scan traffic on all sides of your vehicle:</a:t>
            </a:r>
          </a:p>
          <a:p>
            <a:pPr lvl="1">
              <a:buClr>
                <a:schemeClr val="accent2">
                  <a:lumMod val="50000"/>
                </a:schemeClr>
              </a:buClr>
            </a:pPr>
            <a:r>
              <a:rPr lang="en-US" dirty="0"/>
              <a:t>You can do this by checking the mirrors of the car and scanning conditions 20 to 30 seconds ahead of you. </a:t>
            </a:r>
          </a:p>
          <a:p>
            <a:pPr lvl="1">
              <a:buClr>
                <a:schemeClr val="accent2">
                  <a:lumMod val="50000"/>
                </a:schemeClr>
              </a:buClr>
            </a:pPr>
            <a:r>
              <a:rPr lang="en-US" dirty="0"/>
              <a:t>It is helpful to use a systemic search pattern (i.e., look down the middle and then from side to side).</a:t>
            </a:r>
          </a:p>
        </p:txBody>
      </p:sp>
      <p:pic>
        <p:nvPicPr>
          <p:cNvPr id="5" name="Picture 4" descr="UNDERSTANDING THE BLIND SPOTS - Firstpost">
            <a:extLst>
              <a:ext uri="{FF2B5EF4-FFF2-40B4-BE49-F238E27FC236}">
                <a16:creationId xmlns:a16="http://schemas.microsoft.com/office/drawing/2014/main" id="{B48CD41C-E390-EB7C-C3E2-8B78D10DB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7260" y="0"/>
            <a:ext cx="3224739" cy="22585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342D2F0-070D-5FA4-D3FD-701FA2BB77EA}"/>
              </a:ext>
            </a:extLst>
          </p:cNvPr>
          <p:cNvPicPr>
            <a:picLocks noChangeAspect="1"/>
          </p:cNvPicPr>
          <p:nvPr/>
        </p:nvPicPr>
        <p:blipFill>
          <a:blip r:embed="rId4"/>
          <a:stretch>
            <a:fillRect/>
          </a:stretch>
        </p:blipFill>
        <p:spPr>
          <a:xfrm>
            <a:off x="9179911" y="4294403"/>
            <a:ext cx="2757499" cy="1909823"/>
          </a:xfrm>
          <a:prstGeom prst="rect">
            <a:avLst/>
          </a:prstGeom>
        </p:spPr>
      </p:pic>
      <p:pic>
        <p:nvPicPr>
          <p:cNvPr id="7" name="Picture 6" descr="A car with arrows pointing to the side&#10;&#10;Description automatically generated">
            <a:extLst>
              <a:ext uri="{FF2B5EF4-FFF2-40B4-BE49-F238E27FC236}">
                <a16:creationId xmlns:a16="http://schemas.microsoft.com/office/drawing/2014/main" id="{F29AE6E7-11E3-6801-BDAD-DA06A5848FD1}"/>
              </a:ext>
            </a:extLst>
          </p:cNvPr>
          <p:cNvPicPr>
            <a:picLocks noChangeAspect="1"/>
          </p:cNvPicPr>
          <p:nvPr/>
        </p:nvPicPr>
        <p:blipFill rotWithShape="1">
          <a:blip r:embed="rId5">
            <a:extLst>
              <a:ext uri="{28A0092B-C50C-407E-A947-70E740481C1C}">
                <a14:useLocalDpi xmlns:a14="http://schemas.microsoft.com/office/drawing/2010/main" val="0"/>
              </a:ext>
            </a:extLst>
          </a:blip>
          <a:srcRect t="11048" b="6008"/>
          <a:stretch/>
        </p:blipFill>
        <p:spPr>
          <a:xfrm>
            <a:off x="9179911" y="2431537"/>
            <a:ext cx="2872989" cy="1782501"/>
          </a:xfrm>
          <a:prstGeom prst="rect">
            <a:avLst/>
          </a:prstGeom>
        </p:spPr>
      </p:pic>
    </p:spTree>
    <p:extLst>
      <p:ext uri="{BB962C8B-B14F-4D97-AF65-F5344CB8AC3E}">
        <p14:creationId xmlns:p14="http://schemas.microsoft.com/office/powerpoint/2010/main" val="2899862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134B8-4715-1C6F-85AA-2574A7B86FC3}"/>
              </a:ext>
            </a:extLst>
          </p:cNvPr>
          <p:cNvSpPr>
            <a:spLocks noGrp="1"/>
          </p:cNvSpPr>
          <p:nvPr>
            <p:ph type="title"/>
          </p:nvPr>
        </p:nvSpPr>
        <p:spPr>
          <a:xfrm>
            <a:off x="687729" y="365125"/>
            <a:ext cx="5824928" cy="1325563"/>
          </a:xfrm>
        </p:spPr>
        <p:txBody>
          <a:bodyPr/>
          <a:lstStyle/>
          <a:p>
            <a:r>
              <a:rPr lang="en-US" dirty="0"/>
              <a:t>What to Look For?</a:t>
            </a:r>
          </a:p>
        </p:txBody>
      </p:sp>
      <p:sp>
        <p:nvSpPr>
          <p:cNvPr id="3" name="Content Placeholder 2">
            <a:extLst>
              <a:ext uri="{FF2B5EF4-FFF2-40B4-BE49-F238E27FC236}">
                <a16:creationId xmlns:a16="http://schemas.microsoft.com/office/drawing/2014/main" id="{5CD1BA99-B1F4-1DB6-3B6D-8E40EAF3C7BC}"/>
              </a:ext>
            </a:extLst>
          </p:cNvPr>
          <p:cNvSpPr>
            <a:spLocks noGrp="1"/>
          </p:cNvSpPr>
          <p:nvPr>
            <p:ph idx="1"/>
          </p:nvPr>
        </p:nvSpPr>
        <p:spPr>
          <a:xfrm>
            <a:off x="687729" y="1825624"/>
            <a:ext cx="5824928" cy="4260383"/>
          </a:xfrm>
        </p:spPr>
        <p:txBody>
          <a:bodyPr>
            <a:normAutofit/>
          </a:bodyPr>
          <a:lstStyle/>
          <a:p>
            <a:pPr marL="0" indent="0">
              <a:buNone/>
            </a:pPr>
            <a:r>
              <a:rPr lang="en-US" dirty="0"/>
              <a:t>When scanning your environment, look out for the following:</a:t>
            </a:r>
          </a:p>
          <a:p>
            <a:r>
              <a:rPr lang="en-US" dirty="0"/>
              <a:t>Vehicles emerging into the roadway, changing lanes, or turning off the roadway</a:t>
            </a:r>
          </a:p>
          <a:p>
            <a:r>
              <a:rPr lang="en-US" dirty="0"/>
              <a:t>Other road users like cyclists and pedestrians</a:t>
            </a:r>
          </a:p>
          <a:p>
            <a:r>
              <a:rPr lang="en-US" dirty="0"/>
              <a:t>Traffic in front and at the rear, especially when traffic is heavy</a:t>
            </a:r>
          </a:p>
          <a:p>
            <a:r>
              <a:rPr lang="en-US" dirty="0"/>
              <a:t>Traffic signals and road signs</a:t>
            </a:r>
          </a:p>
        </p:txBody>
      </p:sp>
      <p:pic>
        <p:nvPicPr>
          <p:cNvPr id="7" name="Picture 6" descr="A video game screen capture&#10;&#10;Description automatically generated">
            <a:extLst>
              <a:ext uri="{FF2B5EF4-FFF2-40B4-BE49-F238E27FC236}">
                <a16:creationId xmlns:a16="http://schemas.microsoft.com/office/drawing/2014/main" id="{6755AB60-6DE0-9FD9-FF7B-DF29EFA5CE73}"/>
              </a:ext>
            </a:extLst>
          </p:cNvPr>
          <p:cNvPicPr>
            <a:picLocks noChangeAspect="1"/>
          </p:cNvPicPr>
          <p:nvPr/>
        </p:nvPicPr>
        <p:blipFill rotWithShape="1">
          <a:blip r:embed="rId3">
            <a:extLst>
              <a:ext uri="{28A0092B-C50C-407E-A947-70E740481C1C}">
                <a14:useLocalDpi xmlns:a14="http://schemas.microsoft.com/office/drawing/2010/main" val="0"/>
              </a:ext>
            </a:extLst>
          </a:blip>
          <a:srcRect t="2359" b="11471"/>
          <a:stretch/>
        </p:blipFill>
        <p:spPr>
          <a:xfrm>
            <a:off x="7198848" y="0"/>
            <a:ext cx="4993152" cy="3057993"/>
          </a:xfrm>
          <a:prstGeom prst="rect">
            <a:avLst/>
          </a:prstGeom>
        </p:spPr>
      </p:pic>
      <p:pic>
        <p:nvPicPr>
          <p:cNvPr id="13" name="Picture 12" descr="A person riding a bicycle next to a car&#10;&#10;Description automatically generated">
            <a:extLst>
              <a:ext uri="{FF2B5EF4-FFF2-40B4-BE49-F238E27FC236}">
                <a16:creationId xmlns:a16="http://schemas.microsoft.com/office/drawing/2014/main" id="{728D19B8-ED7B-2966-7293-F47EAE011CA0}"/>
              </a:ext>
            </a:extLst>
          </p:cNvPr>
          <p:cNvPicPr>
            <a:picLocks noChangeAspect="1"/>
          </p:cNvPicPr>
          <p:nvPr/>
        </p:nvPicPr>
        <p:blipFill rotWithShape="1">
          <a:blip r:embed="rId4">
            <a:extLst>
              <a:ext uri="{28A0092B-C50C-407E-A947-70E740481C1C}">
                <a14:useLocalDpi xmlns:a14="http://schemas.microsoft.com/office/drawing/2010/main" val="0"/>
              </a:ext>
            </a:extLst>
          </a:blip>
          <a:srcRect l="2352" r="9435"/>
          <a:stretch/>
        </p:blipFill>
        <p:spPr>
          <a:xfrm>
            <a:off x="7198847" y="3107687"/>
            <a:ext cx="4993153" cy="3114623"/>
          </a:xfrm>
          <a:prstGeom prst="rect">
            <a:avLst/>
          </a:prstGeom>
        </p:spPr>
      </p:pic>
    </p:spTree>
    <p:extLst>
      <p:ext uri="{BB962C8B-B14F-4D97-AF65-F5344CB8AC3E}">
        <p14:creationId xmlns:p14="http://schemas.microsoft.com/office/powerpoint/2010/main" val="749361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134B8-4715-1C6F-85AA-2574A7B86FC3}"/>
              </a:ext>
            </a:extLst>
          </p:cNvPr>
          <p:cNvSpPr>
            <a:spLocks noGrp="1"/>
          </p:cNvSpPr>
          <p:nvPr>
            <p:ph type="title"/>
          </p:nvPr>
        </p:nvSpPr>
        <p:spPr>
          <a:xfrm>
            <a:off x="687729" y="365125"/>
            <a:ext cx="6511120" cy="1325563"/>
          </a:xfrm>
        </p:spPr>
        <p:txBody>
          <a:bodyPr/>
          <a:lstStyle/>
          <a:p>
            <a:r>
              <a:rPr lang="en-US" dirty="0"/>
              <a:t>Sharing the Road with Pedestrians</a:t>
            </a:r>
          </a:p>
        </p:txBody>
      </p:sp>
      <p:sp>
        <p:nvSpPr>
          <p:cNvPr id="3" name="Content Placeholder 2">
            <a:extLst>
              <a:ext uri="{FF2B5EF4-FFF2-40B4-BE49-F238E27FC236}">
                <a16:creationId xmlns:a16="http://schemas.microsoft.com/office/drawing/2014/main" id="{5CD1BA99-B1F4-1DB6-3B6D-8E40EAF3C7BC}"/>
              </a:ext>
            </a:extLst>
          </p:cNvPr>
          <p:cNvSpPr>
            <a:spLocks noGrp="1"/>
          </p:cNvSpPr>
          <p:nvPr>
            <p:ph idx="1"/>
          </p:nvPr>
        </p:nvSpPr>
        <p:spPr>
          <a:xfrm>
            <a:off x="687728" y="1825624"/>
            <a:ext cx="6511121" cy="4260383"/>
          </a:xfrm>
        </p:spPr>
        <p:txBody>
          <a:bodyPr>
            <a:normAutofit fontScale="92500"/>
          </a:bodyPr>
          <a:lstStyle/>
          <a:p>
            <a:r>
              <a:rPr lang="en-US" dirty="0"/>
              <a:t>Pedestrians and cyclists have the same rights to the road as you.</a:t>
            </a:r>
          </a:p>
          <a:p>
            <a:r>
              <a:rPr lang="en-US" dirty="0"/>
              <a:t>They face unique safety challenges because they are smaller and less visible. </a:t>
            </a:r>
          </a:p>
          <a:p>
            <a:r>
              <a:rPr lang="en-US" dirty="0"/>
              <a:t>Always slow down and be prepared to yield to pedestrians when they are in a crosswalk.</a:t>
            </a:r>
          </a:p>
          <a:p>
            <a:r>
              <a:rPr lang="en-US" dirty="0"/>
              <a:t>Do not pass vehicles stopped at a crosswalk. There may be pedestrians crossing whom you cannot see. </a:t>
            </a:r>
          </a:p>
          <a:p>
            <a:r>
              <a:rPr lang="en-US" dirty="0"/>
              <a:t>Be extra cautious when backing up across sidewalks or in parking lots.</a:t>
            </a:r>
          </a:p>
        </p:txBody>
      </p:sp>
      <p:pic>
        <p:nvPicPr>
          <p:cNvPr id="6" name="Picture 5" descr="A child and child crossing a street&#10;&#10;Description automatically generated">
            <a:extLst>
              <a:ext uri="{FF2B5EF4-FFF2-40B4-BE49-F238E27FC236}">
                <a16:creationId xmlns:a16="http://schemas.microsoft.com/office/drawing/2014/main" id="{47BCBAA1-3F17-25C9-91AE-1398E1402B8F}"/>
              </a:ext>
            </a:extLst>
          </p:cNvPr>
          <p:cNvPicPr>
            <a:picLocks noChangeAspect="1"/>
          </p:cNvPicPr>
          <p:nvPr/>
        </p:nvPicPr>
        <p:blipFill rotWithShape="1">
          <a:blip r:embed="rId3">
            <a:extLst>
              <a:ext uri="{28A0092B-C50C-407E-A947-70E740481C1C}">
                <a14:useLocalDpi xmlns:a14="http://schemas.microsoft.com/office/drawing/2010/main" val="0"/>
              </a:ext>
            </a:extLst>
          </a:blip>
          <a:srcRect l="7058"/>
          <a:stretch/>
        </p:blipFill>
        <p:spPr>
          <a:xfrm>
            <a:off x="7930195" y="0"/>
            <a:ext cx="4261805" cy="3055885"/>
          </a:xfrm>
          <a:prstGeom prst="rect">
            <a:avLst/>
          </a:prstGeom>
        </p:spPr>
      </p:pic>
      <p:pic>
        <p:nvPicPr>
          <p:cNvPr id="11" name="Picture 10" descr="A child wearing a helmet pushing a toy bike&#10;&#10;Description automatically generated">
            <a:extLst>
              <a:ext uri="{FF2B5EF4-FFF2-40B4-BE49-F238E27FC236}">
                <a16:creationId xmlns:a16="http://schemas.microsoft.com/office/drawing/2014/main" id="{8EF93CE8-F0EF-D065-F9A1-BAE7F80408AD}"/>
              </a:ext>
            </a:extLst>
          </p:cNvPr>
          <p:cNvPicPr>
            <a:picLocks noChangeAspect="1"/>
          </p:cNvPicPr>
          <p:nvPr/>
        </p:nvPicPr>
        <p:blipFill rotWithShape="1">
          <a:blip r:embed="rId4">
            <a:extLst>
              <a:ext uri="{28A0092B-C50C-407E-A947-70E740481C1C}">
                <a14:useLocalDpi xmlns:a14="http://schemas.microsoft.com/office/drawing/2010/main" val="0"/>
              </a:ext>
            </a:extLst>
          </a:blip>
          <a:srcRect l="9143"/>
          <a:stretch/>
        </p:blipFill>
        <p:spPr>
          <a:xfrm>
            <a:off x="7930195" y="3103676"/>
            <a:ext cx="4261805" cy="3122785"/>
          </a:xfrm>
          <a:prstGeom prst="rect">
            <a:avLst/>
          </a:prstGeom>
        </p:spPr>
      </p:pic>
    </p:spTree>
    <p:extLst>
      <p:ext uri="{BB962C8B-B14F-4D97-AF65-F5344CB8AC3E}">
        <p14:creationId xmlns:p14="http://schemas.microsoft.com/office/powerpoint/2010/main" val="63490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of a person riding a motorcycle&#10;&#10;Description automatically generated">
            <a:extLst>
              <a:ext uri="{FF2B5EF4-FFF2-40B4-BE49-F238E27FC236}">
                <a16:creationId xmlns:a16="http://schemas.microsoft.com/office/drawing/2014/main" id="{19A73E17-FD87-59E9-75B3-D0945BF14F8F}"/>
              </a:ext>
            </a:extLst>
          </p:cNvPr>
          <p:cNvPicPr>
            <a:picLocks noChangeAspect="1"/>
          </p:cNvPicPr>
          <p:nvPr/>
        </p:nvPicPr>
        <p:blipFill rotWithShape="1">
          <a:blip r:embed="rId3">
            <a:extLst>
              <a:ext uri="{28A0092B-C50C-407E-A947-70E740481C1C}">
                <a14:useLocalDpi xmlns:a14="http://schemas.microsoft.com/office/drawing/2010/main" val="0"/>
              </a:ext>
            </a:extLst>
          </a:blip>
          <a:srcRect r="10848"/>
          <a:stretch/>
        </p:blipFill>
        <p:spPr>
          <a:xfrm>
            <a:off x="6639544" y="0"/>
            <a:ext cx="5552456" cy="6227991"/>
          </a:xfrm>
          <a:prstGeom prst="rect">
            <a:avLst/>
          </a:prstGeom>
        </p:spPr>
      </p:pic>
      <p:sp>
        <p:nvSpPr>
          <p:cNvPr id="2" name="Title 1">
            <a:extLst>
              <a:ext uri="{FF2B5EF4-FFF2-40B4-BE49-F238E27FC236}">
                <a16:creationId xmlns:a16="http://schemas.microsoft.com/office/drawing/2014/main" id="{D86134B8-4715-1C6F-85AA-2574A7B86FC3}"/>
              </a:ext>
            </a:extLst>
          </p:cNvPr>
          <p:cNvSpPr>
            <a:spLocks noGrp="1"/>
          </p:cNvSpPr>
          <p:nvPr>
            <p:ph type="title"/>
          </p:nvPr>
        </p:nvSpPr>
        <p:spPr>
          <a:xfrm>
            <a:off x="582532" y="365125"/>
            <a:ext cx="5745728" cy="1325563"/>
          </a:xfrm>
        </p:spPr>
        <p:txBody>
          <a:bodyPr/>
          <a:lstStyle/>
          <a:p>
            <a:r>
              <a:rPr lang="en-US" dirty="0"/>
              <a:t>Sharing the Road with Cyclists</a:t>
            </a:r>
          </a:p>
        </p:txBody>
      </p:sp>
      <p:sp>
        <p:nvSpPr>
          <p:cNvPr id="3" name="Content Placeholder 2">
            <a:extLst>
              <a:ext uri="{FF2B5EF4-FFF2-40B4-BE49-F238E27FC236}">
                <a16:creationId xmlns:a16="http://schemas.microsoft.com/office/drawing/2014/main" id="{5CD1BA99-B1F4-1DB6-3B6D-8E40EAF3C7BC}"/>
              </a:ext>
            </a:extLst>
          </p:cNvPr>
          <p:cNvSpPr>
            <a:spLocks noGrp="1"/>
          </p:cNvSpPr>
          <p:nvPr>
            <p:ph idx="1"/>
          </p:nvPr>
        </p:nvSpPr>
        <p:spPr>
          <a:xfrm>
            <a:off x="582531" y="1825624"/>
            <a:ext cx="6511121" cy="4260383"/>
          </a:xfrm>
        </p:spPr>
        <p:txBody>
          <a:bodyPr>
            <a:normAutofit fontScale="92500"/>
          </a:bodyPr>
          <a:lstStyle/>
          <a:p>
            <a:r>
              <a:rPr lang="en-US" dirty="0"/>
              <a:t>Look out for cyclists in places where vehicles do not appear (like before making a left-hand turn at an intersection).</a:t>
            </a:r>
          </a:p>
          <a:p>
            <a:r>
              <a:rPr lang="en-US" dirty="0"/>
              <a:t>Do not forget to check your blind spots since smaller vehicles like bicycles and motorcycles could be there.</a:t>
            </a:r>
          </a:p>
          <a:p>
            <a:r>
              <a:rPr lang="en-US" dirty="0"/>
              <a:t>Leave a full lane for the motorcycle—do not crowd into the same lane as the cycle.</a:t>
            </a:r>
          </a:p>
          <a:p>
            <a:r>
              <a:rPr lang="en-US" dirty="0"/>
              <a:t>Always remember that motorcyclists may have to downshift and weave to avoid bumps and road hazards when driving.</a:t>
            </a:r>
          </a:p>
        </p:txBody>
      </p:sp>
    </p:spTree>
    <p:extLst>
      <p:ext uri="{BB962C8B-B14F-4D97-AF65-F5344CB8AC3E}">
        <p14:creationId xmlns:p14="http://schemas.microsoft.com/office/powerpoint/2010/main" val="3450565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oster of a truck&#10;&#10;Description automatically generated">
            <a:extLst>
              <a:ext uri="{FF2B5EF4-FFF2-40B4-BE49-F238E27FC236}">
                <a16:creationId xmlns:a16="http://schemas.microsoft.com/office/drawing/2014/main" id="{606D9520-37F1-8C4A-6933-56CA0250321F}"/>
              </a:ext>
            </a:extLst>
          </p:cNvPr>
          <p:cNvPicPr>
            <a:picLocks noChangeAspect="1"/>
          </p:cNvPicPr>
          <p:nvPr/>
        </p:nvPicPr>
        <p:blipFill rotWithShape="1">
          <a:blip r:embed="rId3">
            <a:extLst>
              <a:ext uri="{28A0092B-C50C-407E-A947-70E740481C1C}">
                <a14:useLocalDpi xmlns:a14="http://schemas.microsoft.com/office/drawing/2010/main" val="0"/>
              </a:ext>
            </a:extLst>
          </a:blip>
          <a:srcRect l="1550"/>
          <a:stretch/>
        </p:blipFill>
        <p:spPr>
          <a:xfrm>
            <a:off x="6308203" y="3106879"/>
            <a:ext cx="5883797" cy="3114761"/>
          </a:xfrm>
          <a:prstGeom prst="rect">
            <a:avLst/>
          </a:prstGeom>
        </p:spPr>
      </p:pic>
      <p:pic>
        <p:nvPicPr>
          <p:cNvPr id="4" name="Picture 3" descr="A poster of a traffic signal&#10;&#10;Description automatically generated with medium confidence">
            <a:extLst>
              <a:ext uri="{FF2B5EF4-FFF2-40B4-BE49-F238E27FC236}">
                <a16:creationId xmlns:a16="http://schemas.microsoft.com/office/drawing/2014/main" id="{A9D0AEC4-2129-C2C9-EE8E-E1AE9883B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8203" y="0"/>
            <a:ext cx="5883797" cy="3061933"/>
          </a:xfrm>
          <a:prstGeom prst="rect">
            <a:avLst/>
          </a:prstGeom>
        </p:spPr>
      </p:pic>
      <p:sp>
        <p:nvSpPr>
          <p:cNvPr id="2" name="Title 1">
            <a:extLst>
              <a:ext uri="{FF2B5EF4-FFF2-40B4-BE49-F238E27FC236}">
                <a16:creationId xmlns:a16="http://schemas.microsoft.com/office/drawing/2014/main" id="{D86134B8-4715-1C6F-85AA-2574A7B86FC3}"/>
              </a:ext>
            </a:extLst>
          </p:cNvPr>
          <p:cNvSpPr>
            <a:spLocks noGrp="1"/>
          </p:cNvSpPr>
          <p:nvPr>
            <p:ph type="title"/>
          </p:nvPr>
        </p:nvSpPr>
        <p:spPr>
          <a:xfrm>
            <a:off x="791901" y="365125"/>
            <a:ext cx="5408271" cy="1325563"/>
          </a:xfrm>
        </p:spPr>
        <p:txBody>
          <a:bodyPr/>
          <a:lstStyle/>
          <a:p>
            <a:r>
              <a:rPr lang="en-US" dirty="0"/>
              <a:t>Sharing the Road with Large Trucks</a:t>
            </a:r>
          </a:p>
        </p:txBody>
      </p:sp>
      <p:sp>
        <p:nvSpPr>
          <p:cNvPr id="3" name="Content Placeholder 2">
            <a:extLst>
              <a:ext uri="{FF2B5EF4-FFF2-40B4-BE49-F238E27FC236}">
                <a16:creationId xmlns:a16="http://schemas.microsoft.com/office/drawing/2014/main" id="{5CD1BA99-B1F4-1DB6-3B6D-8E40EAF3C7BC}"/>
              </a:ext>
            </a:extLst>
          </p:cNvPr>
          <p:cNvSpPr>
            <a:spLocks noGrp="1"/>
          </p:cNvSpPr>
          <p:nvPr>
            <p:ph idx="1"/>
          </p:nvPr>
        </p:nvSpPr>
        <p:spPr>
          <a:xfrm>
            <a:off x="791901" y="1979271"/>
            <a:ext cx="4694499" cy="4106736"/>
          </a:xfrm>
        </p:spPr>
        <p:txBody>
          <a:bodyPr>
            <a:normAutofit/>
          </a:bodyPr>
          <a:lstStyle/>
          <a:p>
            <a:r>
              <a:rPr lang="en-US" dirty="0"/>
              <a:t>Sharing the road with large trucks and oversized vehicles can be challenging because they have several blind spots and require larger turning radii.</a:t>
            </a:r>
          </a:p>
          <a:p>
            <a:r>
              <a:rPr lang="en-US" dirty="0"/>
              <a:t>Always make sure you are visible and give trucks plenty of room, especially when they are turning. </a:t>
            </a:r>
          </a:p>
        </p:txBody>
      </p:sp>
    </p:spTree>
    <p:extLst>
      <p:ext uri="{BB962C8B-B14F-4D97-AF65-F5344CB8AC3E}">
        <p14:creationId xmlns:p14="http://schemas.microsoft.com/office/powerpoint/2010/main" val="3460914522"/>
      </p:ext>
    </p:extLst>
  </p:cSld>
  <p:clrMapOvr>
    <a:masterClrMapping/>
  </p:clrMapOvr>
</p:sld>
</file>

<file path=ppt/theme/theme1.xml><?xml version="1.0" encoding="utf-8"?>
<a:theme xmlns:a="http://schemas.openxmlformats.org/drawingml/2006/main" name="Office Theme">
  <a:themeElements>
    <a:clrScheme name="Iowa DOT">
      <a:dk1>
        <a:srgbClr val="53565A"/>
      </a:dk1>
      <a:lt1>
        <a:sysClr val="window" lastClr="FFFFFF"/>
      </a:lt1>
      <a:dk2>
        <a:srgbClr val="254C5A"/>
      </a:dk2>
      <a:lt2>
        <a:srgbClr val="E7E6E6"/>
      </a:lt2>
      <a:accent1>
        <a:srgbClr val="FFCC00"/>
      </a:accent1>
      <a:accent2>
        <a:srgbClr val="C5D668"/>
      </a:accent2>
      <a:accent3>
        <a:srgbClr val="04637B"/>
      </a:accent3>
      <a:accent4>
        <a:srgbClr val="7F2629"/>
      </a:accent4>
      <a:accent5>
        <a:srgbClr val="1F5D38"/>
      </a:accent5>
      <a:accent6>
        <a:srgbClr val="BB6128"/>
      </a:accent6>
      <a:hlink>
        <a:srgbClr val="E0A525"/>
      </a:hlink>
      <a:folHlink>
        <a:srgbClr val="E0A5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Iowa DOT PPT Template_impaired.potx" id="{A3B0D0AC-6D7E-4FD8-B252-91E7CC439F41}" vid="{4C3C47E0-9C89-4B12-B3D7-D8F7533E21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2024 Iowa DOT PPT Template_situational-awareness</Template>
  <TotalTime>1162</TotalTime>
  <Words>3647</Words>
  <Application>Microsoft Office PowerPoint</Application>
  <PresentationFormat>Widescreen</PresentationFormat>
  <Paragraphs>267</Paragraphs>
  <Slides>20</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athletics</vt:lpstr>
      <vt:lpstr>Calibri</vt:lpstr>
      <vt:lpstr>Courier New</vt:lpstr>
      <vt:lpstr>FranklinGothic</vt:lpstr>
      <vt:lpstr>Google Sans</vt:lpstr>
      <vt:lpstr>Helvetica</vt:lpstr>
      <vt:lpstr>Montserrat</vt:lpstr>
      <vt:lpstr>Roboto</vt:lpstr>
      <vt:lpstr>Times New Roman</vt:lpstr>
      <vt:lpstr>Office Theme</vt:lpstr>
      <vt:lpstr>Situational Awareness, Sharing the Road</vt:lpstr>
      <vt:lpstr>Learning Objectives</vt:lpstr>
      <vt:lpstr>What is Situational Awareness?</vt:lpstr>
      <vt:lpstr>What is Situational Awareness?</vt:lpstr>
      <vt:lpstr>What is Situational Awareness?</vt:lpstr>
      <vt:lpstr>What to Look For?</vt:lpstr>
      <vt:lpstr>Sharing the Road with Pedestrians</vt:lpstr>
      <vt:lpstr>Sharing the Road with Cyclists</vt:lpstr>
      <vt:lpstr>Sharing the Road with Large Trucks</vt:lpstr>
      <vt:lpstr>Sharing the Road with Farm Equipment</vt:lpstr>
      <vt:lpstr>PowerPoint Presentation</vt:lpstr>
      <vt:lpstr>Sharing the Road with Slow-Moving Vehicles</vt:lpstr>
      <vt:lpstr>Sharing the Road with Snowplows</vt:lpstr>
      <vt:lpstr>Sharing the Road with Emergency Vehicles</vt:lpstr>
      <vt:lpstr>Sharing the Road with Trains</vt:lpstr>
      <vt:lpstr>General Tips for Improving Driving Situations and Awareness</vt:lpstr>
      <vt:lpstr>General Tips for Improving Driving Situations and Awareness</vt:lpstr>
      <vt:lpstr>General Tips for Improving Driving Situations and Awareness</vt:lpstr>
      <vt:lpstr>Make Way for Other Road Users</vt:lpstr>
      <vt:lpstr>Disclaimer Notice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Situational Awareness</dc:title>
  <dc:creator>Hoermann, Alicia M [ITRNS]</dc:creator>
  <cp:lastModifiedBy>Hoermann, Alicia M [ITRNS]</cp:lastModifiedBy>
  <cp:revision>69</cp:revision>
  <dcterms:created xsi:type="dcterms:W3CDTF">2024-06-26T18:59:32Z</dcterms:created>
  <dcterms:modified xsi:type="dcterms:W3CDTF">2025-06-11T14:21:54Z</dcterms:modified>
</cp:coreProperties>
</file>