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7" r:id="rId2"/>
    <p:sldId id="262" r:id="rId3"/>
    <p:sldId id="261" r:id="rId4"/>
    <p:sldId id="263" r:id="rId5"/>
    <p:sldId id="264" r:id="rId6"/>
    <p:sldId id="265" r:id="rId7"/>
    <p:sldId id="266" r:id="rId8"/>
    <p:sldId id="267" r:id="rId9"/>
    <p:sldId id="268" r:id="rId10"/>
    <p:sldId id="269" r:id="rId11"/>
    <p:sldId id="270" r:id="rId12"/>
    <p:sldId id="271" r:id="rId13"/>
    <p:sldId id="272" r:id="rId14"/>
    <p:sldId id="273" r:id="rId15"/>
    <p:sldId id="274" r:id="rId16"/>
    <p:sldId id="275" r:id="rId17"/>
    <p:sldId id="276" r:id="rId18"/>
    <p:sldId id="277" r:id="rId19"/>
    <p:sldId id="278" r:id="rId20"/>
    <p:sldId id="28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D6A5"/>
    <a:srgbClr val="9899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721" autoAdjust="0"/>
    <p:restoredTop sz="62608" autoAdjust="0"/>
  </p:normalViewPr>
  <p:slideViewPr>
    <p:cSldViewPr snapToGrid="0">
      <p:cViewPr varScale="1">
        <p:scale>
          <a:sx n="126" d="100"/>
          <a:sy n="126" d="100"/>
        </p:scale>
        <p:origin x="5024"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99AC5A-AD21-471A-AF44-0A5EBABEE322}" type="doc">
      <dgm:prSet loTypeId="urn:microsoft.com/office/officeart/2005/8/layout/venn2" loCatId="relationship" qsTypeId="urn:microsoft.com/office/officeart/2005/8/quickstyle/simple1" qsCatId="simple" csTypeId="urn:microsoft.com/office/officeart/2005/8/colors/colorful5" csCatId="colorful" phldr="1"/>
      <dgm:spPr/>
      <dgm:t>
        <a:bodyPr/>
        <a:lstStyle/>
        <a:p>
          <a:endParaRPr lang="en-US"/>
        </a:p>
      </dgm:t>
    </dgm:pt>
    <dgm:pt modelId="{164BE2F3-7A86-464E-B08E-B6EC28363CD7}">
      <dgm:prSet phldrT="[Text]" custT="1"/>
      <dgm:spPr/>
      <dgm:t>
        <a:bodyPr/>
        <a:lstStyle/>
        <a:p>
          <a:r>
            <a:rPr lang="en-US" sz="1700" b="1" dirty="0">
              <a:latin typeface="Arial" panose="020B0604020202020204" pitchFamily="34" charset="0"/>
              <a:cs typeface="Arial" panose="020B0604020202020204" pitchFamily="34" charset="0"/>
            </a:rPr>
            <a:t>4x with 3+ passengers &lt;21</a:t>
          </a:r>
        </a:p>
      </dgm:t>
    </dgm:pt>
    <dgm:pt modelId="{2FA6AAB8-0B58-4D09-AF96-CE99089B8716}" type="parTrans" cxnId="{D6A17918-7D45-4204-B054-B58E5ED8BA76}">
      <dgm:prSet/>
      <dgm:spPr/>
      <dgm:t>
        <a:bodyPr/>
        <a:lstStyle/>
        <a:p>
          <a:endParaRPr lang="en-US"/>
        </a:p>
      </dgm:t>
    </dgm:pt>
    <dgm:pt modelId="{2B188499-FDF5-48B1-B67A-E5F8D2C47BAE}" type="sibTrans" cxnId="{D6A17918-7D45-4204-B054-B58E5ED8BA76}">
      <dgm:prSet/>
      <dgm:spPr/>
      <dgm:t>
        <a:bodyPr/>
        <a:lstStyle/>
        <a:p>
          <a:endParaRPr lang="en-US"/>
        </a:p>
      </dgm:t>
    </dgm:pt>
    <dgm:pt modelId="{4AD5DD91-32BC-4280-9C7A-D5283BB99AEE}">
      <dgm:prSet phldrT="[Text]" custT="1"/>
      <dgm:spPr/>
      <dgm:t>
        <a:bodyPr/>
        <a:lstStyle/>
        <a:p>
          <a:r>
            <a:rPr lang="en-US" sz="1700" b="1" dirty="0">
              <a:latin typeface="Arial" panose="020B0604020202020204" pitchFamily="34" charset="0"/>
              <a:cs typeface="Arial" panose="020B0604020202020204" pitchFamily="34" charset="0"/>
            </a:rPr>
            <a:t>2x with 2 passengers &lt;21</a:t>
          </a:r>
        </a:p>
      </dgm:t>
    </dgm:pt>
    <dgm:pt modelId="{AED87571-C672-4FF4-8D98-7B90FF8ADBFD}" type="parTrans" cxnId="{5B92B179-D323-4105-A3AB-E2C583C6C81B}">
      <dgm:prSet/>
      <dgm:spPr/>
      <dgm:t>
        <a:bodyPr/>
        <a:lstStyle/>
        <a:p>
          <a:endParaRPr lang="en-US"/>
        </a:p>
      </dgm:t>
    </dgm:pt>
    <dgm:pt modelId="{5B1EF1C2-7CBD-4F0D-BD30-BDA861E9907D}" type="sibTrans" cxnId="{5B92B179-D323-4105-A3AB-E2C583C6C81B}">
      <dgm:prSet/>
      <dgm:spPr/>
      <dgm:t>
        <a:bodyPr/>
        <a:lstStyle/>
        <a:p>
          <a:endParaRPr lang="en-US"/>
        </a:p>
      </dgm:t>
    </dgm:pt>
    <dgm:pt modelId="{5441C0C4-4D1C-4E58-97A9-7D23A1AB1AAE}">
      <dgm:prSet phldrT="[Text]" custT="1"/>
      <dgm:spPr/>
      <dgm:t>
        <a:bodyPr/>
        <a:lstStyle/>
        <a:p>
          <a:r>
            <a:rPr lang="en-US" sz="1700" b="1" dirty="0">
              <a:latin typeface="Arial" panose="020B0604020202020204" pitchFamily="34" charset="0"/>
              <a:cs typeface="Arial" panose="020B0604020202020204" pitchFamily="34" charset="0"/>
            </a:rPr>
            <a:t>44% with one passenger &lt;21</a:t>
          </a:r>
        </a:p>
      </dgm:t>
    </dgm:pt>
    <dgm:pt modelId="{14575EBA-FB0E-461F-A114-FDD0C0ADDB35}" type="parTrans" cxnId="{219715F1-A2C3-4EE7-9F81-EF08D3B3C495}">
      <dgm:prSet/>
      <dgm:spPr/>
      <dgm:t>
        <a:bodyPr/>
        <a:lstStyle/>
        <a:p>
          <a:endParaRPr lang="en-US"/>
        </a:p>
      </dgm:t>
    </dgm:pt>
    <dgm:pt modelId="{77B3EB7B-2D6C-4AFB-AE5F-428B1509A589}" type="sibTrans" cxnId="{219715F1-A2C3-4EE7-9F81-EF08D3B3C495}">
      <dgm:prSet/>
      <dgm:spPr/>
      <dgm:t>
        <a:bodyPr/>
        <a:lstStyle/>
        <a:p>
          <a:endParaRPr lang="en-US"/>
        </a:p>
      </dgm:t>
    </dgm:pt>
    <dgm:pt modelId="{A0A9DB88-3E60-4170-A609-2C1EDD4FA69D}" type="pres">
      <dgm:prSet presAssocID="{8199AC5A-AD21-471A-AF44-0A5EBABEE322}" presName="Name0" presStyleCnt="0">
        <dgm:presLayoutVars>
          <dgm:chMax val="7"/>
          <dgm:resizeHandles val="exact"/>
        </dgm:presLayoutVars>
      </dgm:prSet>
      <dgm:spPr/>
    </dgm:pt>
    <dgm:pt modelId="{D6744043-11A0-4590-BF01-4E86AA1C6103}" type="pres">
      <dgm:prSet presAssocID="{8199AC5A-AD21-471A-AF44-0A5EBABEE322}" presName="comp1" presStyleCnt="0"/>
      <dgm:spPr/>
    </dgm:pt>
    <dgm:pt modelId="{463E83EB-049B-41B0-9A92-676D72AD44F5}" type="pres">
      <dgm:prSet presAssocID="{8199AC5A-AD21-471A-AF44-0A5EBABEE322}" presName="circle1" presStyleLbl="node1" presStyleIdx="0" presStyleCnt="3" custLinFactNeighborX="-2685" custLinFactNeighborY="12071"/>
      <dgm:spPr/>
    </dgm:pt>
    <dgm:pt modelId="{23E08A08-57CD-4B50-BE5F-9F6785DAC872}" type="pres">
      <dgm:prSet presAssocID="{8199AC5A-AD21-471A-AF44-0A5EBABEE322}" presName="c1text" presStyleLbl="node1" presStyleIdx="0" presStyleCnt="3">
        <dgm:presLayoutVars>
          <dgm:bulletEnabled val="1"/>
        </dgm:presLayoutVars>
      </dgm:prSet>
      <dgm:spPr/>
    </dgm:pt>
    <dgm:pt modelId="{A960C6F0-4605-4921-8349-CF76136C8C23}" type="pres">
      <dgm:prSet presAssocID="{8199AC5A-AD21-471A-AF44-0A5EBABEE322}" presName="comp2" presStyleCnt="0"/>
      <dgm:spPr/>
    </dgm:pt>
    <dgm:pt modelId="{F5E8395B-3E5E-4C06-ABE7-CBD84F3FB3ED}" type="pres">
      <dgm:prSet presAssocID="{8199AC5A-AD21-471A-AF44-0A5EBABEE322}" presName="circle2" presStyleLbl="node1" presStyleIdx="1" presStyleCnt="3" custLinFactNeighborX="-3070"/>
      <dgm:spPr/>
    </dgm:pt>
    <dgm:pt modelId="{662ED8E6-E554-46CD-9106-EE57892296EB}" type="pres">
      <dgm:prSet presAssocID="{8199AC5A-AD21-471A-AF44-0A5EBABEE322}" presName="c2text" presStyleLbl="node1" presStyleIdx="1" presStyleCnt="3">
        <dgm:presLayoutVars>
          <dgm:bulletEnabled val="1"/>
        </dgm:presLayoutVars>
      </dgm:prSet>
      <dgm:spPr/>
    </dgm:pt>
    <dgm:pt modelId="{618AD348-0CB2-46C6-9D16-643A87EFA0D4}" type="pres">
      <dgm:prSet presAssocID="{8199AC5A-AD21-471A-AF44-0A5EBABEE322}" presName="comp3" presStyleCnt="0"/>
      <dgm:spPr/>
    </dgm:pt>
    <dgm:pt modelId="{26DF71EE-94ED-42FE-AB6C-38240243C5C8}" type="pres">
      <dgm:prSet presAssocID="{8199AC5A-AD21-471A-AF44-0A5EBABEE322}" presName="circle3" presStyleLbl="node1" presStyleIdx="2" presStyleCnt="3" custLinFactNeighborX="-3220"/>
      <dgm:spPr/>
    </dgm:pt>
    <dgm:pt modelId="{1931526F-7D8A-42FA-9BDB-DFDB1CF1954E}" type="pres">
      <dgm:prSet presAssocID="{8199AC5A-AD21-471A-AF44-0A5EBABEE322}" presName="c3text" presStyleLbl="node1" presStyleIdx="2" presStyleCnt="3">
        <dgm:presLayoutVars>
          <dgm:bulletEnabled val="1"/>
        </dgm:presLayoutVars>
      </dgm:prSet>
      <dgm:spPr/>
    </dgm:pt>
  </dgm:ptLst>
  <dgm:cxnLst>
    <dgm:cxn modelId="{ED2F7706-BA34-4755-A535-06BAA982DE14}" type="presOf" srcId="{164BE2F3-7A86-464E-B08E-B6EC28363CD7}" destId="{23E08A08-57CD-4B50-BE5F-9F6785DAC872}" srcOrd="1" destOrd="0" presId="urn:microsoft.com/office/officeart/2005/8/layout/venn2"/>
    <dgm:cxn modelId="{D6A17918-7D45-4204-B054-B58E5ED8BA76}" srcId="{8199AC5A-AD21-471A-AF44-0A5EBABEE322}" destId="{164BE2F3-7A86-464E-B08E-B6EC28363CD7}" srcOrd="0" destOrd="0" parTransId="{2FA6AAB8-0B58-4D09-AF96-CE99089B8716}" sibTransId="{2B188499-FDF5-48B1-B67A-E5F8D2C47BAE}"/>
    <dgm:cxn modelId="{10C04135-BC3D-41FB-8883-A19E654A230F}" type="presOf" srcId="{8199AC5A-AD21-471A-AF44-0A5EBABEE322}" destId="{A0A9DB88-3E60-4170-A609-2C1EDD4FA69D}" srcOrd="0" destOrd="0" presId="urn:microsoft.com/office/officeart/2005/8/layout/venn2"/>
    <dgm:cxn modelId="{3D20D662-8254-46E0-A8F1-AF5096D29059}" type="presOf" srcId="{4AD5DD91-32BC-4280-9C7A-D5283BB99AEE}" destId="{662ED8E6-E554-46CD-9106-EE57892296EB}" srcOrd="1" destOrd="0" presId="urn:microsoft.com/office/officeart/2005/8/layout/venn2"/>
    <dgm:cxn modelId="{5B92B179-D323-4105-A3AB-E2C583C6C81B}" srcId="{8199AC5A-AD21-471A-AF44-0A5EBABEE322}" destId="{4AD5DD91-32BC-4280-9C7A-D5283BB99AEE}" srcOrd="1" destOrd="0" parTransId="{AED87571-C672-4FF4-8D98-7B90FF8ADBFD}" sibTransId="{5B1EF1C2-7CBD-4F0D-BD30-BDA861E9907D}"/>
    <dgm:cxn modelId="{0E5F219C-5E04-448C-89E7-1F6D771E5790}" type="presOf" srcId="{5441C0C4-4D1C-4E58-97A9-7D23A1AB1AAE}" destId="{1931526F-7D8A-42FA-9BDB-DFDB1CF1954E}" srcOrd="1" destOrd="0" presId="urn:microsoft.com/office/officeart/2005/8/layout/venn2"/>
    <dgm:cxn modelId="{B5D80CBF-886A-4546-82AB-EA1492055567}" type="presOf" srcId="{164BE2F3-7A86-464E-B08E-B6EC28363CD7}" destId="{463E83EB-049B-41B0-9A92-676D72AD44F5}" srcOrd="0" destOrd="0" presId="urn:microsoft.com/office/officeart/2005/8/layout/venn2"/>
    <dgm:cxn modelId="{D7C3B1D5-4C8C-4BA7-BA1C-5851C9CBC540}" type="presOf" srcId="{5441C0C4-4D1C-4E58-97A9-7D23A1AB1AAE}" destId="{26DF71EE-94ED-42FE-AB6C-38240243C5C8}" srcOrd="0" destOrd="0" presId="urn:microsoft.com/office/officeart/2005/8/layout/venn2"/>
    <dgm:cxn modelId="{AF4C97E5-0020-425E-9E96-B370AD2F2E06}" type="presOf" srcId="{4AD5DD91-32BC-4280-9C7A-D5283BB99AEE}" destId="{F5E8395B-3E5E-4C06-ABE7-CBD84F3FB3ED}" srcOrd="0" destOrd="0" presId="urn:microsoft.com/office/officeart/2005/8/layout/venn2"/>
    <dgm:cxn modelId="{219715F1-A2C3-4EE7-9F81-EF08D3B3C495}" srcId="{8199AC5A-AD21-471A-AF44-0A5EBABEE322}" destId="{5441C0C4-4D1C-4E58-97A9-7D23A1AB1AAE}" srcOrd="2" destOrd="0" parTransId="{14575EBA-FB0E-461F-A114-FDD0C0ADDB35}" sibTransId="{77B3EB7B-2D6C-4AFB-AE5F-428B1509A589}"/>
    <dgm:cxn modelId="{064101F2-8D24-46AE-A203-2ECC879B2E08}" type="presParOf" srcId="{A0A9DB88-3E60-4170-A609-2C1EDD4FA69D}" destId="{D6744043-11A0-4590-BF01-4E86AA1C6103}" srcOrd="0" destOrd="0" presId="urn:microsoft.com/office/officeart/2005/8/layout/venn2"/>
    <dgm:cxn modelId="{F3DF7E5F-3E30-45D7-85B3-BA755F5D5315}" type="presParOf" srcId="{D6744043-11A0-4590-BF01-4E86AA1C6103}" destId="{463E83EB-049B-41B0-9A92-676D72AD44F5}" srcOrd="0" destOrd="0" presId="urn:microsoft.com/office/officeart/2005/8/layout/venn2"/>
    <dgm:cxn modelId="{B77894F9-CFCD-4F96-8FF1-DBA643A2F932}" type="presParOf" srcId="{D6744043-11A0-4590-BF01-4E86AA1C6103}" destId="{23E08A08-57CD-4B50-BE5F-9F6785DAC872}" srcOrd="1" destOrd="0" presId="urn:microsoft.com/office/officeart/2005/8/layout/venn2"/>
    <dgm:cxn modelId="{6737F804-2AF1-4E6D-85F4-FE0EA7072000}" type="presParOf" srcId="{A0A9DB88-3E60-4170-A609-2C1EDD4FA69D}" destId="{A960C6F0-4605-4921-8349-CF76136C8C23}" srcOrd="1" destOrd="0" presId="urn:microsoft.com/office/officeart/2005/8/layout/venn2"/>
    <dgm:cxn modelId="{6B16B28A-07F9-435F-BAA5-1E85A238FF2B}" type="presParOf" srcId="{A960C6F0-4605-4921-8349-CF76136C8C23}" destId="{F5E8395B-3E5E-4C06-ABE7-CBD84F3FB3ED}" srcOrd="0" destOrd="0" presId="urn:microsoft.com/office/officeart/2005/8/layout/venn2"/>
    <dgm:cxn modelId="{7C76B7DD-AA0E-483C-833B-235825DC8EFC}" type="presParOf" srcId="{A960C6F0-4605-4921-8349-CF76136C8C23}" destId="{662ED8E6-E554-46CD-9106-EE57892296EB}" srcOrd="1" destOrd="0" presId="urn:microsoft.com/office/officeart/2005/8/layout/venn2"/>
    <dgm:cxn modelId="{0EEB87A4-E297-4FAC-8C7E-E80B8276AADD}" type="presParOf" srcId="{A0A9DB88-3E60-4170-A609-2C1EDD4FA69D}" destId="{618AD348-0CB2-46C6-9D16-643A87EFA0D4}" srcOrd="2" destOrd="0" presId="urn:microsoft.com/office/officeart/2005/8/layout/venn2"/>
    <dgm:cxn modelId="{C0360FA4-13C5-4F5C-AF7F-D95C6FFAFA51}" type="presParOf" srcId="{618AD348-0CB2-46C6-9D16-643A87EFA0D4}" destId="{26DF71EE-94ED-42FE-AB6C-38240243C5C8}" srcOrd="0" destOrd="0" presId="urn:microsoft.com/office/officeart/2005/8/layout/venn2"/>
    <dgm:cxn modelId="{43F534B4-026A-4BDF-BBC3-544167D422AC}" type="presParOf" srcId="{618AD348-0CB2-46C6-9D16-643A87EFA0D4}" destId="{1931526F-7D8A-42FA-9BDB-DFDB1CF1954E}"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3E83EB-049B-41B0-9A92-676D72AD44F5}">
      <dsp:nvSpPr>
        <dsp:cNvPr id="0" name=""/>
        <dsp:cNvSpPr/>
      </dsp:nvSpPr>
      <dsp:spPr>
        <a:xfrm>
          <a:off x="1711247" y="0"/>
          <a:ext cx="4271907" cy="4271907"/>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b="1" kern="1200" dirty="0">
              <a:latin typeface="Arial" panose="020B0604020202020204" pitchFamily="34" charset="0"/>
              <a:cs typeface="Arial" panose="020B0604020202020204" pitchFamily="34" charset="0"/>
            </a:rPr>
            <a:t>4x with 3+ passengers &lt;21</a:t>
          </a:r>
        </a:p>
      </dsp:txBody>
      <dsp:txXfrm>
        <a:off x="3100685" y="213595"/>
        <a:ext cx="1493031" cy="640786"/>
      </dsp:txXfrm>
    </dsp:sp>
    <dsp:sp modelId="{F5E8395B-3E5E-4C06-ABE7-CBD84F3FB3ED}">
      <dsp:nvSpPr>
        <dsp:cNvPr id="0" name=""/>
        <dsp:cNvSpPr/>
      </dsp:nvSpPr>
      <dsp:spPr>
        <a:xfrm>
          <a:off x="2261575" y="1067976"/>
          <a:ext cx="3203930" cy="3203930"/>
        </a:xfrm>
        <a:prstGeom prst="ellipse">
          <a:avLst/>
        </a:prstGeom>
        <a:solidFill>
          <a:schemeClr val="accent5">
            <a:hueOff val="-3627984"/>
            <a:satOff val="7377"/>
            <a:lumOff val="100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b="1" kern="1200" dirty="0">
              <a:latin typeface="Arial" panose="020B0604020202020204" pitchFamily="34" charset="0"/>
              <a:cs typeface="Arial" panose="020B0604020202020204" pitchFamily="34" charset="0"/>
            </a:rPr>
            <a:t>2x with 2 passengers &lt;21</a:t>
          </a:r>
        </a:p>
      </dsp:txBody>
      <dsp:txXfrm>
        <a:off x="3117025" y="1268222"/>
        <a:ext cx="1493031" cy="600736"/>
      </dsp:txXfrm>
    </dsp:sp>
    <dsp:sp modelId="{26DF71EE-94ED-42FE-AB6C-38240243C5C8}">
      <dsp:nvSpPr>
        <dsp:cNvPr id="0" name=""/>
        <dsp:cNvSpPr/>
      </dsp:nvSpPr>
      <dsp:spPr>
        <a:xfrm>
          <a:off x="2825147" y="2135953"/>
          <a:ext cx="2135953" cy="2135953"/>
        </a:xfrm>
        <a:prstGeom prst="ellipse">
          <a:avLst/>
        </a:prstGeom>
        <a:solidFill>
          <a:schemeClr val="accent5">
            <a:hueOff val="-7255967"/>
            <a:satOff val="14754"/>
            <a:lumOff val="201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b="1" kern="1200" dirty="0">
              <a:latin typeface="Arial" panose="020B0604020202020204" pitchFamily="34" charset="0"/>
              <a:cs typeface="Arial" panose="020B0604020202020204" pitchFamily="34" charset="0"/>
            </a:rPr>
            <a:t>44% with one passenger &lt;21</a:t>
          </a:r>
        </a:p>
      </dsp:txBody>
      <dsp:txXfrm>
        <a:off x="3137950" y="2669941"/>
        <a:ext cx="1510347" cy="1067976"/>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CC26A6-4561-4396-8696-7E81E5FC9F94}" type="datetimeFigureOut">
              <a:rPr lang="en-US" smtClean="0"/>
              <a:t>5/13/25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6DCC10-9A3A-476B-B37A-4F18C7F74268}" type="slidenum">
              <a:rPr lang="en-US" smtClean="0"/>
              <a:t>‹#›</a:t>
            </a:fld>
            <a:endParaRPr lang="en-US"/>
          </a:p>
        </p:txBody>
      </p:sp>
    </p:spTree>
    <p:extLst>
      <p:ext uri="{BB962C8B-B14F-4D97-AF65-F5344CB8AC3E}">
        <p14:creationId xmlns:p14="http://schemas.microsoft.com/office/powerpoint/2010/main" val="3777438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Narrative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This module was developed by the Institute for Transportation at Iowa State University for the Iowa Department of Transportation. The purpose is to provide additional material for driver education instructors in Iowa. This module focuses on the impact of passengers (particularly teen passengers) on teen drivers. The material can be used in its entirety, or a driver education instructor can use any of the slides or material individually. Citations are provided for information sources and images. If these materials are used, please credit the appropriate source. Other material can be cited as Iowa DOT.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Image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National Highway Traffic Safety Administration. https://www.nhtsa.gov/nhtsa-image-library.</a:t>
            </a:r>
          </a:p>
        </p:txBody>
      </p:sp>
      <p:sp>
        <p:nvSpPr>
          <p:cNvPr id="4" name="Slide Number Placeholder 3"/>
          <p:cNvSpPr>
            <a:spLocks noGrp="1"/>
          </p:cNvSpPr>
          <p:nvPr>
            <p:ph type="sldNum" sz="quarter" idx="5"/>
          </p:nvPr>
        </p:nvSpPr>
        <p:spPr/>
        <p:txBody>
          <a:bodyPr/>
          <a:lstStyle/>
          <a:p>
            <a:fld id="{2B6DCC10-9A3A-476B-B37A-4F18C7F74268}" type="slidenum">
              <a:rPr lang="en-US" smtClean="0"/>
              <a:t>1</a:t>
            </a:fld>
            <a:endParaRPr lang="en-US"/>
          </a:p>
        </p:txBody>
      </p:sp>
    </p:spTree>
    <p:extLst>
      <p:ext uri="{BB962C8B-B14F-4D97-AF65-F5344CB8AC3E}">
        <p14:creationId xmlns:p14="http://schemas.microsoft.com/office/powerpoint/2010/main" val="23530823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Narrative</a:t>
            </a:r>
          </a:p>
          <a:p>
            <a:r>
              <a:rPr lang="en-US" dirty="0"/>
              <a:t>How can passengers reduce risky behavior by a driver</a:t>
            </a:r>
            <a:r>
              <a:rPr lang="en-US" sz="1200" b="0" kern="1200" baseline="0" dirty="0">
                <a:solidFill>
                  <a:schemeClr val="tx1"/>
                </a:solidFill>
                <a:effectLst/>
                <a:latin typeface="+mn-lt"/>
                <a:ea typeface="+mn-ea"/>
                <a:cs typeface="+mn-cs"/>
              </a:rPr>
              <a:t>?</a:t>
            </a: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B6DCC10-9A3A-476B-B37A-4F18C7F74268}" type="slidenum">
              <a:rPr lang="en-US" smtClean="0"/>
              <a:t>10</a:t>
            </a:fld>
            <a:endParaRPr lang="en-US"/>
          </a:p>
        </p:txBody>
      </p:sp>
    </p:spTree>
    <p:extLst>
      <p:ext uri="{BB962C8B-B14F-4D97-AF65-F5344CB8AC3E}">
        <p14:creationId xmlns:p14="http://schemas.microsoft.com/office/powerpoint/2010/main" val="1297932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Narrative</a:t>
            </a:r>
          </a:p>
          <a:p>
            <a:r>
              <a:rPr lang="en-US" sz="1200" b="0" kern="1200" dirty="0">
                <a:solidFill>
                  <a:schemeClr val="tx1"/>
                </a:solidFill>
                <a:effectLst/>
                <a:latin typeface="+mn-lt"/>
                <a:ea typeface="+mn-ea"/>
                <a:cs typeface="+mn-cs"/>
              </a:rPr>
              <a:t>A difficult conversation for</a:t>
            </a:r>
            <a:r>
              <a:rPr lang="en-US" sz="1200" b="0" kern="1200" baseline="0" dirty="0">
                <a:solidFill>
                  <a:schemeClr val="tx1"/>
                </a:solidFill>
                <a:effectLst/>
                <a:latin typeface="+mn-lt"/>
                <a:ea typeface="+mn-ea"/>
                <a:cs typeface="+mn-cs"/>
              </a:rPr>
              <a:t> a passenger to have with a driver is one that focuses on actions they believe are risky or dangerous. This is an even more difficult conversation for teens that are passengers of a teen driver. </a:t>
            </a:r>
          </a:p>
          <a:p>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The</a:t>
            </a:r>
            <a:r>
              <a:rPr lang="en-US" sz="1200" b="0" kern="1200" baseline="0" dirty="0">
                <a:solidFill>
                  <a:schemeClr val="tx1"/>
                </a:solidFill>
                <a:effectLst/>
                <a:latin typeface="+mn-lt"/>
                <a:ea typeface="+mn-ea"/>
                <a:cs typeface="+mn-cs"/>
              </a:rPr>
              <a:t> objective of the next few slides is to share some graphics and materials that might help a driver education instructor with a discussion about what someone might do in this type of situation. There are many documents available on how to have difficult conversations on various topics (often within a business setting). However, the information provided here out of North Carolina is something that focuses on teen drivers (and applies to all types of drivers). </a:t>
            </a:r>
            <a:r>
              <a:rPr lang="en-US" sz="1200" b="0" kern="1200" dirty="0">
                <a:solidFill>
                  <a:schemeClr val="tx1"/>
                </a:solidFill>
                <a:effectLst/>
                <a:latin typeface="+mn-lt"/>
                <a:ea typeface="+mn-ea"/>
                <a:cs typeface="+mn-cs"/>
              </a:rPr>
              <a:t>The</a:t>
            </a:r>
            <a:r>
              <a:rPr lang="en-US" sz="1200" b="0" kern="1200" baseline="0" dirty="0">
                <a:solidFill>
                  <a:schemeClr val="tx1"/>
                </a:solidFill>
                <a:effectLst/>
                <a:latin typeface="+mn-lt"/>
                <a:ea typeface="+mn-ea"/>
                <a:cs typeface="+mn-cs"/>
              </a:rPr>
              <a:t> program created by North Carolina’s Vision Zero encourages passengers to speak up if someone is driving dangerously.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baseline="0" dirty="0">
                <a:solidFill>
                  <a:schemeClr val="tx1"/>
                </a:solidFill>
                <a:effectLst/>
                <a:latin typeface="+mn-lt"/>
                <a:ea typeface="+mn-ea"/>
                <a:cs typeface="+mn-cs"/>
              </a:rPr>
              <a:t>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Information source:</a:t>
            </a:r>
          </a:p>
          <a:p>
            <a:r>
              <a:rPr lang="en-US" sz="1200" b="0" kern="1200" baseline="0" dirty="0">
                <a:solidFill>
                  <a:schemeClr val="tx1"/>
                </a:solidFill>
                <a:effectLst/>
                <a:latin typeface="+mn-lt"/>
                <a:ea typeface="+mn-ea"/>
                <a:cs typeface="+mn-cs"/>
              </a:rPr>
              <a:t>North Carolina Vision Zero Initiative. 2020.</a:t>
            </a:r>
            <a:r>
              <a:rPr lang="en-US" b="0" dirty="0"/>
              <a:t> </a:t>
            </a:r>
            <a:r>
              <a:rPr lang="en-US" sz="1200" b="0" i="0" kern="1200" baseline="0" dirty="0">
                <a:solidFill>
                  <a:schemeClr val="tx1"/>
                </a:solidFill>
                <a:effectLst/>
                <a:latin typeface="+mn-lt"/>
                <a:ea typeface="+mn-ea"/>
                <a:cs typeface="+mn-cs"/>
              </a:rPr>
              <a:t>Speak up if someone is driving dangerously. Be a PEACH! </a:t>
            </a:r>
            <a:r>
              <a:rPr lang="en-US" dirty="0"/>
              <a:t>https://ncvisionzero.org/speak-up-if-someone-is-unsafe-be-a-peach/.</a:t>
            </a:r>
            <a:endParaRPr lang="en-US" sz="1200" b="1" kern="1200" baseline="0" dirty="0">
              <a:solidFill>
                <a:schemeClr val="tx1"/>
              </a:solidFill>
              <a:effectLst/>
              <a:latin typeface="+mn-lt"/>
              <a:ea typeface="+mn-ea"/>
              <a:cs typeface="+mn-cs"/>
            </a:endParaRPr>
          </a:p>
          <a:p>
            <a:endParaRPr lang="en-US" sz="1200" b="0" kern="1200" baseline="0" dirty="0">
              <a:solidFill>
                <a:schemeClr val="tx1"/>
              </a:solidFill>
              <a:effectLst/>
              <a:latin typeface="+mn-lt"/>
              <a:ea typeface="+mn-ea"/>
              <a:cs typeface="+mn-cs"/>
            </a:endParaRPr>
          </a:p>
          <a:p>
            <a:r>
              <a:rPr lang="en-US" sz="1200" b="0" kern="1200" baseline="0" dirty="0">
                <a:solidFill>
                  <a:schemeClr val="tx1"/>
                </a:solidFill>
                <a:effectLst/>
                <a:latin typeface="+mn-lt"/>
                <a:ea typeface="+mn-ea"/>
                <a:cs typeface="+mn-cs"/>
              </a:rPr>
              <a:t>Image source:</a:t>
            </a:r>
          </a:p>
          <a:p>
            <a:r>
              <a:rPr lang="en-US" sz="1200" b="0" kern="1200" baseline="0" dirty="0">
                <a:solidFill>
                  <a:schemeClr val="tx1"/>
                </a:solidFill>
                <a:effectLst/>
                <a:latin typeface="+mn-lt"/>
                <a:ea typeface="+mn-ea"/>
                <a:cs typeface="+mn-cs"/>
              </a:rPr>
              <a:t>North Carolina Vision Zero Initiative.</a:t>
            </a:r>
            <a:r>
              <a:rPr lang="en-US" b="0" dirty="0"/>
              <a:t> </a:t>
            </a:r>
            <a:r>
              <a:rPr lang="en-US" dirty="0"/>
              <a:t>https://ncvisionzero.org/speak-up-if-someone-is-unsafe-be-a-peach/.</a:t>
            </a:r>
            <a:endParaRPr lang="en-US" sz="1200" b="1"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B6DCC10-9A3A-476B-B37A-4F18C7F74268}" type="slidenum">
              <a:rPr lang="en-US" smtClean="0"/>
              <a:t>11</a:t>
            </a:fld>
            <a:endParaRPr lang="en-US"/>
          </a:p>
        </p:txBody>
      </p:sp>
    </p:spTree>
    <p:extLst>
      <p:ext uri="{BB962C8B-B14F-4D97-AF65-F5344CB8AC3E}">
        <p14:creationId xmlns:p14="http://schemas.microsoft.com/office/powerpoint/2010/main" val="3868418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Narrative</a:t>
            </a:r>
          </a:p>
          <a:p>
            <a:r>
              <a:rPr lang="en-US" sz="1200" b="0" kern="1200" baseline="0" dirty="0">
                <a:solidFill>
                  <a:schemeClr val="tx1"/>
                </a:solidFill>
                <a:effectLst/>
                <a:latin typeface="+mn-lt"/>
                <a:ea typeface="+mn-ea"/>
                <a:cs typeface="+mn-cs"/>
              </a:rPr>
              <a:t>The “P” in PEACH is for “mention the Police.” North Carolina Vision Zero’s traffic safety blog recommends that “One easy way to encourage a driver to change their behavior is to remind them of the threat of a traffic ticket.” It provides two examples: (1) “I’ve seen a lot of cops out today, you might want to slow down.” (2) “My cousin got a ticket for not wearing a seat belt last week – I think they’re cracking down on that around here.”</a:t>
            </a:r>
          </a:p>
          <a:p>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baseline="0" dirty="0">
                <a:solidFill>
                  <a:schemeClr val="tx1"/>
                </a:solidFill>
                <a:effectLst/>
                <a:latin typeface="+mn-lt"/>
                <a:ea typeface="+mn-ea"/>
                <a:cs typeface="+mn-cs"/>
              </a:rPr>
              <a:t>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Information source:</a:t>
            </a:r>
          </a:p>
          <a:p>
            <a:r>
              <a:rPr lang="en-US" sz="1200" b="0" kern="1200" baseline="0" dirty="0">
                <a:solidFill>
                  <a:schemeClr val="tx1"/>
                </a:solidFill>
                <a:effectLst/>
                <a:latin typeface="+mn-lt"/>
                <a:ea typeface="+mn-ea"/>
                <a:cs typeface="+mn-cs"/>
              </a:rPr>
              <a:t>North Carolina Vision Zero Initiative. 2020.</a:t>
            </a:r>
            <a:r>
              <a:rPr lang="en-US" b="0" dirty="0"/>
              <a:t> </a:t>
            </a:r>
            <a:r>
              <a:rPr lang="en-US" sz="1200" b="0" i="0" kern="1200" baseline="0" dirty="0">
                <a:solidFill>
                  <a:schemeClr val="tx1"/>
                </a:solidFill>
                <a:effectLst/>
                <a:latin typeface="+mn-lt"/>
                <a:ea typeface="+mn-ea"/>
                <a:cs typeface="+mn-cs"/>
              </a:rPr>
              <a:t>Speak up if someone is driving dangerously.</a:t>
            </a:r>
            <a:r>
              <a:rPr lang="en-US" sz="1200" b="0" i="1" kern="1200" baseline="0" dirty="0">
                <a:solidFill>
                  <a:schemeClr val="tx1"/>
                </a:solidFill>
                <a:effectLst/>
                <a:latin typeface="+mn-lt"/>
                <a:ea typeface="+mn-ea"/>
                <a:cs typeface="+mn-cs"/>
              </a:rPr>
              <a:t> </a:t>
            </a:r>
            <a:r>
              <a:rPr lang="en-US" sz="1200" b="0" i="0" kern="1200" baseline="0" dirty="0">
                <a:solidFill>
                  <a:schemeClr val="tx1"/>
                </a:solidFill>
                <a:effectLst/>
                <a:latin typeface="+mn-lt"/>
                <a:ea typeface="+mn-ea"/>
                <a:cs typeface="+mn-cs"/>
              </a:rPr>
              <a:t>Be a PEACH! </a:t>
            </a:r>
            <a:r>
              <a:rPr lang="en-US" dirty="0"/>
              <a:t>https://ncvisionzero.org/speak-up-if-someone-is-unsafe-be-a-peach/.</a:t>
            </a:r>
            <a:endParaRPr lang="en-US" sz="1200" b="1" kern="1200" baseline="0" dirty="0">
              <a:solidFill>
                <a:schemeClr val="tx1"/>
              </a:solidFill>
              <a:effectLst/>
              <a:latin typeface="+mn-lt"/>
              <a:ea typeface="+mn-ea"/>
              <a:cs typeface="+mn-cs"/>
            </a:endParaRPr>
          </a:p>
          <a:p>
            <a:endParaRPr lang="en-US" sz="1200" b="0" kern="1200" baseline="0" dirty="0">
              <a:solidFill>
                <a:schemeClr val="tx1"/>
              </a:solidFill>
              <a:effectLst/>
              <a:latin typeface="+mn-lt"/>
              <a:ea typeface="+mn-ea"/>
              <a:cs typeface="+mn-cs"/>
            </a:endParaRPr>
          </a:p>
          <a:p>
            <a:r>
              <a:rPr lang="en-US" sz="1200" b="0" kern="1200" baseline="0" dirty="0">
                <a:solidFill>
                  <a:schemeClr val="tx1"/>
                </a:solidFill>
                <a:effectLst/>
                <a:latin typeface="+mn-lt"/>
                <a:ea typeface="+mn-ea"/>
                <a:cs typeface="+mn-cs"/>
              </a:rPr>
              <a:t>Image source:</a:t>
            </a:r>
          </a:p>
          <a:p>
            <a:r>
              <a:rPr lang="en-US" sz="1200" b="0" kern="1200" baseline="0" dirty="0">
                <a:solidFill>
                  <a:schemeClr val="tx1"/>
                </a:solidFill>
                <a:effectLst/>
                <a:latin typeface="+mn-lt"/>
                <a:ea typeface="+mn-ea"/>
                <a:cs typeface="+mn-cs"/>
              </a:rPr>
              <a:t>North Carolina Vision Zero Initiative.</a:t>
            </a:r>
            <a:r>
              <a:rPr lang="en-US" b="0" dirty="0"/>
              <a:t> </a:t>
            </a:r>
            <a:r>
              <a:rPr lang="en-US" dirty="0"/>
              <a:t>https://ncvisionzero.org/speak-up-if-someone-is-unsafe-be-a-peach/.</a:t>
            </a:r>
            <a:endParaRPr lang="en-US" sz="1200" b="1"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B6DCC10-9A3A-476B-B37A-4F18C7F74268}" type="slidenum">
              <a:rPr lang="en-US" smtClean="0"/>
              <a:t>12</a:t>
            </a:fld>
            <a:endParaRPr lang="en-US"/>
          </a:p>
        </p:txBody>
      </p:sp>
    </p:spTree>
    <p:extLst>
      <p:ext uri="{BB962C8B-B14F-4D97-AF65-F5344CB8AC3E}">
        <p14:creationId xmlns:p14="http://schemas.microsoft.com/office/powerpoint/2010/main" val="1809805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Narrative</a:t>
            </a:r>
          </a:p>
          <a:p>
            <a:r>
              <a:rPr lang="en-US" sz="1200" b="0" kern="1200" baseline="0" dirty="0">
                <a:solidFill>
                  <a:schemeClr val="tx1"/>
                </a:solidFill>
                <a:effectLst/>
                <a:latin typeface="+mn-lt"/>
                <a:ea typeface="+mn-ea"/>
                <a:cs typeface="+mn-cs"/>
              </a:rPr>
              <a:t>The “E” in PEACH is for “speaking from Experience.” North Carolina Vision Zero’s traffic safety blog recommends that “Sharing a story or a personal experience may also help to persuade a driver to be safe.” It provides two examples: (1) “My friend got hit by someone driving distracted last week. It really freaked me out.” (2) “I read a story this morning about a family killed by a speeding driver. It was heartbreaking.”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baseline="0" dirty="0">
                <a:solidFill>
                  <a:schemeClr val="tx1"/>
                </a:solidFill>
                <a:effectLst/>
                <a:latin typeface="+mn-lt"/>
                <a:ea typeface="+mn-ea"/>
                <a:cs typeface="+mn-cs"/>
              </a:rPr>
              <a:t>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Information source:</a:t>
            </a:r>
          </a:p>
          <a:p>
            <a:r>
              <a:rPr lang="en-US" sz="1200" b="0" kern="1200" baseline="0" dirty="0">
                <a:solidFill>
                  <a:schemeClr val="tx1"/>
                </a:solidFill>
                <a:effectLst/>
                <a:latin typeface="+mn-lt"/>
                <a:ea typeface="+mn-ea"/>
                <a:cs typeface="+mn-cs"/>
              </a:rPr>
              <a:t>North Carolina Vision Zero Initiative. 2020.</a:t>
            </a:r>
            <a:r>
              <a:rPr lang="en-US" b="0" dirty="0"/>
              <a:t> </a:t>
            </a:r>
            <a:r>
              <a:rPr lang="en-US" sz="1200" b="0" i="0" kern="1200" baseline="0" dirty="0">
                <a:solidFill>
                  <a:schemeClr val="tx1"/>
                </a:solidFill>
                <a:effectLst/>
                <a:latin typeface="+mn-lt"/>
                <a:ea typeface="+mn-ea"/>
                <a:cs typeface="+mn-cs"/>
              </a:rPr>
              <a:t>Speak up if someone is driving dangerously. Be a PEACH! </a:t>
            </a:r>
            <a:r>
              <a:rPr lang="en-US" dirty="0"/>
              <a:t>https://ncvisionzero.org/speak-up-if-someone-is-unsafe-be-a-peach/.</a:t>
            </a:r>
            <a:endParaRPr lang="en-US" sz="1200" b="1" kern="1200" baseline="0" dirty="0">
              <a:solidFill>
                <a:schemeClr val="tx1"/>
              </a:solidFill>
              <a:effectLst/>
              <a:latin typeface="+mn-lt"/>
              <a:ea typeface="+mn-ea"/>
              <a:cs typeface="+mn-cs"/>
            </a:endParaRPr>
          </a:p>
          <a:p>
            <a:endParaRPr lang="en-US" sz="1200" b="0" kern="1200" baseline="0" dirty="0">
              <a:solidFill>
                <a:schemeClr val="tx1"/>
              </a:solidFill>
              <a:effectLst/>
              <a:latin typeface="+mn-lt"/>
              <a:ea typeface="+mn-ea"/>
              <a:cs typeface="+mn-cs"/>
            </a:endParaRPr>
          </a:p>
          <a:p>
            <a:r>
              <a:rPr lang="en-US" sz="1200" b="0" kern="1200" baseline="0" dirty="0">
                <a:solidFill>
                  <a:schemeClr val="tx1"/>
                </a:solidFill>
                <a:effectLst/>
                <a:latin typeface="+mn-lt"/>
                <a:ea typeface="+mn-ea"/>
                <a:cs typeface="+mn-cs"/>
              </a:rPr>
              <a:t>Image source:</a:t>
            </a:r>
          </a:p>
          <a:p>
            <a:r>
              <a:rPr lang="en-US" sz="1200" b="0" kern="1200" baseline="0" dirty="0">
                <a:solidFill>
                  <a:schemeClr val="tx1"/>
                </a:solidFill>
                <a:effectLst/>
                <a:latin typeface="+mn-lt"/>
                <a:ea typeface="+mn-ea"/>
                <a:cs typeface="+mn-cs"/>
              </a:rPr>
              <a:t>North Carolina Vision Zero Initiative.</a:t>
            </a:r>
            <a:r>
              <a:rPr lang="en-US" b="0" dirty="0"/>
              <a:t> </a:t>
            </a:r>
            <a:r>
              <a:rPr lang="en-US" dirty="0"/>
              <a:t>https://ncvisionzero.org/speak-up-if-someone-is-unsafe-be-a-peach/.</a:t>
            </a:r>
            <a:endParaRPr lang="en-US" sz="1200" b="1"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B6DCC10-9A3A-476B-B37A-4F18C7F74268}" type="slidenum">
              <a:rPr lang="en-US" smtClean="0"/>
              <a:t>13</a:t>
            </a:fld>
            <a:endParaRPr lang="en-US"/>
          </a:p>
        </p:txBody>
      </p:sp>
    </p:spTree>
    <p:extLst>
      <p:ext uri="{BB962C8B-B14F-4D97-AF65-F5344CB8AC3E}">
        <p14:creationId xmlns:p14="http://schemas.microsoft.com/office/powerpoint/2010/main" val="36092160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Narrative</a:t>
            </a:r>
          </a:p>
          <a:p>
            <a:r>
              <a:rPr lang="en-US" sz="1200" b="0" kern="1200" baseline="0" dirty="0">
                <a:solidFill>
                  <a:schemeClr val="tx1"/>
                </a:solidFill>
                <a:effectLst/>
                <a:latin typeface="+mn-lt"/>
                <a:ea typeface="+mn-ea"/>
                <a:cs typeface="+mn-cs"/>
              </a:rPr>
              <a:t>The “A” in PEACH is for “try to be Amusing.” North Carolina Vision Zero’s traffic safety blog recommends that “If you can think of a joke, humor can be used to call attention to something that isn’t safe.”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baseline="0" dirty="0">
                <a:solidFill>
                  <a:schemeClr val="tx1"/>
                </a:solidFill>
                <a:effectLst/>
                <a:latin typeface="+mn-lt"/>
                <a:ea typeface="+mn-ea"/>
                <a:cs typeface="+mn-cs"/>
              </a:rPr>
              <a:t>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Information source:</a:t>
            </a:r>
          </a:p>
          <a:p>
            <a:r>
              <a:rPr lang="en-US" sz="1200" b="0" kern="1200" baseline="0" dirty="0">
                <a:solidFill>
                  <a:schemeClr val="tx1"/>
                </a:solidFill>
                <a:effectLst/>
                <a:latin typeface="+mn-lt"/>
                <a:ea typeface="+mn-ea"/>
                <a:cs typeface="+mn-cs"/>
              </a:rPr>
              <a:t>North Carolina Vision Zero Initiative. 2020.</a:t>
            </a:r>
            <a:r>
              <a:rPr lang="en-US" b="0" dirty="0"/>
              <a:t> </a:t>
            </a:r>
            <a:r>
              <a:rPr lang="en-US" sz="1200" b="0" i="0" kern="1200" baseline="0" dirty="0">
                <a:solidFill>
                  <a:schemeClr val="tx1"/>
                </a:solidFill>
                <a:effectLst/>
                <a:latin typeface="+mn-lt"/>
                <a:ea typeface="+mn-ea"/>
                <a:cs typeface="+mn-cs"/>
              </a:rPr>
              <a:t>Speak up if someone is driving dangerously. Be a PEACH! </a:t>
            </a:r>
            <a:r>
              <a:rPr lang="en-US" dirty="0"/>
              <a:t>https://ncvisionzero.org/speak-up-if-someone-is-unsafe-be-a-peach/.</a:t>
            </a:r>
            <a:endParaRPr lang="en-US" sz="1200" b="1" kern="1200" baseline="0" dirty="0">
              <a:solidFill>
                <a:schemeClr val="tx1"/>
              </a:solidFill>
              <a:effectLst/>
              <a:latin typeface="+mn-lt"/>
              <a:ea typeface="+mn-ea"/>
              <a:cs typeface="+mn-cs"/>
            </a:endParaRPr>
          </a:p>
          <a:p>
            <a:endParaRPr lang="en-US" sz="1200" b="0" kern="1200" baseline="0" dirty="0">
              <a:solidFill>
                <a:schemeClr val="tx1"/>
              </a:solidFill>
              <a:effectLst/>
              <a:latin typeface="+mn-lt"/>
              <a:ea typeface="+mn-ea"/>
              <a:cs typeface="+mn-cs"/>
            </a:endParaRPr>
          </a:p>
          <a:p>
            <a:r>
              <a:rPr lang="en-US" sz="1200" b="0" kern="1200" baseline="0" dirty="0">
                <a:solidFill>
                  <a:schemeClr val="tx1"/>
                </a:solidFill>
                <a:effectLst/>
                <a:latin typeface="+mn-lt"/>
                <a:ea typeface="+mn-ea"/>
                <a:cs typeface="+mn-cs"/>
              </a:rPr>
              <a:t>Image source:</a:t>
            </a:r>
          </a:p>
          <a:p>
            <a:r>
              <a:rPr lang="en-US" sz="1200" b="0" kern="1200" baseline="0" dirty="0">
                <a:solidFill>
                  <a:schemeClr val="tx1"/>
                </a:solidFill>
                <a:effectLst/>
                <a:latin typeface="+mn-lt"/>
                <a:ea typeface="+mn-ea"/>
                <a:cs typeface="+mn-cs"/>
              </a:rPr>
              <a:t>North Carolina Vision Zero Initiative.</a:t>
            </a:r>
            <a:r>
              <a:rPr lang="en-US" b="0" dirty="0"/>
              <a:t> </a:t>
            </a:r>
            <a:r>
              <a:rPr lang="en-US" dirty="0"/>
              <a:t>https://ncvisionzero.org/speak-up-if-someone-is-unsafe-be-a-peach/.</a:t>
            </a:r>
            <a:endParaRPr lang="en-US" sz="1200" b="1"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B6DCC10-9A3A-476B-B37A-4F18C7F74268}" type="slidenum">
              <a:rPr lang="en-US" smtClean="0"/>
              <a:t>14</a:t>
            </a:fld>
            <a:endParaRPr lang="en-US"/>
          </a:p>
        </p:txBody>
      </p:sp>
    </p:spTree>
    <p:extLst>
      <p:ext uri="{BB962C8B-B14F-4D97-AF65-F5344CB8AC3E}">
        <p14:creationId xmlns:p14="http://schemas.microsoft.com/office/powerpoint/2010/main" val="566296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Narrative</a:t>
            </a:r>
          </a:p>
          <a:p>
            <a:r>
              <a:rPr lang="en-US" sz="1200" b="0" kern="1200" baseline="0" dirty="0">
                <a:solidFill>
                  <a:schemeClr val="tx1"/>
                </a:solidFill>
                <a:effectLst/>
                <a:latin typeface="+mn-lt"/>
                <a:ea typeface="+mn-ea"/>
                <a:cs typeface="+mn-cs"/>
              </a:rPr>
              <a:t>The “C” in PEACH is for “try to be Clear.” North Carolina Vision Zero’s traffic safety blog recommends that “Sometimes being direct is the best option. If you feel safe to confront the driver directly, tell them what is making you nervous and ask them to stop.” It provides two examples: (1) “Hey, you’re driving really close to that other car’s bumper. It’s making me nervous. Can you please stop?” (2) “Please don’t use your phone while you’re driving – I don’t feel safe.”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baseline="0" dirty="0">
                <a:solidFill>
                  <a:schemeClr val="tx1"/>
                </a:solidFill>
                <a:effectLst/>
                <a:latin typeface="+mn-lt"/>
                <a:ea typeface="+mn-ea"/>
                <a:cs typeface="+mn-cs"/>
              </a:rPr>
              <a:t>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Information source:</a:t>
            </a:r>
          </a:p>
          <a:p>
            <a:r>
              <a:rPr lang="en-US" sz="1200" b="0" kern="1200" baseline="0" dirty="0">
                <a:solidFill>
                  <a:schemeClr val="tx1"/>
                </a:solidFill>
                <a:effectLst/>
                <a:latin typeface="+mn-lt"/>
                <a:ea typeface="+mn-ea"/>
                <a:cs typeface="+mn-cs"/>
              </a:rPr>
              <a:t>North Carolina Vision Zero Initiative. 2020.</a:t>
            </a:r>
            <a:r>
              <a:rPr lang="en-US" b="0" dirty="0"/>
              <a:t> </a:t>
            </a:r>
            <a:r>
              <a:rPr lang="en-US" sz="1200" b="0" i="0" kern="1200" baseline="0" dirty="0">
                <a:solidFill>
                  <a:schemeClr val="tx1"/>
                </a:solidFill>
                <a:effectLst/>
                <a:latin typeface="+mn-lt"/>
                <a:ea typeface="+mn-ea"/>
                <a:cs typeface="+mn-cs"/>
              </a:rPr>
              <a:t>Speak up if someone is driving dangerously. Be a PEACH! </a:t>
            </a:r>
            <a:r>
              <a:rPr lang="en-US" dirty="0"/>
              <a:t>https://ncvisionzero.org/speak-up-if-someone-is-unsafe-be-a-peach/.</a:t>
            </a:r>
            <a:endParaRPr lang="en-US" sz="1200" b="1" kern="1200" baseline="0" dirty="0">
              <a:solidFill>
                <a:schemeClr val="tx1"/>
              </a:solidFill>
              <a:effectLst/>
              <a:latin typeface="+mn-lt"/>
              <a:ea typeface="+mn-ea"/>
              <a:cs typeface="+mn-cs"/>
            </a:endParaRPr>
          </a:p>
          <a:p>
            <a:endParaRPr lang="en-US" sz="1200" b="0" kern="1200" baseline="0" dirty="0">
              <a:solidFill>
                <a:schemeClr val="tx1"/>
              </a:solidFill>
              <a:effectLst/>
              <a:latin typeface="+mn-lt"/>
              <a:ea typeface="+mn-ea"/>
              <a:cs typeface="+mn-cs"/>
            </a:endParaRPr>
          </a:p>
          <a:p>
            <a:r>
              <a:rPr lang="en-US" sz="1200" b="0" kern="1200" baseline="0" dirty="0">
                <a:solidFill>
                  <a:schemeClr val="tx1"/>
                </a:solidFill>
                <a:effectLst/>
                <a:latin typeface="+mn-lt"/>
                <a:ea typeface="+mn-ea"/>
                <a:cs typeface="+mn-cs"/>
              </a:rPr>
              <a:t>Image source:</a:t>
            </a:r>
          </a:p>
          <a:p>
            <a:r>
              <a:rPr lang="en-US" sz="1200" b="0" kern="1200" baseline="0" dirty="0">
                <a:solidFill>
                  <a:schemeClr val="tx1"/>
                </a:solidFill>
                <a:effectLst/>
                <a:latin typeface="+mn-lt"/>
                <a:ea typeface="+mn-ea"/>
                <a:cs typeface="+mn-cs"/>
              </a:rPr>
              <a:t>North Carolina Vision Zero Initiative.</a:t>
            </a:r>
            <a:r>
              <a:rPr lang="en-US" b="0" dirty="0"/>
              <a:t> </a:t>
            </a:r>
            <a:r>
              <a:rPr lang="en-US" dirty="0"/>
              <a:t>https://ncvisionzero.org/speak-up-if-someone-is-unsafe-be-a-peach/.</a:t>
            </a:r>
            <a:endParaRPr lang="en-US" sz="1200" b="1"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B6DCC10-9A3A-476B-B37A-4F18C7F74268}" type="slidenum">
              <a:rPr lang="en-US" smtClean="0"/>
              <a:t>15</a:t>
            </a:fld>
            <a:endParaRPr lang="en-US"/>
          </a:p>
        </p:txBody>
      </p:sp>
    </p:spTree>
    <p:extLst>
      <p:ext uri="{BB962C8B-B14F-4D97-AF65-F5344CB8AC3E}">
        <p14:creationId xmlns:p14="http://schemas.microsoft.com/office/powerpoint/2010/main" val="23719160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Narrative</a:t>
            </a:r>
          </a:p>
          <a:p>
            <a:r>
              <a:rPr lang="en-US" sz="1200" b="0" kern="1200" baseline="0" dirty="0">
                <a:solidFill>
                  <a:schemeClr val="tx1"/>
                </a:solidFill>
                <a:effectLst/>
                <a:latin typeface="+mn-lt"/>
                <a:ea typeface="+mn-ea"/>
                <a:cs typeface="+mn-cs"/>
              </a:rPr>
              <a:t>The “H” in PEACH is for “try to be Helpful.” North Carolina Vision Zero’s traffic safety blog recommends that “</a:t>
            </a:r>
            <a:r>
              <a:rPr lang="en-US" sz="1200" b="0" i="0" kern="1200" dirty="0">
                <a:solidFill>
                  <a:schemeClr val="tx1"/>
                </a:solidFill>
                <a:effectLst/>
                <a:latin typeface="+mn-lt"/>
                <a:ea typeface="+mn-ea"/>
                <a:cs typeface="+mn-cs"/>
              </a:rPr>
              <a:t>In some cases, it may be easier to offer to help rather than confronting someone directly.”</a:t>
            </a:r>
            <a:endParaRPr lang="en-US" sz="1200" b="0" kern="1200" baseline="0" dirty="0">
              <a:solidFill>
                <a:schemeClr val="tx1"/>
              </a:solidFill>
              <a:effectLst/>
              <a:latin typeface="+mn-lt"/>
              <a:ea typeface="+mn-ea"/>
              <a:cs typeface="+mn-cs"/>
            </a:endParaRPr>
          </a:p>
          <a:p>
            <a:r>
              <a:rPr lang="en-US" sz="1200" b="0" kern="1200" baseline="0" dirty="0">
                <a:solidFill>
                  <a:schemeClr val="tx1"/>
                </a:solidFill>
                <a:effectLst/>
                <a:latin typeface="+mn-lt"/>
                <a:ea typeface="+mn-ea"/>
                <a:cs typeface="+mn-cs"/>
              </a:rPr>
              <a:t>It provides two examples: (1) </a:t>
            </a:r>
            <a:r>
              <a:rPr lang="en-US" sz="1200" b="0" i="0" kern="1200" baseline="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Here, let me type that for you so you can keep your eyes on the road.</a:t>
            </a:r>
            <a:r>
              <a:rPr lang="en-US" sz="1200" b="0" i="0" kern="1200" baseline="0" dirty="0">
                <a:solidFill>
                  <a:schemeClr val="tx1"/>
                </a:solidFill>
                <a:effectLst/>
                <a:latin typeface="+mn-lt"/>
                <a:ea typeface="+mn-ea"/>
                <a:cs typeface="+mn-cs"/>
              </a:rPr>
              <a:t>” (2) “</a:t>
            </a:r>
            <a:r>
              <a:rPr lang="en-US" sz="1200" b="0" i="0" kern="1200" dirty="0">
                <a:solidFill>
                  <a:schemeClr val="tx1"/>
                </a:solidFill>
                <a:effectLst/>
                <a:latin typeface="+mn-lt"/>
                <a:ea typeface="+mn-ea"/>
                <a:cs typeface="+mn-cs"/>
              </a:rPr>
              <a:t>Want me to call them and tell them we’re late so you don’t have to speed?”</a:t>
            </a:r>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Lastly, the blog recommends that if you have tried to speak to the driver and they continue their unsafe behavior, then you should get out of the car in a safe place or not ride with them again.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baseline="0" dirty="0">
                <a:solidFill>
                  <a:schemeClr val="tx1"/>
                </a:solidFill>
                <a:effectLst/>
                <a:latin typeface="+mn-lt"/>
                <a:ea typeface="+mn-ea"/>
                <a:cs typeface="+mn-cs"/>
              </a:rPr>
              <a:t>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Information source:</a:t>
            </a:r>
          </a:p>
          <a:p>
            <a:r>
              <a:rPr lang="en-US" sz="1200" b="0" kern="1200" baseline="0" dirty="0">
                <a:solidFill>
                  <a:schemeClr val="tx1"/>
                </a:solidFill>
                <a:effectLst/>
                <a:latin typeface="+mn-lt"/>
                <a:ea typeface="+mn-ea"/>
                <a:cs typeface="+mn-cs"/>
              </a:rPr>
              <a:t>North Carolina Vision Zero Initiative. 2020.</a:t>
            </a:r>
            <a:r>
              <a:rPr lang="en-US" b="0" dirty="0"/>
              <a:t> </a:t>
            </a:r>
            <a:r>
              <a:rPr lang="en-US" sz="1200" b="0" i="0" kern="1200" baseline="0" dirty="0">
                <a:solidFill>
                  <a:schemeClr val="tx1"/>
                </a:solidFill>
                <a:effectLst/>
                <a:latin typeface="+mn-lt"/>
                <a:ea typeface="+mn-ea"/>
                <a:cs typeface="+mn-cs"/>
              </a:rPr>
              <a:t>Speak up if someone is driving dangerously. Be a PEACH! </a:t>
            </a:r>
            <a:r>
              <a:rPr lang="en-US" dirty="0"/>
              <a:t>https://ncvisionzero.org/speak-up-if-someone-is-unsafe-be-a-peach/.</a:t>
            </a:r>
            <a:endParaRPr lang="en-US" sz="1200" b="1" kern="1200" baseline="0" dirty="0">
              <a:solidFill>
                <a:schemeClr val="tx1"/>
              </a:solidFill>
              <a:effectLst/>
              <a:latin typeface="+mn-lt"/>
              <a:ea typeface="+mn-ea"/>
              <a:cs typeface="+mn-cs"/>
            </a:endParaRPr>
          </a:p>
          <a:p>
            <a:endParaRPr lang="en-US" sz="1200" b="0" kern="1200" baseline="0" dirty="0">
              <a:solidFill>
                <a:schemeClr val="tx1"/>
              </a:solidFill>
              <a:effectLst/>
              <a:latin typeface="+mn-lt"/>
              <a:ea typeface="+mn-ea"/>
              <a:cs typeface="+mn-cs"/>
            </a:endParaRPr>
          </a:p>
          <a:p>
            <a:r>
              <a:rPr lang="en-US" sz="1200" b="0" kern="1200" baseline="0" dirty="0">
                <a:solidFill>
                  <a:schemeClr val="tx1"/>
                </a:solidFill>
                <a:effectLst/>
                <a:latin typeface="+mn-lt"/>
                <a:ea typeface="+mn-ea"/>
                <a:cs typeface="+mn-cs"/>
              </a:rPr>
              <a:t>Image source:</a:t>
            </a:r>
          </a:p>
          <a:p>
            <a:r>
              <a:rPr lang="en-US" sz="1200" b="0" kern="1200" baseline="0" dirty="0">
                <a:solidFill>
                  <a:schemeClr val="tx1"/>
                </a:solidFill>
                <a:effectLst/>
                <a:latin typeface="+mn-lt"/>
                <a:ea typeface="+mn-ea"/>
                <a:cs typeface="+mn-cs"/>
              </a:rPr>
              <a:t>North Carolina Vision Zero Initiative.</a:t>
            </a:r>
            <a:r>
              <a:rPr lang="en-US" b="0" dirty="0"/>
              <a:t> </a:t>
            </a:r>
            <a:r>
              <a:rPr lang="en-US" dirty="0"/>
              <a:t>https://ncvisionzero.org/speak-up-if-someone-is-unsafe-be-a-peach/.</a:t>
            </a:r>
            <a:endParaRPr lang="en-US" sz="1200" b="1"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B6DCC10-9A3A-476B-B37A-4F18C7F74268}" type="slidenum">
              <a:rPr lang="en-US" smtClean="0"/>
              <a:t>16</a:t>
            </a:fld>
            <a:endParaRPr lang="en-US"/>
          </a:p>
        </p:txBody>
      </p:sp>
    </p:spTree>
    <p:extLst>
      <p:ext uri="{BB962C8B-B14F-4D97-AF65-F5344CB8AC3E}">
        <p14:creationId xmlns:p14="http://schemas.microsoft.com/office/powerpoint/2010/main" val="675894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Narrative</a:t>
            </a:r>
          </a:p>
          <a:p>
            <a:r>
              <a:rPr lang="en-US" sz="1200" b="0" kern="1200" baseline="0" dirty="0">
                <a:solidFill>
                  <a:schemeClr val="tx1"/>
                </a:solidFill>
                <a:effectLst/>
                <a:latin typeface="+mn-lt"/>
                <a:ea typeface="+mn-ea"/>
                <a:cs typeface="+mn-cs"/>
              </a:rPr>
              <a:t>Here are some other images from the North Carolina Vision Zero’s traffic safety PSA “Be a PEACH.” </a:t>
            </a:r>
          </a:p>
          <a:p>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baseline="0" dirty="0">
                <a:solidFill>
                  <a:schemeClr val="tx1"/>
                </a:solidFill>
                <a:effectLst/>
                <a:latin typeface="+mn-lt"/>
                <a:ea typeface="+mn-ea"/>
                <a:cs typeface="+mn-cs"/>
              </a:rPr>
              <a:t>Image source: </a:t>
            </a:r>
            <a:r>
              <a:rPr lang="en-US" sz="1200" b="0" kern="1200" baseline="0" dirty="0">
                <a:solidFill>
                  <a:schemeClr val="tx1"/>
                </a:solidFill>
                <a:effectLst/>
                <a:latin typeface="+mn-lt"/>
                <a:ea typeface="+mn-ea"/>
                <a:cs typeface="+mn-cs"/>
              </a:rPr>
              <a:t>North Carolina Vision Zero Initiative. </a:t>
            </a:r>
            <a:r>
              <a:rPr lang="en-US" dirty="0"/>
              <a:t>https://ncvisionzero.org/album/speak-up-empowered-passenger/.</a:t>
            </a:r>
            <a:endParaRPr lang="en-US" sz="1200" b="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B6DCC10-9A3A-476B-B37A-4F18C7F74268}" type="slidenum">
              <a:rPr lang="en-US" smtClean="0"/>
              <a:t>17</a:t>
            </a:fld>
            <a:endParaRPr lang="en-US"/>
          </a:p>
        </p:txBody>
      </p:sp>
    </p:spTree>
    <p:extLst>
      <p:ext uri="{BB962C8B-B14F-4D97-AF65-F5344CB8AC3E}">
        <p14:creationId xmlns:p14="http://schemas.microsoft.com/office/powerpoint/2010/main" val="33226132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Narrative</a:t>
            </a:r>
          </a:p>
          <a:p>
            <a:r>
              <a:rPr lang="en-US" sz="1200" b="0" kern="1200" baseline="0" dirty="0">
                <a:solidFill>
                  <a:schemeClr val="tx1"/>
                </a:solidFill>
                <a:effectLst/>
                <a:latin typeface="+mn-lt"/>
                <a:ea typeface="+mn-ea"/>
                <a:cs typeface="+mn-cs"/>
              </a:rPr>
              <a:t>This is a video about the North Carolina Vision Zero’s traffic safety PSA “Be a PEACH.” It is available on YouTube at </a:t>
            </a:r>
            <a:r>
              <a:rPr lang="en-US" dirty="0"/>
              <a:t>https://</a:t>
            </a:r>
            <a:r>
              <a:rPr lang="en-US" dirty="0" err="1"/>
              <a:t>youtu.be</a:t>
            </a:r>
            <a:r>
              <a:rPr lang="en-US" dirty="0"/>
              <a:t>/0dG5QIDv4bQ?si=ZLrn9xN9rx9Jb639. </a:t>
            </a:r>
          </a:p>
          <a:p>
            <a:endParaRPr lang="en-US" sz="1200" b="0" kern="1200" baseline="0" dirty="0">
              <a:solidFill>
                <a:schemeClr val="tx1"/>
              </a:solidFill>
              <a:effectLst/>
              <a:latin typeface="+mn-lt"/>
              <a:ea typeface="+mn-ea"/>
              <a:cs typeface="+mn-cs"/>
            </a:endParaRPr>
          </a:p>
          <a:p>
            <a:r>
              <a:rPr lang="en-US" sz="1200" b="1" kern="1200" baseline="0" dirty="0">
                <a:solidFill>
                  <a:schemeClr val="tx1"/>
                </a:solidFill>
                <a:effectLst/>
                <a:latin typeface="+mn-lt"/>
                <a:ea typeface="+mn-ea"/>
                <a:cs typeface="+mn-cs"/>
              </a:rPr>
              <a:t>Information sources:</a:t>
            </a:r>
          </a:p>
          <a:p>
            <a:r>
              <a:rPr lang="en-US" dirty="0"/>
              <a:t>Gottlieb, S. C. 2018. </a:t>
            </a:r>
            <a:r>
              <a:rPr lang="en-US" i="0" dirty="0"/>
              <a:t>Talk to Teens about Distracted Driving. https://www.scottgottlieblaw.com/talk-to-teens-about-distracted-driving/. (Note: Based in New York).</a:t>
            </a:r>
          </a:p>
          <a:p>
            <a:endParaRPr lang="en-US" dirty="0"/>
          </a:p>
          <a:p>
            <a:r>
              <a:rPr lang="en-US" dirty="0"/>
              <a:t>National Safety Council. 2024. </a:t>
            </a:r>
            <a:r>
              <a:rPr lang="en-US" i="0" dirty="0"/>
              <a:t>Course: Alive at 25 for Teen and Young Adult Drivers. </a:t>
            </a:r>
            <a:r>
              <a:rPr lang="en-US" dirty="0"/>
              <a:t>https://www.nsc.org/safety-training/defensive-driving/teen-young-adult-defensive-driving-courses. </a:t>
            </a:r>
          </a:p>
          <a:p>
            <a:endParaRPr lang="en-US" dirty="0"/>
          </a:p>
          <a:p>
            <a:r>
              <a:rPr lang="en-US" baseline="0" dirty="0"/>
              <a:t>Center for the Study of Young Drivers at the University of North Carolina Highway Safety Research Center. https://www.hsrc.unc.edu/our-work/. </a:t>
            </a:r>
          </a:p>
          <a:p>
            <a:endParaRPr lang="en-US" baseline="0" dirty="0"/>
          </a:p>
          <a:p>
            <a:r>
              <a:rPr lang="en-US" baseline="0" dirty="0"/>
              <a:t>The Human Factors Safety Laboratory (HFSL) at the University of Minnesota. https://hfsl.umn.edu/. </a:t>
            </a:r>
          </a:p>
          <a:p>
            <a:endParaRPr lang="en-US" baseline="0" dirty="0"/>
          </a:p>
        </p:txBody>
      </p:sp>
      <p:sp>
        <p:nvSpPr>
          <p:cNvPr id="4" name="Slide Number Placeholder 3"/>
          <p:cNvSpPr>
            <a:spLocks noGrp="1"/>
          </p:cNvSpPr>
          <p:nvPr>
            <p:ph type="sldNum" sz="quarter" idx="5"/>
          </p:nvPr>
        </p:nvSpPr>
        <p:spPr/>
        <p:txBody>
          <a:bodyPr/>
          <a:lstStyle/>
          <a:p>
            <a:fld id="{2B6DCC10-9A3A-476B-B37A-4F18C7F74268}" type="slidenum">
              <a:rPr lang="en-US" smtClean="0"/>
              <a:t>18</a:t>
            </a:fld>
            <a:endParaRPr lang="en-US"/>
          </a:p>
        </p:txBody>
      </p:sp>
    </p:spTree>
    <p:extLst>
      <p:ext uri="{BB962C8B-B14F-4D97-AF65-F5344CB8AC3E}">
        <p14:creationId xmlns:p14="http://schemas.microsoft.com/office/powerpoint/2010/main" val="20314621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Narrative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are resources that can be reviewed in conjunction with the slides in this presentation.</a:t>
            </a:r>
          </a:p>
        </p:txBody>
      </p:sp>
      <p:sp>
        <p:nvSpPr>
          <p:cNvPr id="4" name="Slide Number Placeholder 3"/>
          <p:cNvSpPr>
            <a:spLocks noGrp="1"/>
          </p:cNvSpPr>
          <p:nvPr>
            <p:ph type="sldNum" sz="quarter" idx="5"/>
          </p:nvPr>
        </p:nvSpPr>
        <p:spPr/>
        <p:txBody>
          <a:bodyPr/>
          <a:lstStyle/>
          <a:p>
            <a:fld id="{2B6DCC10-9A3A-476B-B37A-4F18C7F74268}" type="slidenum">
              <a:rPr lang="en-US" smtClean="0"/>
              <a:t>19</a:t>
            </a:fld>
            <a:endParaRPr lang="en-US"/>
          </a:p>
        </p:txBody>
      </p:sp>
    </p:spTree>
    <p:extLst>
      <p:ext uri="{BB962C8B-B14F-4D97-AF65-F5344CB8AC3E}">
        <p14:creationId xmlns:p14="http://schemas.microsoft.com/office/powerpoint/2010/main" val="3014332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latin typeface="Arial" panose="020B0604020202020204" pitchFamily="34" charset="0"/>
                <a:cs typeface="Arial" panose="020B0604020202020204" pitchFamily="34" charset="0"/>
              </a:rPr>
              <a:t>Narrative</a:t>
            </a:r>
          </a:p>
          <a:p>
            <a:pPr marL="0" indent="0">
              <a:buFont typeface="Arial" panose="020B0604020202020204" pitchFamily="34" charset="0"/>
              <a:buNone/>
            </a:pPr>
            <a:r>
              <a:rPr lang="en-US" b="0" dirty="0"/>
              <a:t>Learning objectives include the following: </a:t>
            </a:r>
          </a:p>
          <a:p>
            <a:pPr marL="171450" indent="-171450">
              <a:buFont typeface="Arial" panose="020B0604020202020204" pitchFamily="34" charset="0"/>
              <a:buChar char="•"/>
            </a:pPr>
            <a:r>
              <a:rPr lang="en-US" dirty="0"/>
              <a:t>Recognize the distractions passengers can create</a:t>
            </a:r>
          </a:p>
          <a:p>
            <a:pPr marL="171450" indent="-171450">
              <a:buFont typeface="Arial" panose="020B0604020202020204" pitchFamily="34" charset="0"/>
              <a:buChar char="•"/>
            </a:pPr>
            <a:r>
              <a:rPr lang="en-US" dirty="0"/>
              <a:t>Understand the magnitude of the problem</a:t>
            </a:r>
          </a:p>
          <a:p>
            <a:pPr marL="171450" indent="-171450">
              <a:buFont typeface="Arial" panose="020B0604020202020204" pitchFamily="34" charset="0"/>
              <a:buChar char="•"/>
            </a:pPr>
            <a:r>
              <a:rPr lang="en-US" dirty="0"/>
              <a:t>Learn tools to combat peer pressure from passengers</a:t>
            </a:r>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Image source: </a:t>
            </a:r>
          </a:p>
          <a:p>
            <a:pPr marL="0" indent="0">
              <a:buFont typeface="Arial" panose="020B0604020202020204" pitchFamily="34" charset="0"/>
              <a:buNone/>
            </a:pPr>
            <a:r>
              <a:rPr lang="en-US" b="0" dirty="0"/>
              <a:t>David Emrich/</a:t>
            </a:r>
            <a:r>
              <a:rPr lang="en-US" b="0" dirty="0" err="1"/>
              <a:t>Unsplash.com</a:t>
            </a:r>
            <a:endParaRPr lang="en-US" b="0" dirty="0"/>
          </a:p>
        </p:txBody>
      </p:sp>
      <p:sp>
        <p:nvSpPr>
          <p:cNvPr id="4" name="Slide Number Placeholder 3"/>
          <p:cNvSpPr>
            <a:spLocks noGrp="1"/>
          </p:cNvSpPr>
          <p:nvPr>
            <p:ph type="sldNum" sz="quarter" idx="5"/>
          </p:nvPr>
        </p:nvSpPr>
        <p:spPr/>
        <p:txBody>
          <a:bodyPr/>
          <a:lstStyle/>
          <a:p>
            <a:fld id="{2B6DCC10-9A3A-476B-B37A-4F18C7F74268}" type="slidenum">
              <a:rPr lang="en-US" smtClean="0"/>
              <a:t>2</a:t>
            </a:fld>
            <a:endParaRPr lang="en-US"/>
          </a:p>
        </p:txBody>
      </p:sp>
    </p:spTree>
    <p:extLst>
      <p:ext uri="{BB962C8B-B14F-4D97-AF65-F5344CB8AC3E}">
        <p14:creationId xmlns:p14="http://schemas.microsoft.com/office/powerpoint/2010/main" val="4120994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Narrative</a:t>
            </a:r>
            <a:endParaRPr lang="en-US" dirty="0"/>
          </a:p>
          <a:p>
            <a:r>
              <a:rPr lang="en-US" dirty="0"/>
              <a:t>Passengers in your vehicle can be another distraction you’re faced with. Whether young or old, passengers can be a distraction, particularly if you’re holding a conversation with them. If you have younger passengers, studies have shown that teen drivers are 2.5 times more likely to engage in a risky behavior (think peer pressure). When driving, a passenger can take your focus off the road, create noise and other disturbances, and even become a physical distraction (e.g., having to turn around to get a child in the back seat to calm down).</a:t>
            </a:r>
          </a:p>
          <a:p>
            <a:endParaRPr lang="en-US" dirty="0"/>
          </a:p>
          <a:p>
            <a:r>
              <a:rPr lang="en-US" b="1" dirty="0"/>
              <a:t>Resources</a:t>
            </a:r>
          </a:p>
          <a:p>
            <a:r>
              <a:rPr lang="en-US" b="0" dirty="0"/>
              <a:t>Information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NHTSA. 2012. </a:t>
            </a:r>
            <a:r>
              <a:rPr lang="en-US" i="1" dirty="0"/>
              <a:t>The Effect of Passengers on Teen Driver Behavior</a:t>
            </a:r>
            <a:r>
              <a:rPr lang="en-US" dirty="0"/>
              <a:t>. National Highway Traffic Safety Administration website. https://www.nhtsa.gov/sites/nhtsa.gov/files/811613.pdf.</a:t>
            </a:r>
          </a:p>
          <a:p>
            <a:endParaRPr lang="en-US" dirty="0"/>
          </a:p>
          <a:p>
            <a:r>
              <a:rPr lang="en-US" b="0" dirty="0"/>
              <a:t>Image source:</a:t>
            </a:r>
          </a:p>
          <a:p>
            <a:r>
              <a:rPr lang="en-US" dirty="0"/>
              <a:t>National Highway Traffic Safety Administration. https://</a:t>
            </a:r>
            <a:r>
              <a:rPr lang="en-US" dirty="0" err="1"/>
              <a:t>nhtsaimages.zenfolio.com</a:t>
            </a:r>
            <a:r>
              <a:rPr lang="en-US" dirty="0"/>
              <a:t>/f59450699</a:t>
            </a:r>
          </a:p>
        </p:txBody>
      </p:sp>
      <p:sp>
        <p:nvSpPr>
          <p:cNvPr id="4" name="Slide Number Placeholder 3"/>
          <p:cNvSpPr>
            <a:spLocks noGrp="1"/>
          </p:cNvSpPr>
          <p:nvPr>
            <p:ph type="sldNum" sz="quarter" idx="5"/>
          </p:nvPr>
        </p:nvSpPr>
        <p:spPr/>
        <p:txBody>
          <a:bodyPr/>
          <a:lstStyle/>
          <a:p>
            <a:fld id="{2B6DCC10-9A3A-476B-B37A-4F18C7F74268}" type="slidenum">
              <a:rPr lang="en-US" smtClean="0"/>
              <a:t>3</a:t>
            </a:fld>
            <a:endParaRPr lang="en-US"/>
          </a:p>
        </p:txBody>
      </p:sp>
    </p:spTree>
    <p:extLst>
      <p:ext uri="{BB962C8B-B14F-4D97-AF65-F5344CB8AC3E}">
        <p14:creationId xmlns:p14="http://schemas.microsoft.com/office/powerpoint/2010/main" val="1143056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Narrative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national level, a 16- to 17-year-old driver’s risk of death per mile driven increases 44% when riding with a passenger below the age of 21. This risk doubles when carrying two passengers under 21 and quadruples when carrying three or more passengers under 21. So, there are reasons why passenger limitations are placed on licensing.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Information source:</a:t>
            </a:r>
            <a:r>
              <a:rPr lang="en-US" b="1" i="0" u="none" strike="noStrike" dirty="0">
                <a:solidFill>
                  <a:schemeClr val="tx1"/>
                </a:solidFill>
                <a:effectLst/>
                <a:latin typeface="+mn-lt"/>
              </a:rPr>
              <a:t> </a:t>
            </a:r>
            <a:r>
              <a:rPr lang="en-US" b="0" i="0" u="none" strike="noStrike" dirty="0">
                <a:solidFill>
                  <a:srgbClr val="FFFFFF"/>
                </a:solidFill>
                <a:effectLst/>
                <a:latin typeface="Montserrat" pitchFamily="2" charset="77"/>
              </a:rPr>
              <a:t>AAA Foundation for Traffic Safety. 2012. </a:t>
            </a:r>
            <a:r>
              <a:rPr lang="en-US" i="0" dirty="0"/>
              <a:t>Teen Driver Risk in Relation to Age and Number of Passengers</a:t>
            </a:r>
            <a:r>
              <a:rPr lang="en-US" dirty="0"/>
              <a:t>. AAA. </a:t>
            </a:r>
            <a:r>
              <a:rPr lang="en-US" sz="1200" kern="1200" dirty="0">
                <a:solidFill>
                  <a:schemeClr val="tx1"/>
                </a:solidFill>
                <a:effectLst/>
                <a:latin typeface="+mn-lt"/>
                <a:ea typeface="+mn-ea"/>
                <a:cs typeface="+mn-cs"/>
              </a:rPr>
              <a:t>https://aaafoundation.org/teen-driver-risk-relation-age-number-passengers/.</a:t>
            </a:r>
          </a:p>
        </p:txBody>
      </p:sp>
      <p:sp>
        <p:nvSpPr>
          <p:cNvPr id="4" name="Slide Number Placeholder 3"/>
          <p:cNvSpPr>
            <a:spLocks noGrp="1"/>
          </p:cNvSpPr>
          <p:nvPr>
            <p:ph type="sldNum" sz="quarter" idx="5"/>
          </p:nvPr>
        </p:nvSpPr>
        <p:spPr/>
        <p:txBody>
          <a:bodyPr/>
          <a:lstStyle/>
          <a:p>
            <a:fld id="{2B6DCC10-9A3A-476B-B37A-4F18C7F74268}" type="slidenum">
              <a:rPr lang="en-US" smtClean="0"/>
              <a:t>4</a:t>
            </a:fld>
            <a:endParaRPr lang="en-US"/>
          </a:p>
        </p:txBody>
      </p:sp>
    </p:spTree>
    <p:extLst>
      <p:ext uri="{BB962C8B-B14F-4D97-AF65-F5344CB8AC3E}">
        <p14:creationId xmlns:p14="http://schemas.microsoft.com/office/powerpoint/2010/main" val="1561114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Narrative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in Iowa, data have shown that carrying passengers, especially other teenagers, increases the risk of a crash for younger drivers. A total of 35.4% of fatal, suspected serious injury crashes involving drivers under the age of 16 had two to four passengers in the vehicle, and 24.5% of the same type of crashes involving drivers between the ages of 16 and 18 had two to four passengers in the vehicle.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Information source: </a:t>
            </a:r>
            <a:r>
              <a:rPr lang="en-US" dirty="0"/>
              <a:t>Iowa Department of Transportation. 2024. Iowa Crash Analysis Tool. https://icat.iowadot.gov/.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Image source: </a:t>
            </a:r>
            <a:r>
              <a:rPr lang="en-US" dirty="0"/>
              <a:t>NHTSA. https://www.nhtsa.gov/nhtsa-image-library.</a:t>
            </a:r>
          </a:p>
        </p:txBody>
      </p:sp>
      <p:sp>
        <p:nvSpPr>
          <p:cNvPr id="4" name="Slide Number Placeholder 3"/>
          <p:cNvSpPr>
            <a:spLocks noGrp="1"/>
          </p:cNvSpPr>
          <p:nvPr>
            <p:ph type="sldNum" sz="quarter" idx="5"/>
          </p:nvPr>
        </p:nvSpPr>
        <p:spPr/>
        <p:txBody>
          <a:bodyPr/>
          <a:lstStyle/>
          <a:p>
            <a:fld id="{2B6DCC10-9A3A-476B-B37A-4F18C7F74268}" type="slidenum">
              <a:rPr lang="en-US" smtClean="0"/>
              <a:t>5</a:t>
            </a:fld>
            <a:endParaRPr lang="en-US"/>
          </a:p>
        </p:txBody>
      </p:sp>
    </p:spTree>
    <p:extLst>
      <p:ext uri="{BB962C8B-B14F-4D97-AF65-F5344CB8AC3E}">
        <p14:creationId xmlns:p14="http://schemas.microsoft.com/office/powerpoint/2010/main" val="11076061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Narrative</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Passengers in the car can pressure a teen driver. First, a passenger may attempt to correct your driving. For instance, they point out upcoming Stop signs. While well intentioned, this can still be distracting and stressful to the driver. Second, passengers can pressure a driver to disobey traffic laws and engage in risky actions. For instance, you are coming up to an intersection where the signal is turning </a:t>
            </a:r>
            <a:r>
              <a:rPr lang="en-US" sz="1200" kern="1200" dirty="0" err="1">
                <a:solidFill>
                  <a:schemeClr val="tx1"/>
                </a:solidFill>
                <a:effectLst/>
                <a:latin typeface="+mn-lt"/>
                <a:ea typeface="+mn-ea"/>
                <a:cs typeface="+mn-cs"/>
              </a:rPr>
              <a:t>yello</a:t>
            </a:r>
            <a:r>
              <a:rPr lang="en-US" sz="1200" kern="1200" dirty="0">
                <a:solidFill>
                  <a:schemeClr val="tx1"/>
                </a:solidFill>
                <a:effectLst/>
                <a:latin typeface="+mn-lt"/>
                <a:ea typeface="+mn-ea"/>
                <a:cs typeface="+mn-cs"/>
              </a:rPr>
              <a:t>. Your friend yells that you can easily make it, so you end up running a red light. Both types of pressure can also be stressful to the driver, which can cause them to make mistakes. </a:t>
            </a:r>
          </a:p>
        </p:txBody>
      </p:sp>
      <p:sp>
        <p:nvSpPr>
          <p:cNvPr id="4" name="Slide Number Placeholder 3"/>
          <p:cNvSpPr>
            <a:spLocks noGrp="1"/>
          </p:cNvSpPr>
          <p:nvPr>
            <p:ph type="sldNum" sz="quarter" idx="5"/>
          </p:nvPr>
        </p:nvSpPr>
        <p:spPr/>
        <p:txBody>
          <a:bodyPr/>
          <a:lstStyle/>
          <a:p>
            <a:fld id="{2B6DCC10-9A3A-476B-B37A-4F18C7F74268}" type="slidenum">
              <a:rPr lang="en-US" smtClean="0"/>
              <a:t>6</a:t>
            </a:fld>
            <a:endParaRPr lang="en-US"/>
          </a:p>
        </p:txBody>
      </p:sp>
    </p:spTree>
    <p:extLst>
      <p:ext uri="{BB962C8B-B14F-4D97-AF65-F5344CB8AC3E}">
        <p14:creationId xmlns:p14="http://schemas.microsoft.com/office/powerpoint/2010/main" val="1969246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Narrative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Having teen passengers in the car is especially problematic since the risk of being involved in a speeding-related fatal crash increases exponentially with each additional teen passenger in the vehicle.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Information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GHSA. 2021. </a:t>
            </a:r>
            <a:r>
              <a:rPr lang="en-US" b="0" i="1" dirty="0"/>
              <a:t>Teens and Speeding: Breaking the Deadly Cycle</a:t>
            </a:r>
            <a:r>
              <a:rPr lang="en-US" b="0" dirty="0"/>
              <a:t>. Governors Highway Safety Association. https://www.ghsa.org/sites/default/files/2021-02/GHSA_TeenSpeeding_Feb16.pdf.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Image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Governors Highway Safety Association.</a:t>
            </a:r>
            <a:r>
              <a:rPr lang="en-US" dirty="0"/>
              <a:t> https://www.ghsa.org/resources/Teens-and-Speeding-Report21.</a:t>
            </a:r>
          </a:p>
        </p:txBody>
      </p:sp>
      <p:sp>
        <p:nvSpPr>
          <p:cNvPr id="4" name="Slide Number Placeholder 3"/>
          <p:cNvSpPr>
            <a:spLocks noGrp="1"/>
          </p:cNvSpPr>
          <p:nvPr>
            <p:ph type="sldNum" sz="quarter" idx="5"/>
          </p:nvPr>
        </p:nvSpPr>
        <p:spPr/>
        <p:txBody>
          <a:bodyPr/>
          <a:lstStyle/>
          <a:p>
            <a:fld id="{2B6DCC10-9A3A-476B-B37A-4F18C7F74268}" type="slidenum">
              <a:rPr lang="en-US" smtClean="0"/>
              <a:t>7</a:t>
            </a:fld>
            <a:endParaRPr lang="en-US"/>
          </a:p>
        </p:txBody>
      </p:sp>
    </p:spTree>
    <p:extLst>
      <p:ext uri="{BB962C8B-B14F-4D97-AF65-F5344CB8AC3E}">
        <p14:creationId xmlns:p14="http://schemas.microsoft.com/office/powerpoint/2010/main" val="1158275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Narrative</a:t>
            </a:r>
            <a:endParaRPr lang="en-US" dirty="0"/>
          </a:p>
          <a:p>
            <a:r>
              <a:rPr lang="en-US" dirty="0"/>
              <a:t>To address in-vehicle passenger distractions, younger drivers can do a number of different things. They (or their parents/guardians) can limit the number of passengers, especially teenage passengers, being carried in a vehicle. Passengers’ cell phones can be turned off to eliminate the potential for distraction. In-vehicle physical distractions can also be reduced or eliminated. This would include passengers rough housing with each other, carrying young children as passengers, etc. Finally, recognize how you can be a good passenger, such as by wearing a seatbelt, not applying peer pressure to your driver, and helping the driver with navigation tasks such as spotting hazards,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Information 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NHTSA . 2012. </a:t>
            </a:r>
            <a:r>
              <a:rPr lang="en-US" i="1" dirty="0"/>
              <a:t>The Effect of Passengers on Teen Driver Behavior</a:t>
            </a:r>
            <a:r>
              <a:rPr lang="en-US" dirty="0"/>
              <a:t>. National Highway Traffic Safety Administration. https://www.nhtsa.gov/sites/nhtsa.gov/files/811613.pdf.</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000000"/>
                </a:solidFill>
                <a:effectLst/>
                <a:latin typeface="Times New Roman" panose="02020603050405020304" pitchFamily="18" charset="0"/>
              </a:rPr>
              <a:t>National Research Council, Institute of Medicine, and Transportation Research Board. 2007. </a:t>
            </a:r>
            <a:r>
              <a:rPr lang="en-US" b="0" i="1" u="none" strike="noStrike" dirty="0">
                <a:solidFill>
                  <a:srgbClr val="000000"/>
                </a:solidFill>
                <a:effectLst/>
                <a:latin typeface="Times New Roman" panose="02020603050405020304" pitchFamily="18" charset="0"/>
              </a:rPr>
              <a:t>Preventing Teen Motor Crashes: Contributions from the Behavioral and Social Sciences: Workshop Report</a:t>
            </a:r>
            <a:r>
              <a:rPr lang="en-US" b="0" i="0" u="none" strike="noStrike" dirty="0">
                <a:solidFill>
                  <a:srgbClr val="000000"/>
                </a:solidFill>
                <a:effectLst/>
                <a:latin typeface="Times New Roman" panose="02020603050405020304" pitchFamily="18" charset="0"/>
              </a:rPr>
              <a:t>. Program Committee for Workshop on Contributions from the Behavioral and Social Sciences in Reducing and Preventing Teen Motor Crashes, Washington, DC. </a:t>
            </a:r>
            <a:r>
              <a:rPr lang="en-US" dirty="0"/>
              <a:t>https://www.ncbi.nlm.nih.gov/books/NBK9662/.</a:t>
            </a:r>
          </a:p>
          <a:p>
            <a:endParaRPr lang="en-US" dirty="0"/>
          </a:p>
          <a:p>
            <a:r>
              <a:rPr lang="en-US" dirty="0"/>
              <a:t>Image source:</a:t>
            </a:r>
          </a:p>
          <a:p>
            <a:r>
              <a:rPr lang="en-US" dirty="0"/>
              <a:t>National Highway Traffic Safety Administration. https://nhtsaimages.zenfolio.com/p146176197.</a:t>
            </a:r>
          </a:p>
        </p:txBody>
      </p:sp>
      <p:sp>
        <p:nvSpPr>
          <p:cNvPr id="4" name="Slide Number Placeholder 3"/>
          <p:cNvSpPr>
            <a:spLocks noGrp="1"/>
          </p:cNvSpPr>
          <p:nvPr>
            <p:ph type="sldNum" sz="quarter" idx="5"/>
          </p:nvPr>
        </p:nvSpPr>
        <p:spPr/>
        <p:txBody>
          <a:bodyPr/>
          <a:lstStyle/>
          <a:p>
            <a:fld id="{2B6DCC10-9A3A-476B-B37A-4F18C7F74268}" type="slidenum">
              <a:rPr lang="en-US" smtClean="0"/>
              <a:t>8</a:t>
            </a:fld>
            <a:endParaRPr lang="en-US"/>
          </a:p>
        </p:txBody>
      </p:sp>
    </p:spTree>
    <p:extLst>
      <p:ext uri="{BB962C8B-B14F-4D97-AF65-F5344CB8AC3E}">
        <p14:creationId xmlns:p14="http://schemas.microsoft.com/office/powerpoint/2010/main" val="2768826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Narrative</a:t>
            </a:r>
            <a:endParaRPr lang="en-US" dirty="0"/>
          </a:p>
          <a:p>
            <a:r>
              <a:rPr lang="en-US" dirty="0"/>
              <a:t>As a driver, there are different things you can do to combat peer pressure. The most basic approach is to just say “no” and give a reason why you refused, such as saying no to speeding because you could get a ticket. You can also avoid situations where you think peer pressure might become an issue. For example, if you suspect that you’ll be encouraged to speed to get somewhere faster, choose instead to drive alone rather than give people a ride.  </a:t>
            </a:r>
          </a:p>
          <a:p>
            <a:endParaRPr lang="en-US" dirty="0"/>
          </a:p>
          <a:p>
            <a:r>
              <a:rPr lang="en-US" dirty="0"/>
              <a:t>When pressured to do something unsafe while driving, (1) ask questions about why you should do what is being asked and (2) ask others to consider the consequences of an action. For example, ask why you should pass a slower vehicle on a two-lane roadway when there is frequent oncoming traffic, and then point out that you could get into a head-on crash.</a:t>
            </a:r>
          </a:p>
          <a:p>
            <a:endParaRPr lang="en-US" dirty="0"/>
          </a:p>
          <a:p>
            <a:r>
              <a:rPr lang="en-US" dirty="0"/>
              <a:t>If nothing else, blame it on your parents and point out the consequences if you were to be caught.</a:t>
            </a:r>
          </a:p>
          <a:p>
            <a:endParaRPr lang="en-US" dirty="0"/>
          </a:p>
          <a:p>
            <a:r>
              <a:rPr lang="en-US" dirty="0"/>
              <a:t>Finally, if you have a passenger that is regularly distracting or pressuring you to drive unsafely, stop letting them ride with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Information 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CPTC. 2018. </a:t>
            </a:r>
            <a:r>
              <a:rPr lang="en-US" b="0" i="0" dirty="0">
                <a:effectLst/>
                <a:highlight>
                  <a:srgbClr val="F8F8F8"/>
                </a:highlight>
                <a:latin typeface="ProximaNova"/>
              </a:rPr>
              <a:t>Strategies to Handle Peer Pressure. </a:t>
            </a:r>
            <a:r>
              <a:rPr lang="en-US" dirty="0"/>
              <a:t>Center for Parent &amp; Teen Communication. https://parentandteen.com/handle-peer-pressure.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WTOV9. 2019. </a:t>
            </a:r>
            <a:r>
              <a:rPr lang="en-US" i="0" dirty="0"/>
              <a:t>6 Polite Ways to Deal with a Backseat Driver. </a:t>
            </a:r>
            <a:r>
              <a:rPr lang="en-US" dirty="0"/>
              <a:t>https://wtov9.com/features/drive-safe/6-polite-ways-to-deal-with-a-backseat-driver.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California State Courts. 2024. Develop your Refusal Skills. https://www2.courtinfo.ca.gov/stopteendui/teens/stop/yourself/develop-refusal-skills.cfm. </a:t>
            </a:r>
          </a:p>
        </p:txBody>
      </p:sp>
      <p:sp>
        <p:nvSpPr>
          <p:cNvPr id="4" name="Slide Number Placeholder 3"/>
          <p:cNvSpPr>
            <a:spLocks noGrp="1"/>
          </p:cNvSpPr>
          <p:nvPr>
            <p:ph type="sldNum" sz="quarter" idx="5"/>
          </p:nvPr>
        </p:nvSpPr>
        <p:spPr/>
        <p:txBody>
          <a:bodyPr/>
          <a:lstStyle/>
          <a:p>
            <a:fld id="{2B6DCC10-9A3A-476B-B37A-4F18C7F74268}" type="slidenum">
              <a:rPr lang="en-US" smtClean="0"/>
              <a:t>9</a:t>
            </a:fld>
            <a:endParaRPr lang="en-US"/>
          </a:p>
        </p:txBody>
      </p:sp>
    </p:spTree>
    <p:extLst>
      <p:ext uri="{BB962C8B-B14F-4D97-AF65-F5344CB8AC3E}">
        <p14:creationId xmlns:p14="http://schemas.microsoft.com/office/powerpoint/2010/main" val="34941935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445F0BE-39C3-4409-B8C0-7D1E7D7D5B2A}"/>
              </a:ext>
            </a:extLst>
          </p:cNvPr>
          <p:cNvPicPr>
            <a:picLocks noChangeAspect="1"/>
          </p:cNvPicPr>
          <p:nvPr userDrawn="1"/>
        </p:nvPicPr>
        <p:blipFill rotWithShape="1">
          <a:blip r:embed="rId2"/>
          <a:srcRect l="618" t="26501" r="1135" b="13381"/>
          <a:stretch/>
        </p:blipFill>
        <p:spPr>
          <a:xfrm>
            <a:off x="0" y="2597194"/>
            <a:ext cx="12192000" cy="3428999"/>
          </a:xfrm>
          <a:prstGeom prst="rect">
            <a:avLst/>
          </a:prstGeom>
        </p:spPr>
      </p:pic>
      <p:sp>
        <p:nvSpPr>
          <p:cNvPr id="2" name="Title 1">
            <a:extLst>
              <a:ext uri="{FF2B5EF4-FFF2-40B4-BE49-F238E27FC236}">
                <a16:creationId xmlns:a16="http://schemas.microsoft.com/office/drawing/2014/main" id="{78B5490C-646D-4994-B01B-6D4B124907B8}"/>
              </a:ext>
            </a:extLst>
          </p:cNvPr>
          <p:cNvSpPr>
            <a:spLocks noGrp="1"/>
          </p:cNvSpPr>
          <p:nvPr>
            <p:ph type="ctrTitle"/>
          </p:nvPr>
        </p:nvSpPr>
        <p:spPr>
          <a:xfrm>
            <a:off x="898585" y="207033"/>
            <a:ext cx="10394830" cy="2173139"/>
          </a:xfrm>
        </p:spPr>
        <p:txBody>
          <a:bodyPr anchor="ctr">
            <a:normAutofit/>
          </a:bodyPr>
          <a:lstStyle>
            <a:lvl1pPr algn="l">
              <a:defRPr sz="5400">
                <a:solidFill>
                  <a:schemeClr val="accent3"/>
                </a:solidFill>
              </a:defRPr>
            </a:lvl1pPr>
          </a:lstStyle>
          <a:p>
            <a:r>
              <a:rPr lang="en-US"/>
              <a:t>Click to edit Master title style</a:t>
            </a:r>
            <a:endParaRPr lang="en-US" dirty="0"/>
          </a:p>
        </p:txBody>
      </p:sp>
      <p:sp>
        <p:nvSpPr>
          <p:cNvPr id="9" name="Rectangle 8">
            <a:extLst>
              <a:ext uri="{FF2B5EF4-FFF2-40B4-BE49-F238E27FC236}">
                <a16:creationId xmlns:a16="http://schemas.microsoft.com/office/drawing/2014/main" id="{7BAC1451-271E-4B53-B60B-9B08B98E6A0D}"/>
              </a:ext>
            </a:extLst>
          </p:cNvPr>
          <p:cNvSpPr/>
          <p:nvPr userDrawn="1"/>
        </p:nvSpPr>
        <p:spPr>
          <a:xfrm>
            <a:off x="0" y="6029144"/>
            <a:ext cx="12192000" cy="8288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973E85C-9292-4550-B663-936090D33C4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46119" y="6086010"/>
            <a:ext cx="3099762" cy="774941"/>
          </a:xfrm>
          <a:prstGeom prst="rect">
            <a:avLst/>
          </a:prstGeom>
        </p:spPr>
      </p:pic>
      <p:cxnSp>
        <p:nvCxnSpPr>
          <p:cNvPr id="13" name="Straight Connector 12">
            <a:extLst>
              <a:ext uri="{FF2B5EF4-FFF2-40B4-BE49-F238E27FC236}">
                <a16:creationId xmlns:a16="http://schemas.microsoft.com/office/drawing/2014/main" id="{C3DDFACA-BC63-45CB-9BC7-5717084AEAF7}"/>
              </a:ext>
            </a:extLst>
          </p:cNvPr>
          <p:cNvCxnSpPr>
            <a:cxnSpLocks/>
          </p:cNvCxnSpPr>
          <p:nvPr userDrawn="1"/>
        </p:nvCxnSpPr>
        <p:spPr>
          <a:xfrm>
            <a:off x="0" y="6029144"/>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BBC03896-848F-4C28-B07F-06D668BD758C}"/>
              </a:ext>
            </a:extLst>
          </p:cNvPr>
          <p:cNvSpPr/>
          <p:nvPr userDrawn="1"/>
        </p:nvSpPr>
        <p:spPr>
          <a:xfrm>
            <a:off x="0" y="207033"/>
            <a:ext cx="586596" cy="21731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7407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31437-0A3E-4416-AF76-935AC29D6C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C2D46C-DC2C-410D-AB38-EA7173D40C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26BF859F-FA9E-46F6-B5A0-F90E98E41751}"/>
              </a:ext>
            </a:extLst>
          </p:cNvPr>
          <p:cNvSpPr txBox="1"/>
          <p:nvPr userDrawn="1"/>
        </p:nvSpPr>
        <p:spPr>
          <a:xfrm>
            <a:off x="838199" y="6405200"/>
            <a:ext cx="809446" cy="261610"/>
          </a:xfrm>
          <a:prstGeom prst="rect">
            <a:avLst/>
          </a:prstGeom>
          <a:noFill/>
        </p:spPr>
        <p:txBody>
          <a:bodyPr wrap="square" rtlCol="0">
            <a:spAutoFit/>
          </a:bodyPr>
          <a:lstStyle/>
          <a:p>
            <a:fld id="{0F475E7A-B731-45C4-B12D-8D29E054AF25}" type="slidenum">
              <a:rPr lang="en-US" sz="1100" smtClean="0">
                <a:solidFill>
                  <a:schemeClr val="accent1"/>
                </a:solidFill>
              </a:rPr>
              <a:t>‹#›</a:t>
            </a:fld>
            <a:endParaRPr lang="en-US" sz="1100" dirty="0">
              <a:solidFill>
                <a:schemeClr val="accent1"/>
              </a:solidFill>
            </a:endParaRPr>
          </a:p>
        </p:txBody>
      </p:sp>
      <p:sp>
        <p:nvSpPr>
          <p:cNvPr id="14" name="Text Placeholder 13">
            <a:extLst>
              <a:ext uri="{FF2B5EF4-FFF2-40B4-BE49-F238E27FC236}">
                <a16:creationId xmlns:a16="http://schemas.microsoft.com/office/drawing/2014/main" id="{19F98747-F8C7-41DD-94A4-2E9F149C8994}"/>
              </a:ext>
            </a:extLst>
          </p:cNvPr>
          <p:cNvSpPr>
            <a:spLocks noGrp="1"/>
          </p:cNvSpPr>
          <p:nvPr>
            <p:ph type="body" sz="quarter" idx="14" hasCustomPrompt="1"/>
          </p:nvPr>
        </p:nvSpPr>
        <p:spPr>
          <a:xfrm>
            <a:off x="838198" y="5888725"/>
            <a:ext cx="10515600" cy="261610"/>
          </a:xfrm>
        </p:spPr>
        <p:txBody>
          <a:bodyPr anchor="ct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100">
                <a:solidFill>
                  <a:srgbClr val="98999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3462">
                    <a:tint val="75000"/>
                  </a:srgbClr>
                </a:solidFill>
                <a:effectLst/>
                <a:uLnTx/>
                <a:uFillTx/>
                <a:latin typeface="+mn-lt"/>
                <a:ea typeface="+mn-ea"/>
                <a:cs typeface="+mn-cs"/>
              </a:rPr>
              <a:t>Footer</a:t>
            </a:r>
          </a:p>
        </p:txBody>
      </p:sp>
    </p:spTree>
    <p:extLst>
      <p:ext uri="{BB962C8B-B14F-4D97-AF65-F5344CB8AC3E}">
        <p14:creationId xmlns:p14="http://schemas.microsoft.com/office/powerpoint/2010/main" val="3201580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803CF5-E981-4510-8310-237E51A57A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E1DBF31-AE7C-485C-8302-C8F30CB280BC}"/>
              </a:ext>
            </a:extLst>
          </p:cNvPr>
          <p:cNvSpPr/>
          <p:nvPr userDrawn="1"/>
        </p:nvSpPr>
        <p:spPr>
          <a:xfrm>
            <a:off x="-1" y="1"/>
            <a:ext cx="4252823" cy="52276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BE0F70-4457-40AC-8603-CC907E028B93}"/>
              </a:ext>
            </a:extLst>
          </p:cNvPr>
          <p:cNvSpPr>
            <a:spLocks noGrp="1"/>
          </p:cNvSpPr>
          <p:nvPr>
            <p:ph type="title" hasCustomPrompt="1"/>
          </p:nvPr>
        </p:nvSpPr>
        <p:spPr>
          <a:xfrm>
            <a:off x="5074791" y="1612586"/>
            <a:ext cx="6370007" cy="2483808"/>
          </a:xfrm>
        </p:spPr>
        <p:txBody>
          <a:bodyPr anchor="ctr">
            <a:normAutofit/>
          </a:bodyPr>
          <a:lstStyle>
            <a:lvl1pPr algn="l">
              <a:defRPr sz="5400"/>
            </a:lvl1pPr>
          </a:lstStyle>
          <a:p>
            <a:r>
              <a:rPr lang="en-US" dirty="0"/>
              <a:t>Click to add section title</a:t>
            </a:r>
          </a:p>
        </p:txBody>
      </p:sp>
      <p:sp>
        <p:nvSpPr>
          <p:cNvPr id="3" name="Text Placeholder 2">
            <a:extLst>
              <a:ext uri="{FF2B5EF4-FFF2-40B4-BE49-F238E27FC236}">
                <a16:creationId xmlns:a16="http://schemas.microsoft.com/office/drawing/2014/main" id="{9D36366F-3A69-4E66-9F81-EB9CF9193515}"/>
              </a:ext>
            </a:extLst>
          </p:cNvPr>
          <p:cNvSpPr>
            <a:spLocks noGrp="1"/>
          </p:cNvSpPr>
          <p:nvPr>
            <p:ph type="body" idx="1" hasCustomPrompt="1"/>
          </p:nvPr>
        </p:nvSpPr>
        <p:spPr>
          <a:xfrm>
            <a:off x="5074791" y="4310947"/>
            <a:ext cx="6370007" cy="432818"/>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section subtitle</a:t>
            </a:r>
          </a:p>
        </p:txBody>
      </p:sp>
      <p:pic>
        <p:nvPicPr>
          <p:cNvPr id="10" name="Picture 9">
            <a:extLst>
              <a:ext uri="{FF2B5EF4-FFF2-40B4-BE49-F238E27FC236}">
                <a16:creationId xmlns:a16="http://schemas.microsoft.com/office/drawing/2014/main" id="{DCAA3EB8-EA1C-4886-BEB1-E8BA65439E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5491" y="1012885"/>
            <a:ext cx="3201838" cy="3201838"/>
          </a:xfrm>
          <a:prstGeom prst="rect">
            <a:avLst/>
          </a:prstGeom>
        </p:spPr>
      </p:pic>
      <p:sp>
        <p:nvSpPr>
          <p:cNvPr id="16" name="Rectangle 15">
            <a:extLst>
              <a:ext uri="{FF2B5EF4-FFF2-40B4-BE49-F238E27FC236}">
                <a16:creationId xmlns:a16="http://schemas.microsoft.com/office/drawing/2014/main" id="{E15E7646-D07A-4617-B5CA-79BBF855BAC9}"/>
              </a:ext>
            </a:extLst>
          </p:cNvPr>
          <p:cNvSpPr/>
          <p:nvPr userDrawn="1"/>
        </p:nvSpPr>
        <p:spPr>
          <a:xfrm>
            <a:off x="0" y="5227608"/>
            <a:ext cx="4252822" cy="16303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CED5A394-4CD9-406B-8479-0EBBE2F0E0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4764" y="5494162"/>
            <a:ext cx="1923292" cy="1097282"/>
          </a:xfrm>
          <a:prstGeom prst="rect">
            <a:avLst/>
          </a:prstGeom>
        </p:spPr>
      </p:pic>
      <p:sp>
        <p:nvSpPr>
          <p:cNvPr id="21" name="TextBox 20">
            <a:extLst>
              <a:ext uri="{FF2B5EF4-FFF2-40B4-BE49-F238E27FC236}">
                <a16:creationId xmlns:a16="http://schemas.microsoft.com/office/drawing/2014/main" id="{7F868E4D-A6FC-4895-B424-33FBB6A632A5}"/>
              </a:ext>
            </a:extLst>
          </p:cNvPr>
          <p:cNvSpPr txBox="1"/>
          <p:nvPr userDrawn="1"/>
        </p:nvSpPr>
        <p:spPr>
          <a:xfrm>
            <a:off x="7855071" y="6405200"/>
            <a:ext cx="809446" cy="261610"/>
          </a:xfrm>
          <a:prstGeom prst="rect">
            <a:avLst/>
          </a:prstGeom>
          <a:noFill/>
        </p:spPr>
        <p:txBody>
          <a:bodyPr wrap="square" rtlCol="0">
            <a:spAutoFit/>
          </a:bodyPr>
          <a:lstStyle/>
          <a:p>
            <a:pPr algn="ctr"/>
            <a:fld id="{0F475E7A-B731-45C4-B12D-8D29E054AF25}" type="slidenum">
              <a:rPr lang="en-US" sz="1100" smtClean="0">
                <a:solidFill>
                  <a:schemeClr val="accent1"/>
                </a:solidFill>
              </a:rPr>
              <a:pPr algn="ctr"/>
              <a:t>‹#›</a:t>
            </a:fld>
            <a:endParaRPr lang="en-US" sz="1100" dirty="0">
              <a:solidFill>
                <a:schemeClr val="accent1"/>
              </a:solidFill>
            </a:endParaRPr>
          </a:p>
        </p:txBody>
      </p:sp>
    </p:spTree>
    <p:extLst>
      <p:ext uri="{BB962C8B-B14F-4D97-AF65-F5344CB8AC3E}">
        <p14:creationId xmlns:p14="http://schemas.microsoft.com/office/powerpoint/2010/main" val="3076181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906B0-56E3-4DDF-9B1E-3CE09F6405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BCE225-F05C-4BEB-80B5-EE76CDD423C1}"/>
              </a:ext>
            </a:extLst>
          </p:cNvPr>
          <p:cNvSpPr>
            <a:spLocks noGrp="1"/>
          </p:cNvSpPr>
          <p:nvPr>
            <p:ph sz="half" idx="1"/>
          </p:nvPr>
        </p:nvSpPr>
        <p:spPr>
          <a:xfrm>
            <a:off x="838200" y="1825625"/>
            <a:ext cx="5181600" cy="3926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DF228FA-EE90-452A-B0AD-C140E5C20B9C}"/>
              </a:ext>
            </a:extLst>
          </p:cNvPr>
          <p:cNvSpPr>
            <a:spLocks noGrp="1"/>
          </p:cNvSpPr>
          <p:nvPr>
            <p:ph sz="half" idx="2"/>
          </p:nvPr>
        </p:nvSpPr>
        <p:spPr>
          <a:xfrm>
            <a:off x="6172200" y="1825625"/>
            <a:ext cx="5181600" cy="3926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EDB514AB-FC4E-4CB8-BCE1-071562D9A8D8}"/>
              </a:ext>
            </a:extLst>
          </p:cNvPr>
          <p:cNvSpPr txBox="1"/>
          <p:nvPr userDrawn="1"/>
        </p:nvSpPr>
        <p:spPr>
          <a:xfrm>
            <a:off x="838199" y="6405200"/>
            <a:ext cx="809446" cy="261610"/>
          </a:xfrm>
          <a:prstGeom prst="rect">
            <a:avLst/>
          </a:prstGeom>
          <a:noFill/>
        </p:spPr>
        <p:txBody>
          <a:bodyPr wrap="square" rtlCol="0">
            <a:spAutoFit/>
          </a:bodyPr>
          <a:lstStyle/>
          <a:p>
            <a:fld id="{0F475E7A-B731-45C4-B12D-8D29E054AF25}" type="slidenum">
              <a:rPr lang="en-US" sz="1100" smtClean="0">
                <a:solidFill>
                  <a:schemeClr val="accent1"/>
                </a:solidFill>
              </a:rPr>
              <a:t>‹#›</a:t>
            </a:fld>
            <a:endParaRPr lang="en-US" sz="1100" dirty="0">
              <a:solidFill>
                <a:schemeClr val="accent1"/>
              </a:solidFill>
            </a:endParaRPr>
          </a:p>
        </p:txBody>
      </p:sp>
      <p:sp>
        <p:nvSpPr>
          <p:cNvPr id="9" name="Text Placeholder 13">
            <a:extLst>
              <a:ext uri="{FF2B5EF4-FFF2-40B4-BE49-F238E27FC236}">
                <a16:creationId xmlns:a16="http://schemas.microsoft.com/office/drawing/2014/main" id="{D723CAFA-A635-48B3-AFB7-1B5033BAAEC1}"/>
              </a:ext>
            </a:extLst>
          </p:cNvPr>
          <p:cNvSpPr>
            <a:spLocks noGrp="1"/>
          </p:cNvSpPr>
          <p:nvPr>
            <p:ph type="body" sz="quarter" idx="14" hasCustomPrompt="1"/>
          </p:nvPr>
        </p:nvSpPr>
        <p:spPr>
          <a:xfrm>
            <a:off x="838198" y="5888725"/>
            <a:ext cx="10515600" cy="261610"/>
          </a:xfrm>
        </p:spPr>
        <p:txBody>
          <a:bodyPr anchor="ct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100">
                <a:solidFill>
                  <a:srgbClr val="98999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3462">
                    <a:tint val="75000"/>
                  </a:srgbClr>
                </a:solidFill>
                <a:effectLst/>
                <a:uLnTx/>
                <a:uFillTx/>
                <a:latin typeface="+mn-lt"/>
                <a:ea typeface="+mn-ea"/>
                <a:cs typeface="+mn-cs"/>
              </a:rPr>
              <a:t>Footer</a:t>
            </a:r>
          </a:p>
        </p:txBody>
      </p:sp>
    </p:spTree>
    <p:extLst>
      <p:ext uri="{BB962C8B-B14F-4D97-AF65-F5344CB8AC3E}">
        <p14:creationId xmlns:p14="http://schemas.microsoft.com/office/powerpoint/2010/main" val="3889476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8D5F8-4EC9-4CD7-9266-3D07CE9F973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D54DA43-5D17-47B2-9D57-B1CC6167FD1A}"/>
              </a:ext>
            </a:extLst>
          </p:cNvPr>
          <p:cNvSpPr>
            <a:spLocks noGrp="1"/>
          </p:cNvSpPr>
          <p:nvPr>
            <p:ph type="body" idx="1"/>
          </p:nvPr>
        </p:nvSpPr>
        <p:spPr>
          <a:xfrm>
            <a:off x="839788" y="1681163"/>
            <a:ext cx="5157787" cy="823912"/>
          </a:xfrm>
        </p:spPr>
        <p:txBody>
          <a:bodyPr anchor="b"/>
          <a:lstStyle>
            <a:lvl1pPr marL="0" indent="0">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8CB75F-AC15-45BB-8A10-DDEAAC8302ED}"/>
              </a:ext>
            </a:extLst>
          </p:cNvPr>
          <p:cNvSpPr>
            <a:spLocks noGrp="1"/>
          </p:cNvSpPr>
          <p:nvPr>
            <p:ph sz="half" idx="2"/>
          </p:nvPr>
        </p:nvSpPr>
        <p:spPr>
          <a:xfrm>
            <a:off x="839788" y="2505075"/>
            <a:ext cx="5157787" cy="32487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D92950-3974-4671-826D-C80F46D7DF84}"/>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272A9D-881D-4E1E-8F03-554DCDD144DF}"/>
              </a:ext>
            </a:extLst>
          </p:cNvPr>
          <p:cNvSpPr>
            <a:spLocks noGrp="1"/>
          </p:cNvSpPr>
          <p:nvPr>
            <p:ph sz="quarter" idx="4"/>
          </p:nvPr>
        </p:nvSpPr>
        <p:spPr>
          <a:xfrm>
            <a:off x="6172200" y="2505075"/>
            <a:ext cx="5183188" cy="32487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2AD779B3-77DB-42B6-BEAD-5DB5DC0B7303}"/>
              </a:ext>
            </a:extLst>
          </p:cNvPr>
          <p:cNvSpPr txBox="1"/>
          <p:nvPr userDrawn="1"/>
        </p:nvSpPr>
        <p:spPr>
          <a:xfrm>
            <a:off x="838199" y="6405200"/>
            <a:ext cx="809446" cy="261610"/>
          </a:xfrm>
          <a:prstGeom prst="rect">
            <a:avLst/>
          </a:prstGeom>
          <a:noFill/>
        </p:spPr>
        <p:txBody>
          <a:bodyPr wrap="square" rtlCol="0">
            <a:spAutoFit/>
          </a:bodyPr>
          <a:lstStyle/>
          <a:p>
            <a:fld id="{0F475E7A-B731-45C4-B12D-8D29E054AF25}" type="slidenum">
              <a:rPr lang="en-US" sz="1100" smtClean="0">
                <a:solidFill>
                  <a:schemeClr val="accent1"/>
                </a:solidFill>
              </a:rPr>
              <a:t>‹#›</a:t>
            </a:fld>
            <a:endParaRPr lang="en-US" sz="1100" dirty="0">
              <a:solidFill>
                <a:schemeClr val="accent1"/>
              </a:solidFill>
            </a:endParaRPr>
          </a:p>
        </p:txBody>
      </p:sp>
      <p:sp>
        <p:nvSpPr>
          <p:cNvPr id="11" name="Text Placeholder 13">
            <a:extLst>
              <a:ext uri="{FF2B5EF4-FFF2-40B4-BE49-F238E27FC236}">
                <a16:creationId xmlns:a16="http://schemas.microsoft.com/office/drawing/2014/main" id="{1E2F98B6-C050-44B2-8FF1-92B23A365C09}"/>
              </a:ext>
            </a:extLst>
          </p:cNvPr>
          <p:cNvSpPr>
            <a:spLocks noGrp="1"/>
          </p:cNvSpPr>
          <p:nvPr>
            <p:ph type="body" sz="quarter" idx="14" hasCustomPrompt="1"/>
          </p:nvPr>
        </p:nvSpPr>
        <p:spPr>
          <a:xfrm>
            <a:off x="838198" y="5888725"/>
            <a:ext cx="10515600" cy="261610"/>
          </a:xfrm>
        </p:spPr>
        <p:txBody>
          <a:bodyPr anchor="ct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100">
                <a:solidFill>
                  <a:srgbClr val="98999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3462">
                    <a:tint val="75000"/>
                  </a:srgbClr>
                </a:solidFill>
                <a:effectLst/>
                <a:uLnTx/>
                <a:uFillTx/>
                <a:latin typeface="+mn-lt"/>
                <a:ea typeface="+mn-ea"/>
                <a:cs typeface="+mn-cs"/>
              </a:rPr>
              <a:t>Footer</a:t>
            </a:r>
          </a:p>
        </p:txBody>
      </p:sp>
    </p:spTree>
    <p:extLst>
      <p:ext uri="{BB962C8B-B14F-4D97-AF65-F5344CB8AC3E}">
        <p14:creationId xmlns:p14="http://schemas.microsoft.com/office/powerpoint/2010/main" val="3338190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with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97274-BE82-48B9-9CA0-ADD4D860944B}"/>
              </a:ext>
            </a:extLst>
          </p:cNvPr>
          <p:cNvSpPr>
            <a:spLocks noGrp="1"/>
          </p:cNvSpPr>
          <p:nvPr>
            <p:ph type="title"/>
          </p:nvPr>
        </p:nvSpPr>
        <p:spPr/>
        <p:txBody>
          <a:bodyPr/>
          <a:lstStyle/>
          <a:p>
            <a:r>
              <a:rPr lang="en-US"/>
              <a:t>Click to edit Master title style</a:t>
            </a:r>
          </a:p>
        </p:txBody>
      </p:sp>
      <p:sp>
        <p:nvSpPr>
          <p:cNvPr id="6" name="TextBox 5">
            <a:extLst>
              <a:ext uri="{FF2B5EF4-FFF2-40B4-BE49-F238E27FC236}">
                <a16:creationId xmlns:a16="http://schemas.microsoft.com/office/drawing/2014/main" id="{3EF480EB-9782-4F7A-95D1-32B891EDE9A3}"/>
              </a:ext>
            </a:extLst>
          </p:cNvPr>
          <p:cNvSpPr txBox="1"/>
          <p:nvPr userDrawn="1"/>
        </p:nvSpPr>
        <p:spPr>
          <a:xfrm>
            <a:off x="838199" y="6405200"/>
            <a:ext cx="809446" cy="261610"/>
          </a:xfrm>
          <a:prstGeom prst="rect">
            <a:avLst/>
          </a:prstGeom>
          <a:noFill/>
        </p:spPr>
        <p:txBody>
          <a:bodyPr wrap="square" rtlCol="0">
            <a:spAutoFit/>
          </a:bodyPr>
          <a:lstStyle/>
          <a:p>
            <a:fld id="{0F475E7A-B731-45C4-B12D-8D29E054AF25}" type="slidenum">
              <a:rPr lang="en-US" sz="1100" smtClean="0">
                <a:solidFill>
                  <a:schemeClr val="accent1"/>
                </a:solidFill>
              </a:rPr>
              <a:t>‹#›</a:t>
            </a:fld>
            <a:endParaRPr lang="en-US" sz="1100" dirty="0">
              <a:solidFill>
                <a:schemeClr val="accent1"/>
              </a:solidFill>
            </a:endParaRPr>
          </a:p>
        </p:txBody>
      </p:sp>
      <p:sp>
        <p:nvSpPr>
          <p:cNvPr id="7" name="Text Placeholder 13">
            <a:extLst>
              <a:ext uri="{FF2B5EF4-FFF2-40B4-BE49-F238E27FC236}">
                <a16:creationId xmlns:a16="http://schemas.microsoft.com/office/drawing/2014/main" id="{DB681EE2-D0B6-44CB-9046-BD3C3EA53D95}"/>
              </a:ext>
            </a:extLst>
          </p:cNvPr>
          <p:cNvSpPr>
            <a:spLocks noGrp="1"/>
          </p:cNvSpPr>
          <p:nvPr>
            <p:ph type="body" sz="quarter" idx="14" hasCustomPrompt="1"/>
          </p:nvPr>
        </p:nvSpPr>
        <p:spPr>
          <a:xfrm>
            <a:off x="838198" y="5888725"/>
            <a:ext cx="10515600" cy="261610"/>
          </a:xfrm>
        </p:spPr>
        <p:txBody>
          <a:bodyPr anchor="ct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100">
                <a:solidFill>
                  <a:srgbClr val="98999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3462">
                    <a:tint val="75000"/>
                  </a:srgbClr>
                </a:solidFill>
                <a:effectLst/>
                <a:uLnTx/>
                <a:uFillTx/>
                <a:latin typeface="+mn-lt"/>
                <a:ea typeface="+mn-ea"/>
                <a:cs typeface="+mn-cs"/>
              </a:rPr>
              <a:t>Footer</a:t>
            </a:r>
          </a:p>
        </p:txBody>
      </p:sp>
    </p:spTree>
    <p:extLst>
      <p:ext uri="{BB962C8B-B14F-4D97-AF65-F5344CB8AC3E}">
        <p14:creationId xmlns:p14="http://schemas.microsoft.com/office/powerpoint/2010/main" val="3235434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D222CBD-BEB9-4F74-9E9E-702618E9CD0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897274-BE82-48B9-9CA0-ADD4D860944B}"/>
              </a:ext>
            </a:extLst>
          </p:cNvPr>
          <p:cNvSpPr>
            <a:spLocks noGrp="1"/>
          </p:cNvSpPr>
          <p:nvPr>
            <p:ph type="title"/>
          </p:nvPr>
        </p:nvSpPr>
        <p:spPr/>
        <p:txBody>
          <a:bodyPr/>
          <a:lstStyle/>
          <a:p>
            <a:r>
              <a:rPr lang="en-US"/>
              <a:t>Click to edit Master title style</a:t>
            </a:r>
          </a:p>
        </p:txBody>
      </p:sp>
      <p:sp>
        <p:nvSpPr>
          <p:cNvPr id="7" name="TextBox 6">
            <a:extLst>
              <a:ext uri="{FF2B5EF4-FFF2-40B4-BE49-F238E27FC236}">
                <a16:creationId xmlns:a16="http://schemas.microsoft.com/office/drawing/2014/main" id="{79F6B926-0C27-4763-BAA2-0D0D2BCDF5BF}"/>
              </a:ext>
            </a:extLst>
          </p:cNvPr>
          <p:cNvSpPr txBox="1"/>
          <p:nvPr userDrawn="1"/>
        </p:nvSpPr>
        <p:spPr>
          <a:xfrm>
            <a:off x="838199" y="6405200"/>
            <a:ext cx="809446" cy="261610"/>
          </a:xfrm>
          <a:prstGeom prst="rect">
            <a:avLst/>
          </a:prstGeom>
          <a:noFill/>
        </p:spPr>
        <p:txBody>
          <a:bodyPr wrap="square" rtlCol="0">
            <a:spAutoFit/>
          </a:bodyPr>
          <a:lstStyle/>
          <a:p>
            <a:fld id="{0F475E7A-B731-45C4-B12D-8D29E054AF25}" type="slidenum">
              <a:rPr lang="en-US" sz="1100" smtClean="0">
                <a:solidFill>
                  <a:schemeClr val="accent1"/>
                </a:solidFill>
              </a:rPr>
              <a:t>‹#›</a:t>
            </a:fld>
            <a:endParaRPr lang="en-US" sz="1100" dirty="0">
              <a:solidFill>
                <a:schemeClr val="accent1"/>
              </a:solidFill>
            </a:endParaRPr>
          </a:p>
        </p:txBody>
      </p:sp>
      <p:sp>
        <p:nvSpPr>
          <p:cNvPr id="8" name="Text Placeholder 13">
            <a:extLst>
              <a:ext uri="{FF2B5EF4-FFF2-40B4-BE49-F238E27FC236}">
                <a16:creationId xmlns:a16="http://schemas.microsoft.com/office/drawing/2014/main" id="{E76D83D4-7216-4C4E-B8B2-2D7B0F06255F}"/>
              </a:ext>
            </a:extLst>
          </p:cNvPr>
          <p:cNvSpPr>
            <a:spLocks noGrp="1"/>
          </p:cNvSpPr>
          <p:nvPr>
            <p:ph type="body" sz="quarter" idx="14" hasCustomPrompt="1"/>
          </p:nvPr>
        </p:nvSpPr>
        <p:spPr>
          <a:xfrm>
            <a:off x="1752596" y="6405200"/>
            <a:ext cx="9601202" cy="261610"/>
          </a:xfrm>
        </p:spPr>
        <p:txBody>
          <a:bodyPr anchor="ct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100">
                <a:solidFill>
                  <a:srgbClr val="98999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3462">
                    <a:tint val="75000"/>
                  </a:srgbClr>
                </a:solidFill>
                <a:effectLst/>
                <a:uLnTx/>
                <a:uFillTx/>
                <a:latin typeface="+mn-lt"/>
                <a:ea typeface="+mn-ea"/>
                <a:cs typeface="+mn-cs"/>
              </a:rPr>
              <a:t>Footer</a:t>
            </a:r>
          </a:p>
        </p:txBody>
      </p:sp>
    </p:spTree>
    <p:extLst>
      <p:ext uri="{BB962C8B-B14F-4D97-AF65-F5344CB8AC3E}">
        <p14:creationId xmlns:p14="http://schemas.microsoft.com/office/powerpoint/2010/main" val="2917587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0C59B26-C270-4839-BC6D-E9ED600EDFAF}"/>
              </a:ext>
            </a:extLst>
          </p:cNvPr>
          <p:cNvSpPr txBox="1"/>
          <p:nvPr userDrawn="1"/>
        </p:nvSpPr>
        <p:spPr>
          <a:xfrm>
            <a:off x="838199" y="6405200"/>
            <a:ext cx="809446" cy="261610"/>
          </a:xfrm>
          <a:prstGeom prst="rect">
            <a:avLst/>
          </a:prstGeom>
          <a:noFill/>
        </p:spPr>
        <p:txBody>
          <a:bodyPr wrap="square" rtlCol="0">
            <a:spAutoFit/>
          </a:bodyPr>
          <a:lstStyle/>
          <a:p>
            <a:fld id="{0F475E7A-B731-45C4-B12D-8D29E054AF25}" type="slidenum">
              <a:rPr lang="en-US" sz="1100" smtClean="0">
                <a:solidFill>
                  <a:schemeClr val="accent1"/>
                </a:solidFill>
              </a:rPr>
              <a:t>‹#›</a:t>
            </a:fld>
            <a:endParaRPr lang="en-US" sz="1100" dirty="0">
              <a:solidFill>
                <a:schemeClr val="accent1"/>
              </a:solidFill>
            </a:endParaRPr>
          </a:p>
        </p:txBody>
      </p:sp>
      <p:sp>
        <p:nvSpPr>
          <p:cNvPr id="7" name="Text Placeholder 13">
            <a:extLst>
              <a:ext uri="{FF2B5EF4-FFF2-40B4-BE49-F238E27FC236}">
                <a16:creationId xmlns:a16="http://schemas.microsoft.com/office/drawing/2014/main" id="{C69B0215-6707-4371-9A26-B109EFC26A93}"/>
              </a:ext>
            </a:extLst>
          </p:cNvPr>
          <p:cNvSpPr>
            <a:spLocks noGrp="1"/>
          </p:cNvSpPr>
          <p:nvPr>
            <p:ph type="body" sz="quarter" idx="14" hasCustomPrompt="1"/>
          </p:nvPr>
        </p:nvSpPr>
        <p:spPr>
          <a:xfrm>
            <a:off x="838198" y="5888725"/>
            <a:ext cx="10515600" cy="261610"/>
          </a:xfrm>
        </p:spPr>
        <p:txBody>
          <a:bodyPr anchor="ct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100">
                <a:solidFill>
                  <a:srgbClr val="98999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3462">
                    <a:tint val="75000"/>
                  </a:srgbClr>
                </a:solidFill>
                <a:effectLst/>
                <a:uLnTx/>
                <a:uFillTx/>
                <a:latin typeface="+mn-lt"/>
                <a:ea typeface="+mn-ea"/>
                <a:cs typeface="+mn-cs"/>
              </a:rPr>
              <a:t>Footer</a:t>
            </a:r>
          </a:p>
        </p:txBody>
      </p:sp>
    </p:spTree>
    <p:extLst>
      <p:ext uri="{BB962C8B-B14F-4D97-AF65-F5344CB8AC3E}">
        <p14:creationId xmlns:p14="http://schemas.microsoft.com/office/powerpoint/2010/main" val="3030038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4302BBB-A0BC-4C79-B857-7A807422739F}"/>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079D549-C903-4524-AC2F-35FCA9A584B6}"/>
              </a:ext>
            </a:extLst>
          </p:cNvPr>
          <p:cNvSpPr txBox="1"/>
          <p:nvPr userDrawn="1"/>
        </p:nvSpPr>
        <p:spPr>
          <a:xfrm>
            <a:off x="838199" y="6405200"/>
            <a:ext cx="809446" cy="261610"/>
          </a:xfrm>
          <a:prstGeom prst="rect">
            <a:avLst/>
          </a:prstGeom>
          <a:noFill/>
        </p:spPr>
        <p:txBody>
          <a:bodyPr wrap="square" rtlCol="0">
            <a:spAutoFit/>
          </a:bodyPr>
          <a:lstStyle/>
          <a:p>
            <a:fld id="{0F475E7A-B731-45C4-B12D-8D29E054AF25}" type="slidenum">
              <a:rPr lang="en-US" sz="1100" smtClean="0">
                <a:solidFill>
                  <a:schemeClr val="accent1"/>
                </a:solidFill>
              </a:rPr>
              <a:t>‹#›</a:t>
            </a:fld>
            <a:endParaRPr lang="en-US" sz="1100" dirty="0">
              <a:solidFill>
                <a:schemeClr val="accent1"/>
              </a:solidFill>
            </a:endParaRPr>
          </a:p>
        </p:txBody>
      </p:sp>
    </p:spTree>
    <p:extLst>
      <p:ext uri="{BB962C8B-B14F-4D97-AF65-F5344CB8AC3E}">
        <p14:creationId xmlns:p14="http://schemas.microsoft.com/office/powerpoint/2010/main" val="4131365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9768020-B742-4F14-80FC-79A7D4A0ED08}"/>
              </a:ext>
            </a:extLst>
          </p:cNvPr>
          <p:cNvSpPr/>
          <p:nvPr userDrawn="1"/>
        </p:nvSpPr>
        <p:spPr>
          <a:xfrm>
            <a:off x="0" y="6236898"/>
            <a:ext cx="12192000" cy="6211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C98B72E-5E70-4FF7-905F-12A388F80B6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066361" y="6244444"/>
            <a:ext cx="2484407" cy="621102"/>
          </a:xfrm>
          <a:prstGeom prst="rect">
            <a:avLst/>
          </a:prstGeom>
        </p:spPr>
      </p:pic>
      <p:cxnSp>
        <p:nvCxnSpPr>
          <p:cNvPr id="9" name="Straight Connector 8">
            <a:extLst>
              <a:ext uri="{FF2B5EF4-FFF2-40B4-BE49-F238E27FC236}">
                <a16:creationId xmlns:a16="http://schemas.microsoft.com/office/drawing/2014/main" id="{6C336400-0676-4B7A-96D9-DA0A95BAFC50}"/>
              </a:ext>
            </a:extLst>
          </p:cNvPr>
          <p:cNvCxnSpPr>
            <a:cxnSpLocks/>
          </p:cNvCxnSpPr>
          <p:nvPr userDrawn="1"/>
        </p:nvCxnSpPr>
        <p:spPr>
          <a:xfrm>
            <a:off x="0" y="6230569"/>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62903ABA-3B3E-4D92-9C6E-7552680366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6B2AB85-C672-4428-B52B-A087460FE3C5}"/>
              </a:ext>
            </a:extLst>
          </p:cNvPr>
          <p:cNvSpPr>
            <a:spLocks noGrp="1"/>
          </p:cNvSpPr>
          <p:nvPr>
            <p:ph type="body" idx="1"/>
          </p:nvPr>
        </p:nvSpPr>
        <p:spPr>
          <a:xfrm>
            <a:off x="838200" y="1825624"/>
            <a:ext cx="10515600" cy="398611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63A790A6-0A73-49B5-8AD0-C956DC6DC4D3}"/>
              </a:ext>
            </a:extLst>
          </p:cNvPr>
          <p:cNvSpPr>
            <a:spLocks noGrp="1"/>
          </p:cNvSpPr>
          <p:nvPr>
            <p:ph type="ftr" sz="quarter" idx="3"/>
          </p:nvPr>
        </p:nvSpPr>
        <p:spPr>
          <a:xfrm>
            <a:off x="838199" y="5886774"/>
            <a:ext cx="10515599" cy="265745"/>
          </a:xfrm>
          <a:prstGeom prst="rect">
            <a:avLst/>
          </a:prstGeom>
        </p:spPr>
        <p:txBody>
          <a:bodyPr vert="horz" lIns="91440" tIns="45720" rIns="91440" bIns="45720" rtlCol="0" anchor="ctr"/>
          <a:lstStyle>
            <a:lvl1pPr algn="l">
              <a:defRPr sz="11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54DD9F9-A473-477C-8716-1577AE60E0EE}"/>
              </a:ext>
            </a:extLst>
          </p:cNvPr>
          <p:cNvSpPr>
            <a:spLocks noGrp="1"/>
          </p:cNvSpPr>
          <p:nvPr>
            <p:ph type="sldNum" sz="quarter" idx="4"/>
          </p:nvPr>
        </p:nvSpPr>
        <p:spPr>
          <a:xfrm>
            <a:off x="838199" y="6356350"/>
            <a:ext cx="809446" cy="365125"/>
          </a:xfrm>
          <a:prstGeom prst="rect">
            <a:avLst/>
          </a:prstGeom>
        </p:spPr>
        <p:txBody>
          <a:bodyPr vert="horz" lIns="91440" tIns="45720" rIns="91440" bIns="45720" rtlCol="0" anchor="ctr"/>
          <a:lstStyle>
            <a:lvl1pPr algn="l">
              <a:defRPr sz="1100">
                <a:solidFill>
                  <a:schemeClr val="accent1"/>
                </a:solidFill>
              </a:defRPr>
            </a:lvl1pPr>
          </a:lstStyle>
          <a:p>
            <a:fld id="{A53FE47A-A223-4125-A402-41EAB190C221}" type="slidenum">
              <a:rPr lang="en-US" smtClean="0"/>
              <a:pPr/>
              <a:t>‹#›</a:t>
            </a:fld>
            <a:endParaRPr lang="en-US" dirty="0"/>
          </a:p>
        </p:txBody>
      </p:sp>
    </p:spTree>
    <p:extLst>
      <p:ext uri="{BB962C8B-B14F-4D97-AF65-F5344CB8AC3E}">
        <p14:creationId xmlns:p14="http://schemas.microsoft.com/office/powerpoint/2010/main" val="10550077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5" r:id="rId9"/>
  </p:sldLayoutIdLst>
  <p:txStyles>
    <p:titleStyle>
      <a:lvl1pPr algn="l" defTabSz="914400" rtl="0" eaLnBrk="1" latinLnBrk="0" hangingPunct="1">
        <a:lnSpc>
          <a:spcPct val="90000"/>
        </a:lnSpc>
        <a:spcBef>
          <a:spcPct val="0"/>
        </a:spcBef>
        <a:buNone/>
        <a:defRPr sz="4400" kern="1200">
          <a:solidFill>
            <a:schemeClr val="accent3"/>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ourier New" panose="02070309020205020404" pitchFamily="49" charset="0"/>
        <a:buChar char="o"/>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18.jpeg"/><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hyperlink" Target="https://youtu.be/0dG5QIDv4bQ?si=FOKw4r1G4SpX39fA" TargetMode="External"/><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hyperlink" Target="https://www.nhtsa.gov/road-safety/teen-driving"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www.ghsa.org/issues/teen-drivers" TargetMode="External"/><Relationship Id="rId5" Type="http://schemas.openxmlformats.org/officeDocument/2006/relationships/hyperlink" Target="https://injury.research.chop.edu/blog/posts/developing-brain-and-teen-driving" TargetMode="External"/><Relationship Id="rId4" Type="http://schemas.openxmlformats.org/officeDocument/2006/relationships/hyperlink" Target="https://aaafoundation.org/teen-driver-risk-relation-age-number-passenger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mailto:Vania.boyd@iowadot.us?subject=Driver%20Education%20Curriculum%20Inquiry"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73E77-C990-42A4-87FE-58726882BBC8}"/>
              </a:ext>
            </a:extLst>
          </p:cNvPr>
          <p:cNvSpPr>
            <a:spLocks noGrp="1"/>
          </p:cNvSpPr>
          <p:nvPr>
            <p:ph type="ctrTitle"/>
          </p:nvPr>
        </p:nvSpPr>
        <p:spPr/>
        <p:txBody>
          <a:bodyPr/>
          <a:lstStyle/>
          <a:p>
            <a:r>
              <a:rPr lang="en-US" dirty="0">
                <a:latin typeface="Arial" panose="020B0604020202020204" pitchFamily="34" charset="0"/>
                <a:cs typeface="Arial" panose="020B0604020202020204" pitchFamily="34" charset="0"/>
              </a:rPr>
              <a:t>Passengers</a:t>
            </a:r>
            <a:endParaRPr lang="en-US" dirty="0"/>
          </a:p>
        </p:txBody>
      </p:sp>
    </p:spTree>
    <p:extLst>
      <p:ext uri="{BB962C8B-B14F-4D97-AF65-F5344CB8AC3E}">
        <p14:creationId xmlns:p14="http://schemas.microsoft.com/office/powerpoint/2010/main" val="38338103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BBAD3-6FD0-C692-1782-FA41654899C5}"/>
              </a:ext>
            </a:extLst>
          </p:cNvPr>
          <p:cNvSpPr>
            <a:spLocks noGrp="1"/>
          </p:cNvSpPr>
          <p:nvPr>
            <p:ph type="title"/>
          </p:nvPr>
        </p:nvSpPr>
        <p:spPr>
          <a:xfrm>
            <a:off x="4890376" y="2381645"/>
            <a:ext cx="6658728" cy="930829"/>
          </a:xfrm>
        </p:spPr>
        <p:txBody>
          <a:bodyPr>
            <a:noAutofit/>
          </a:bodyPr>
          <a:lstStyle/>
          <a:p>
            <a:r>
              <a:rPr lang="en-US" sz="4500" dirty="0"/>
              <a:t>What about Passengers?</a:t>
            </a:r>
          </a:p>
        </p:txBody>
      </p:sp>
      <p:sp>
        <p:nvSpPr>
          <p:cNvPr id="3" name="Text Placeholder 2">
            <a:extLst>
              <a:ext uri="{FF2B5EF4-FFF2-40B4-BE49-F238E27FC236}">
                <a16:creationId xmlns:a16="http://schemas.microsoft.com/office/drawing/2014/main" id="{720B8C92-5A55-0374-920D-2E880C1D1A4C}"/>
              </a:ext>
            </a:extLst>
          </p:cNvPr>
          <p:cNvSpPr>
            <a:spLocks noGrp="1"/>
          </p:cNvSpPr>
          <p:nvPr>
            <p:ph type="body" idx="1"/>
          </p:nvPr>
        </p:nvSpPr>
        <p:spPr>
          <a:xfrm>
            <a:off x="4890376" y="3536576"/>
            <a:ext cx="6658727" cy="868092"/>
          </a:xfrm>
        </p:spPr>
        <p:txBody>
          <a:bodyPr>
            <a:normAutofit/>
          </a:bodyPr>
          <a:lstStyle/>
          <a:p>
            <a:r>
              <a:rPr lang="en-US" dirty="0"/>
              <a:t>How can passengers reduce risky behavior by a driver?</a:t>
            </a:r>
          </a:p>
        </p:txBody>
      </p:sp>
    </p:spTree>
    <p:extLst>
      <p:ext uri="{BB962C8B-B14F-4D97-AF65-F5344CB8AC3E}">
        <p14:creationId xmlns:p14="http://schemas.microsoft.com/office/powerpoint/2010/main" val="39416870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BBAD3-6FD0-C692-1782-FA41654899C5}"/>
              </a:ext>
            </a:extLst>
          </p:cNvPr>
          <p:cNvSpPr>
            <a:spLocks noGrp="1"/>
          </p:cNvSpPr>
          <p:nvPr>
            <p:ph type="title"/>
          </p:nvPr>
        </p:nvSpPr>
        <p:spPr>
          <a:xfrm>
            <a:off x="5074791" y="1612586"/>
            <a:ext cx="6370007" cy="2483808"/>
          </a:xfrm>
        </p:spPr>
        <p:txBody>
          <a:bodyPr>
            <a:normAutofit fontScale="90000"/>
          </a:bodyPr>
          <a:lstStyle/>
          <a:p>
            <a:r>
              <a:rPr lang="en-US" dirty="0"/>
              <a:t>How can Passengers Reduce Risky Behavior by a Driver?</a:t>
            </a:r>
          </a:p>
        </p:txBody>
      </p:sp>
      <p:sp>
        <p:nvSpPr>
          <p:cNvPr id="3" name="Text Placeholder 2">
            <a:extLst>
              <a:ext uri="{FF2B5EF4-FFF2-40B4-BE49-F238E27FC236}">
                <a16:creationId xmlns:a16="http://schemas.microsoft.com/office/drawing/2014/main" id="{720B8C92-5A55-0374-920D-2E880C1D1A4C}"/>
              </a:ext>
            </a:extLst>
          </p:cNvPr>
          <p:cNvSpPr>
            <a:spLocks noGrp="1"/>
          </p:cNvSpPr>
          <p:nvPr>
            <p:ph type="body" idx="1"/>
          </p:nvPr>
        </p:nvSpPr>
        <p:spPr>
          <a:xfrm>
            <a:off x="5074791" y="4310947"/>
            <a:ext cx="6370007" cy="432818"/>
          </a:xfrm>
        </p:spPr>
        <p:txBody>
          <a:bodyPr>
            <a:normAutofit/>
          </a:bodyPr>
          <a:lstStyle/>
          <a:p>
            <a:r>
              <a:rPr lang="en-US" dirty="0"/>
              <a:t>Risky Behavior—Speak Up!</a:t>
            </a:r>
          </a:p>
        </p:txBody>
      </p:sp>
      <p:pic>
        <p:nvPicPr>
          <p:cNvPr id="4" name="Picture 3">
            <a:extLst>
              <a:ext uri="{FF2B5EF4-FFF2-40B4-BE49-F238E27FC236}">
                <a16:creationId xmlns:a16="http://schemas.microsoft.com/office/drawing/2014/main" id="{0E888033-6650-DD26-AB2E-A3BD7AB5D19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4472108" cy="6856524"/>
          </a:xfrm>
          <a:prstGeom prst="rect">
            <a:avLst/>
          </a:prstGeom>
        </p:spPr>
      </p:pic>
    </p:spTree>
    <p:extLst>
      <p:ext uri="{BB962C8B-B14F-4D97-AF65-F5344CB8AC3E}">
        <p14:creationId xmlns:p14="http://schemas.microsoft.com/office/powerpoint/2010/main" val="32055741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5DF4455-8787-8A60-D847-C7BF77044F64}"/>
              </a:ext>
            </a:extLst>
          </p:cNvPr>
          <p:cNvSpPr/>
          <p:nvPr/>
        </p:nvSpPr>
        <p:spPr>
          <a:xfrm>
            <a:off x="0" y="0"/>
            <a:ext cx="12192000" cy="6222631"/>
          </a:xfrm>
          <a:prstGeom prst="rect">
            <a:avLst/>
          </a:prstGeom>
          <a:solidFill>
            <a:srgbClr val="F7D6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Same Side Corner Rectangle 8">
            <a:extLst>
              <a:ext uri="{FF2B5EF4-FFF2-40B4-BE49-F238E27FC236}">
                <a16:creationId xmlns:a16="http://schemas.microsoft.com/office/drawing/2014/main" id="{A8493086-FB01-21B6-4F11-78A8FB48DF3E}"/>
              </a:ext>
            </a:extLst>
          </p:cNvPr>
          <p:cNvSpPr/>
          <p:nvPr/>
        </p:nvSpPr>
        <p:spPr>
          <a:xfrm rot="5400000">
            <a:off x="1595431" y="506428"/>
            <a:ext cx="2018913" cy="5209775"/>
          </a:xfrm>
          <a:prstGeom prst="round2SameRect">
            <a:avLst/>
          </a:prstGeom>
          <a:solidFill>
            <a:schemeClr val="tx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321C047-9403-57A1-7A92-36FE4332EED7}"/>
              </a:ext>
            </a:extLst>
          </p:cNvPr>
          <p:cNvSpPr>
            <a:spLocks noGrp="1"/>
          </p:cNvSpPr>
          <p:nvPr>
            <p:ph type="title"/>
          </p:nvPr>
        </p:nvSpPr>
        <p:spPr>
          <a:xfrm>
            <a:off x="803301" y="1887699"/>
            <a:ext cx="3357282" cy="2447231"/>
          </a:xfrm>
        </p:spPr>
        <p:txBody>
          <a:bodyPr/>
          <a:lstStyle/>
          <a:p>
            <a:pPr algn="r"/>
            <a:r>
              <a:rPr lang="en-US" b="1" dirty="0">
                <a:solidFill>
                  <a:schemeClr val="bg1"/>
                </a:solidFill>
              </a:rPr>
              <a:t>P</a:t>
            </a:r>
            <a:r>
              <a:rPr lang="en-US" dirty="0">
                <a:solidFill>
                  <a:schemeClr val="bg1"/>
                </a:solidFill>
              </a:rPr>
              <a:t> = Mention the Police</a:t>
            </a:r>
          </a:p>
        </p:txBody>
      </p:sp>
      <p:pic>
        <p:nvPicPr>
          <p:cNvPr id="6" name="Picture 5">
            <a:extLst>
              <a:ext uri="{FF2B5EF4-FFF2-40B4-BE49-F238E27FC236}">
                <a16:creationId xmlns:a16="http://schemas.microsoft.com/office/drawing/2014/main" id="{AADB5D14-C08D-55C6-E504-A7699BDD3308}"/>
              </a:ext>
            </a:extLst>
          </p:cNvPr>
          <p:cNvPicPr>
            <a:picLocks noChangeAspect="1"/>
          </p:cNvPicPr>
          <p:nvPr/>
        </p:nvPicPr>
        <p:blipFill rotWithShape="1">
          <a:blip r:embed="rId3">
            <a:extLst>
              <a:ext uri="{28A0092B-C50C-407E-A947-70E740481C1C}">
                <a14:useLocalDpi xmlns:a14="http://schemas.microsoft.com/office/drawing/2010/main" val="0"/>
              </a:ext>
            </a:extLst>
          </a:blip>
          <a:srcRect l="5735" t="5557" r="5728" b="5781"/>
          <a:stretch/>
        </p:blipFill>
        <p:spPr>
          <a:xfrm>
            <a:off x="5955126" y="345783"/>
            <a:ext cx="5509452" cy="5517136"/>
          </a:xfrm>
          <a:prstGeom prst="rect">
            <a:avLst/>
          </a:prstGeom>
          <a:ln w="38100">
            <a:solidFill>
              <a:schemeClr val="bg1"/>
            </a:solidFill>
          </a:ln>
        </p:spPr>
      </p:pic>
    </p:spTree>
    <p:extLst>
      <p:ext uri="{BB962C8B-B14F-4D97-AF65-F5344CB8AC3E}">
        <p14:creationId xmlns:p14="http://schemas.microsoft.com/office/powerpoint/2010/main" val="331080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5DF4455-8787-8A60-D847-C7BF77044F64}"/>
              </a:ext>
            </a:extLst>
          </p:cNvPr>
          <p:cNvSpPr/>
          <p:nvPr/>
        </p:nvSpPr>
        <p:spPr>
          <a:xfrm>
            <a:off x="0" y="0"/>
            <a:ext cx="12192000" cy="6222631"/>
          </a:xfrm>
          <a:prstGeom prst="rect">
            <a:avLst/>
          </a:prstGeom>
          <a:solidFill>
            <a:srgbClr val="F7D6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Same Side Corner Rectangle 8">
            <a:extLst>
              <a:ext uri="{FF2B5EF4-FFF2-40B4-BE49-F238E27FC236}">
                <a16:creationId xmlns:a16="http://schemas.microsoft.com/office/drawing/2014/main" id="{A8493086-FB01-21B6-4F11-78A8FB48DF3E}"/>
              </a:ext>
            </a:extLst>
          </p:cNvPr>
          <p:cNvSpPr/>
          <p:nvPr/>
        </p:nvSpPr>
        <p:spPr>
          <a:xfrm rot="5400000">
            <a:off x="1595431" y="506428"/>
            <a:ext cx="2018913" cy="5209775"/>
          </a:xfrm>
          <a:prstGeom prst="round2SameRect">
            <a:avLst/>
          </a:prstGeom>
          <a:solidFill>
            <a:schemeClr val="tx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321C047-9403-57A1-7A92-36FE4332EED7}"/>
              </a:ext>
            </a:extLst>
          </p:cNvPr>
          <p:cNvSpPr>
            <a:spLocks noGrp="1"/>
          </p:cNvSpPr>
          <p:nvPr>
            <p:ph type="title"/>
          </p:nvPr>
        </p:nvSpPr>
        <p:spPr>
          <a:xfrm>
            <a:off x="417017" y="1887699"/>
            <a:ext cx="4191321" cy="2447231"/>
          </a:xfrm>
        </p:spPr>
        <p:txBody>
          <a:bodyPr/>
          <a:lstStyle/>
          <a:p>
            <a:pPr algn="r"/>
            <a:r>
              <a:rPr lang="en-US" b="1" dirty="0">
                <a:solidFill>
                  <a:schemeClr val="bg1"/>
                </a:solidFill>
              </a:rPr>
              <a:t>E</a:t>
            </a:r>
            <a:r>
              <a:rPr lang="en-US" dirty="0">
                <a:solidFill>
                  <a:schemeClr val="bg1"/>
                </a:solidFill>
              </a:rPr>
              <a:t> = Speak from Experience</a:t>
            </a:r>
          </a:p>
        </p:txBody>
      </p:sp>
      <p:pic>
        <p:nvPicPr>
          <p:cNvPr id="2" name="Picture 2" descr="https://ncvisionzero.org/wp-content/uploads/2020/10/E-from-PEACH-Dominic-Cruz-082820-version_5.png">
            <a:extLst>
              <a:ext uri="{FF2B5EF4-FFF2-40B4-BE49-F238E27FC236}">
                <a16:creationId xmlns:a16="http://schemas.microsoft.com/office/drawing/2014/main" id="{8B261C0B-CEB6-2334-BF4C-80A3B3B8A85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27" t="5939" r="5859" b="5994"/>
          <a:stretch/>
        </p:blipFill>
        <p:spPr bwMode="auto">
          <a:xfrm>
            <a:off x="5931962" y="345783"/>
            <a:ext cx="5532616" cy="5517136"/>
          </a:xfrm>
          <a:prstGeom prst="rect">
            <a:avLst/>
          </a:prstGeom>
          <a:ln w="381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98165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5DF4455-8787-8A60-D847-C7BF77044F64}"/>
              </a:ext>
            </a:extLst>
          </p:cNvPr>
          <p:cNvSpPr/>
          <p:nvPr/>
        </p:nvSpPr>
        <p:spPr>
          <a:xfrm>
            <a:off x="0" y="0"/>
            <a:ext cx="12192000" cy="6222631"/>
          </a:xfrm>
          <a:prstGeom prst="rect">
            <a:avLst/>
          </a:prstGeom>
          <a:solidFill>
            <a:srgbClr val="F7D6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Same Side Corner Rectangle 8">
            <a:extLst>
              <a:ext uri="{FF2B5EF4-FFF2-40B4-BE49-F238E27FC236}">
                <a16:creationId xmlns:a16="http://schemas.microsoft.com/office/drawing/2014/main" id="{A8493086-FB01-21B6-4F11-78A8FB48DF3E}"/>
              </a:ext>
            </a:extLst>
          </p:cNvPr>
          <p:cNvSpPr/>
          <p:nvPr/>
        </p:nvSpPr>
        <p:spPr>
          <a:xfrm rot="5400000">
            <a:off x="1595431" y="506428"/>
            <a:ext cx="2018913" cy="5209775"/>
          </a:xfrm>
          <a:prstGeom prst="round2SameRect">
            <a:avLst/>
          </a:prstGeom>
          <a:solidFill>
            <a:schemeClr val="tx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321C047-9403-57A1-7A92-36FE4332EED7}"/>
              </a:ext>
            </a:extLst>
          </p:cNvPr>
          <p:cNvSpPr>
            <a:spLocks noGrp="1"/>
          </p:cNvSpPr>
          <p:nvPr>
            <p:ph type="title"/>
          </p:nvPr>
        </p:nvSpPr>
        <p:spPr>
          <a:xfrm>
            <a:off x="63552" y="1887699"/>
            <a:ext cx="4191321" cy="2447231"/>
          </a:xfrm>
        </p:spPr>
        <p:txBody>
          <a:bodyPr/>
          <a:lstStyle/>
          <a:p>
            <a:pPr algn="r"/>
            <a:r>
              <a:rPr lang="en-US" b="1" dirty="0">
                <a:solidFill>
                  <a:schemeClr val="bg1"/>
                </a:solidFill>
              </a:rPr>
              <a:t>A</a:t>
            </a:r>
            <a:r>
              <a:rPr lang="en-US" dirty="0">
                <a:solidFill>
                  <a:schemeClr val="bg1"/>
                </a:solidFill>
              </a:rPr>
              <a:t> = Try to be Amusing</a:t>
            </a:r>
          </a:p>
        </p:txBody>
      </p:sp>
      <p:pic>
        <p:nvPicPr>
          <p:cNvPr id="3" name="Picture 2" descr="https://ncvisionzero.org/wp-content/uploads/2020/10/A-from-PEACH-Dominic-Cruz-081720-version_3.png">
            <a:extLst>
              <a:ext uri="{FF2B5EF4-FFF2-40B4-BE49-F238E27FC236}">
                <a16:creationId xmlns:a16="http://schemas.microsoft.com/office/drawing/2014/main" id="{B0EB9D71-8E17-3D46-A0FA-1B389FEAAD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26" t="5733" r="5572" b="5903"/>
          <a:stretch/>
        </p:blipFill>
        <p:spPr bwMode="auto">
          <a:xfrm>
            <a:off x="5926383" y="345783"/>
            <a:ext cx="5538195" cy="5517136"/>
          </a:xfrm>
          <a:prstGeom prst="rect">
            <a:avLst/>
          </a:prstGeom>
          <a:ln w="381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46879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5DF4455-8787-8A60-D847-C7BF77044F64}"/>
              </a:ext>
            </a:extLst>
          </p:cNvPr>
          <p:cNvSpPr/>
          <p:nvPr/>
        </p:nvSpPr>
        <p:spPr>
          <a:xfrm>
            <a:off x="0" y="0"/>
            <a:ext cx="12192000" cy="6222631"/>
          </a:xfrm>
          <a:prstGeom prst="rect">
            <a:avLst/>
          </a:prstGeom>
          <a:solidFill>
            <a:srgbClr val="F7D6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Same Side Corner Rectangle 8">
            <a:extLst>
              <a:ext uri="{FF2B5EF4-FFF2-40B4-BE49-F238E27FC236}">
                <a16:creationId xmlns:a16="http://schemas.microsoft.com/office/drawing/2014/main" id="{A8493086-FB01-21B6-4F11-78A8FB48DF3E}"/>
              </a:ext>
            </a:extLst>
          </p:cNvPr>
          <p:cNvSpPr/>
          <p:nvPr/>
        </p:nvSpPr>
        <p:spPr>
          <a:xfrm rot="5400000">
            <a:off x="1595431" y="506428"/>
            <a:ext cx="2018913" cy="5209775"/>
          </a:xfrm>
          <a:prstGeom prst="round2SameRect">
            <a:avLst/>
          </a:prstGeom>
          <a:solidFill>
            <a:schemeClr val="tx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321C047-9403-57A1-7A92-36FE4332EED7}"/>
              </a:ext>
            </a:extLst>
          </p:cNvPr>
          <p:cNvSpPr>
            <a:spLocks noGrp="1"/>
          </p:cNvSpPr>
          <p:nvPr>
            <p:ph type="title"/>
          </p:nvPr>
        </p:nvSpPr>
        <p:spPr>
          <a:xfrm>
            <a:off x="516910" y="1887699"/>
            <a:ext cx="3286687" cy="2447231"/>
          </a:xfrm>
        </p:spPr>
        <p:txBody>
          <a:bodyPr/>
          <a:lstStyle/>
          <a:p>
            <a:pPr algn="r"/>
            <a:r>
              <a:rPr lang="en-US" b="1" dirty="0">
                <a:solidFill>
                  <a:schemeClr val="bg1"/>
                </a:solidFill>
              </a:rPr>
              <a:t>C</a:t>
            </a:r>
            <a:r>
              <a:rPr lang="en-US" dirty="0">
                <a:solidFill>
                  <a:schemeClr val="bg1"/>
                </a:solidFill>
              </a:rPr>
              <a:t> = Try to be Clear</a:t>
            </a:r>
          </a:p>
        </p:txBody>
      </p:sp>
      <p:pic>
        <p:nvPicPr>
          <p:cNvPr id="2" name="Picture 2" descr="https://ncvisionzero.org/wp-content/uploads/2020/10/C-from-PEACH-Dominic-Cruz-082820-version_4.png">
            <a:extLst>
              <a:ext uri="{FF2B5EF4-FFF2-40B4-BE49-F238E27FC236}">
                <a16:creationId xmlns:a16="http://schemas.microsoft.com/office/drawing/2014/main" id="{35A45844-B873-3A9E-2B1A-00A1B958B2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29" t="5939" r="6104" b="6106"/>
          <a:stretch/>
        </p:blipFill>
        <p:spPr bwMode="auto">
          <a:xfrm>
            <a:off x="5940414" y="345783"/>
            <a:ext cx="5524164" cy="5517136"/>
          </a:xfrm>
          <a:prstGeom prst="rect">
            <a:avLst/>
          </a:prstGeom>
          <a:ln w="381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5587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5DF4455-8787-8A60-D847-C7BF77044F64}"/>
              </a:ext>
            </a:extLst>
          </p:cNvPr>
          <p:cNvSpPr/>
          <p:nvPr/>
        </p:nvSpPr>
        <p:spPr>
          <a:xfrm>
            <a:off x="0" y="0"/>
            <a:ext cx="12192000" cy="6222631"/>
          </a:xfrm>
          <a:prstGeom prst="rect">
            <a:avLst/>
          </a:prstGeom>
          <a:solidFill>
            <a:srgbClr val="F7D6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Same Side Corner Rectangle 8">
            <a:extLst>
              <a:ext uri="{FF2B5EF4-FFF2-40B4-BE49-F238E27FC236}">
                <a16:creationId xmlns:a16="http://schemas.microsoft.com/office/drawing/2014/main" id="{A8493086-FB01-21B6-4F11-78A8FB48DF3E}"/>
              </a:ext>
            </a:extLst>
          </p:cNvPr>
          <p:cNvSpPr/>
          <p:nvPr/>
        </p:nvSpPr>
        <p:spPr>
          <a:xfrm rot="5400000">
            <a:off x="1595431" y="506428"/>
            <a:ext cx="2018913" cy="5209775"/>
          </a:xfrm>
          <a:prstGeom prst="round2SameRect">
            <a:avLst/>
          </a:prstGeom>
          <a:solidFill>
            <a:schemeClr val="tx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321C047-9403-57A1-7A92-36FE4332EED7}"/>
              </a:ext>
            </a:extLst>
          </p:cNvPr>
          <p:cNvSpPr>
            <a:spLocks noGrp="1"/>
          </p:cNvSpPr>
          <p:nvPr>
            <p:ph type="title"/>
          </p:nvPr>
        </p:nvSpPr>
        <p:spPr>
          <a:xfrm>
            <a:off x="616802" y="1887699"/>
            <a:ext cx="3594048" cy="2447231"/>
          </a:xfrm>
        </p:spPr>
        <p:txBody>
          <a:bodyPr/>
          <a:lstStyle/>
          <a:p>
            <a:pPr algn="r"/>
            <a:r>
              <a:rPr lang="en-US" b="1" dirty="0">
                <a:solidFill>
                  <a:schemeClr val="bg1"/>
                </a:solidFill>
              </a:rPr>
              <a:t>H</a:t>
            </a:r>
            <a:r>
              <a:rPr lang="en-US" dirty="0">
                <a:solidFill>
                  <a:schemeClr val="bg1"/>
                </a:solidFill>
              </a:rPr>
              <a:t> = Try to be Helpful</a:t>
            </a:r>
          </a:p>
        </p:txBody>
      </p:sp>
      <p:pic>
        <p:nvPicPr>
          <p:cNvPr id="3" name="Picture 2" descr="https://ncvisionzero.org/wp-content/uploads/2020/10/H-from-PEACH-2020.png">
            <a:extLst>
              <a:ext uri="{FF2B5EF4-FFF2-40B4-BE49-F238E27FC236}">
                <a16:creationId xmlns:a16="http://schemas.microsoft.com/office/drawing/2014/main" id="{81ECF874-A1C0-F844-71C1-AACA32178B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19" t="5939" r="6138" b="6106"/>
          <a:stretch/>
        </p:blipFill>
        <p:spPr bwMode="auto">
          <a:xfrm>
            <a:off x="5954470" y="345783"/>
            <a:ext cx="5510108" cy="5517136"/>
          </a:xfrm>
          <a:prstGeom prst="rect">
            <a:avLst/>
          </a:prstGeom>
          <a:ln w="381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55421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ncvisionzero.org/wp-content/uploads/2021/06/Speak-up-distracted-driving-ITRE-2023-1-1024x1024.jpg">
            <a:extLst>
              <a:ext uri="{FF2B5EF4-FFF2-40B4-BE49-F238E27FC236}">
                <a16:creationId xmlns:a16="http://schemas.microsoft.com/office/drawing/2014/main" id="{D18DA334-20EF-F573-4E47-69578CF79E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244" y="803981"/>
            <a:ext cx="3669127" cy="36691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4" descr="https://ncvisionzero.org/wp-content/uploads/2018/05/Speak-up-unsafe-driver-ITRE-2023-1024x1024.jpg">
            <a:extLst>
              <a:ext uri="{FF2B5EF4-FFF2-40B4-BE49-F238E27FC236}">
                <a16:creationId xmlns:a16="http://schemas.microsoft.com/office/drawing/2014/main" id="{D41A855F-0424-C806-EEB1-8B90B13AFB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1437" y="803981"/>
            <a:ext cx="3669126" cy="36691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6" descr="https://ncvisionzero.org/wp-content/uploads/2023/04/Feel-unsafe-speak-up-ITRE-2023-1024x1024.jpg">
            <a:extLst>
              <a:ext uri="{FF2B5EF4-FFF2-40B4-BE49-F238E27FC236}">
                <a16:creationId xmlns:a16="http://schemas.microsoft.com/office/drawing/2014/main" id="{229B5072-81CE-E4FA-0E98-CD088E48F5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1629" y="803980"/>
            <a:ext cx="3669127" cy="36691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143275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ach with a leaf on it&#10;&#10;Description automatically generated">
            <a:hlinkClick r:id="rId3"/>
            <a:extLst>
              <a:ext uri="{FF2B5EF4-FFF2-40B4-BE49-F238E27FC236}">
                <a16:creationId xmlns:a16="http://schemas.microsoft.com/office/drawing/2014/main" id="{7FE16910-92A3-BC51-27ED-5D35A1ECD0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
            <a:ext cx="12225963" cy="6858000"/>
          </a:xfrm>
          <a:prstGeom prst="rect">
            <a:avLst/>
          </a:prstGeom>
        </p:spPr>
      </p:pic>
      <p:sp>
        <p:nvSpPr>
          <p:cNvPr id="6" name="Oval 5">
            <a:hlinkClick r:id="rId3"/>
            <a:extLst>
              <a:ext uri="{FF2B5EF4-FFF2-40B4-BE49-F238E27FC236}">
                <a16:creationId xmlns:a16="http://schemas.microsoft.com/office/drawing/2014/main" id="{C83F238C-0D60-DECB-7CF0-DB7B099BC8C0}"/>
              </a:ext>
            </a:extLst>
          </p:cNvPr>
          <p:cNvSpPr/>
          <p:nvPr/>
        </p:nvSpPr>
        <p:spPr>
          <a:xfrm>
            <a:off x="5417244" y="3611496"/>
            <a:ext cx="1513755" cy="1513755"/>
          </a:xfrm>
          <a:prstGeom prst="ellipse">
            <a:avLst/>
          </a:prstGeom>
          <a:solidFill>
            <a:schemeClr val="bg1">
              <a:alpha val="35000"/>
            </a:schemeClr>
          </a:solidFill>
          <a:ln w="38100">
            <a:solidFill>
              <a:schemeClr val="bg1">
                <a:alpha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riangle 4">
            <a:hlinkClick r:id="rId3"/>
            <a:extLst>
              <a:ext uri="{FF2B5EF4-FFF2-40B4-BE49-F238E27FC236}">
                <a16:creationId xmlns:a16="http://schemas.microsoft.com/office/drawing/2014/main" id="{10E25674-7570-BA6D-95EE-3FB02BE1F856}"/>
              </a:ext>
            </a:extLst>
          </p:cNvPr>
          <p:cNvSpPr/>
          <p:nvPr/>
        </p:nvSpPr>
        <p:spPr>
          <a:xfrm rot="5400000">
            <a:off x="5776619" y="4031410"/>
            <a:ext cx="1066549" cy="703129"/>
          </a:xfrm>
          <a:prstGeom prst="triangle">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52405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43254-CE22-CDDE-C651-6170E4152EC4}"/>
              </a:ext>
            </a:extLst>
          </p:cNvPr>
          <p:cNvSpPr>
            <a:spLocks noGrp="1"/>
          </p:cNvSpPr>
          <p:nvPr>
            <p:ph type="title"/>
          </p:nvPr>
        </p:nvSpPr>
        <p:spPr/>
        <p:txBody>
          <a:bodyPr/>
          <a:lstStyle/>
          <a:p>
            <a:r>
              <a:rPr lang="en-US" dirty="0"/>
              <a:t>Additional Resources</a:t>
            </a:r>
          </a:p>
        </p:txBody>
      </p:sp>
      <p:sp>
        <p:nvSpPr>
          <p:cNvPr id="3" name="Content Placeholder 2">
            <a:extLst>
              <a:ext uri="{FF2B5EF4-FFF2-40B4-BE49-F238E27FC236}">
                <a16:creationId xmlns:a16="http://schemas.microsoft.com/office/drawing/2014/main" id="{27BA1484-4814-3C8F-D276-83D22F9C0816}"/>
              </a:ext>
            </a:extLst>
          </p:cNvPr>
          <p:cNvSpPr>
            <a:spLocks noGrp="1"/>
          </p:cNvSpPr>
          <p:nvPr>
            <p:ph idx="1"/>
          </p:nvPr>
        </p:nvSpPr>
        <p:spPr/>
        <p:txBody>
          <a:bodyPr>
            <a:normAutofit fontScale="92500" lnSpcReduction="20000"/>
          </a:bodyPr>
          <a:lstStyle/>
          <a:p>
            <a:pPr marL="0" lvl="0" indent="0">
              <a:lnSpc>
                <a:spcPct val="100000"/>
              </a:lnSpc>
              <a:spcBef>
                <a:spcPts val="0"/>
              </a:spcBef>
              <a:buNone/>
              <a:defRPr/>
            </a:pPr>
            <a:r>
              <a:rPr lang="en-US" dirty="0"/>
              <a:t>National Highway Traffic Safety Administration. Teen Driving: </a:t>
            </a:r>
            <a:r>
              <a:rPr lang="en-US" dirty="0">
                <a:hlinkClick r:id="rId3"/>
              </a:rPr>
              <a:t>https://www.nhtsa.gov/road-safety/teen-driving</a:t>
            </a:r>
            <a:r>
              <a:rPr lang="en-US" dirty="0"/>
              <a:t> </a:t>
            </a:r>
          </a:p>
          <a:p>
            <a:pPr marL="0" lvl="0" indent="0">
              <a:lnSpc>
                <a:spcPct val="100000"/>
              </a:lnSpc>
              <a:spcBef>
                <a:spcPts val="0"/>
              </a:spcBef>
              <a:buNone/>
              <a:defRPr/>
            </a:pPr>
            <a:endParaRPr lang="en-US" dirty="0"/>
          </a:p>
          <a:p>
            <a:pPr marL="0" lvl="0" indent="0">
              <a:lnSpc>
                <a:spcPct val="100000"/>
              </a:lnSpc>
              <a:spcBef>
                <a:spcPts val="0"/>
              </a:spcBef>
              <a:buNone/>
              <a:defRPr/>
            </a:pPr>
            <a:r>
              <a:rPr lang="en-US" dirty="0"/>
              <a:t>AAA Foundation for Traffic Safety. Teen Driver Risk in Relation to Age and Number of Passengers. </a:t>
            </a:r>
          </a:p>
          <a:p>
            <a:pPr marL="0" lvl="0" indent="0">
              <a:lnSpc>
                <a:spcPct val="100000"/>
              </a:lnSpc>
              <a:spcBef>
                <a:spcPts val="0"/>
              </a:spcBef>
              <a:buNone/>
              <a:defRPr/>
            </a:pPr>
            <a:r>
              <a:rPr lang="en-US" dirty="0">
                <a:hlinkClick r:id="rId4"/>
              </a:rPr>
              <a:t>https://aaafoundation.org/teen-driver-risk-relation-age-number-passengers/</a:t>
            </a:r>
            <a:endParaRPr lang="en-US" dirty="0"/>
          </a:p>
          <a:p>
            <a:pPr marL="0" lvl="0" indent="0">
              <a:lnSpc>
                <a:spcPct val="100000"/>
              </a:lnSpc>
              <a:spcBef>
                <a:spcPts val="0"/>
              </a:spcBef>
              <a:buNone/>
              <a:defRPr/>
            </a:pPr>
            <a:endParaRPr lang="en-US" dirty="0"/>
          </a:p>
          <a:p>
            <a:pPr marL="0" lvl="0" indent="0">
              <a:lnSpc>
                <a:spcPct val="100000"/>
              </a:lnSpc>
              <a:spcBef>
                <a:spcPts val="0"/>
              </a:spcBef>
              <a:buNone/>
              <a:defRPr/>
            </a:pPr>
            <a:r>
              <a:rPr lang="en-US" dirty="0"/>
              <a:t>Children’s Hospital of Philadelphia. The Developing Brain and Teen Driving. </a:t>
            </a:r>
            <a:r>
              <a:rPr lang="en-US" dirty="0">
                <a:hlinkClick r:id="rId5"/>
              </a:rPr>
              <a:t>https://injury.research.chop.edu/blog/posts/developing-brain-and-teen-driving</a:t>
            </a:r>
            <a:endParaRPr lang="en-US" dirty="0"/>
          </a:p>
          <a:p>
            <a:pPr marL="0" lvl="0" indent="0">
              <a:lnSpc>
                <a:spcPct val="100000"/>
              </a:lnSpc>
              <a:spcBef>
                <a:spcPts val="0"/>
              </a:spcBef>
              <a:buNone/>
              <a:defRPr/>
            </a:pPr>
            <a:endParaRPr lang="en-US" dirty="0"/>
          </a:p>
          <a:p>
            <a:pPr marL="0" lvl="0" indent="0">
              <a:lnSpc>
                <a:spcPct val="100000"/>
              </a:lnSpc>
              <a:spcBef>
                <a:spcPts val="0"/>
              </a:spcBef>
              <a:buNone/>
              <a:defRPr/>
            </a:pPr>
            <a:r>
              <a:rPr lang="en-US" dirty="0"/>
              <a:t>Governors Highway Safety Association. Teen Driver Safety. </a:t>
            </a:r>
            <a:r>
              <a:rPr lang="en-US" dirty="0">
                <a:hlinkClick r:id="rId6"/>
              </a:rPr>
              <a:t>https://www.ghsa.org/issues/teen-drivers</a:t>
            </a:r>
            <a:endParaRPr lang="en-US" dirty="0"/>
          </a:p>
        </p:txBody>
      </p:sp>
    </p:spTree>
    <p:extLst>
      <p:ext uri="{BB962C8B-B14F-4D97-AF65-F5344CB8AC3E}">
        <p14:creationId xmlns:p14="http://schemas.microsoft.com/office/powerpoint/2010/main" val="19155095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F7E0911-B6D8-4D56-B330-4895E57DEADA}"/>
              </a:ext>
            </a:extLst>
          </p:cNvPr>
          <p:cNvSpPr>
            <a:spLocks noGrp="1"/>
          </p:cNvSpPr>
          <p:nvPr>
            <p:ph type="title"/>
          </p:nvPr>
        </p:nvSpPr>
        <p:spPr/>
        <p:txBody>
          <a:bodyPr/>
          <a:lstStyle/>
          <a:p>
            <a:r>
              <a:rPr lang="en-US" dirty="0"/>
              <a:t>Learning Objectives</a:t>
            </a:r>
          </a:p>
        </p:txBody>
      </p:sp>
      <p:sp>
        <p:nvSpPr>
          <p:cNvPr id="9" name="Content Placeholder 8">
            <a:extLst>
              <a:ext uri="{FF2B5EF4-FFF2-40B4-BE49-F238E27FC236}">
                <a16:creationId xmlns:a16="http://schemas.microsoft.com/office/drawing/2014/main" id="{8E769006-B26D-458F-97B9-93E644A60F72}"/>
              </a:ext>
            </a:extLst>
          </p:cNvPr>
          <p:cNvSpPr>
            <a:spLocks noGrp="1"/>
          </p:cNvSpPr>
          <p:nvPr>
            <p:ph idx="1"/>
          </p:nvPr>
        </p:nvSpPr>
        <p:spPr>
          <a:xfrm>
            <a:off x="838200" y="1825624"/>
            <a:ext cx="5178398" cy="3986111"/>
          </a:xfrm>
        </p:spPr>
        <p:txBody>
          <a:bodyPr/>
          <a:lstStyle/>
          <a:p>
            <a:r>
              <a:rPr lang="en-US" dirty="0"/>
              <a:t>Recognize the distractions passengers can create</a:t>
            </a:r>
          </a:p>
          <a:p>
            <a:r>
              <a:rPr lang="en-US" dirty="0"/>
              <a:t>Understand the magnitude of the problem</a:t>
            </a:r>
          </a:p>
          <a:p>
            <a:r>
              <a:rPr lang="en-US" dirty="0"/>
              <a:t>Learn tools to combat peer pressure from passengers</a:t>
            </a:r>
          </a:p>
        </p:txBody>
      </p:sp>
      <p:pic>
        <p:nvPicPr>
          <p:cNvPr id="3" name="Picture 2" descr="A couple of men in a car&#10;&#10;Description automatically generated">
            <a:extLst>
              <a:ext uri="{FF2B5EF4-FFF2-40B4-BE49-F238E27FC236}">
                <a16:creationId xmlns:a16="http://schemas.microsoft.com/office/drawing/2014/main" id="{5F8158E7-BDC0-95A6-8A30-72FB1793A335}"/>
              </a:ext>
            </a:extLst>
          </p:cNvPr>
          <p:cNvPicPr>
            <a:picLocks noChangeAspect="1"/>
          </p:cNvPicPr>
          <p:nvPr/>
        </p:nvPicPr>
        <p:blipFill rotWithShape="1">
          <a:blip r:embed="rId3">
            <a:extLst>
              <a:ext uri="{28A0092B-C50C-407E-A947-70E740481C1C}">
                <a14:useLocalDpi xmlns:a14="http://schemas.microsoft.com/office/drawing/2010/main" val="0"/>
              </a:ext>
            </a:extLst>
          </a:blip>
          <a:srcRect l="23695" r="19109"/>
          <a:stretch/>
        </p:blipFill>
        <p:spPr>
          <a:xfrm>
            <a:off x="6861841" y="0"/>
            <a:ext cx="5330159" cy="6224422"/>
          </a:xfrm>
          <a:prstGeom prst="rect">
            <a:avLst/>
          </a:prstGeom>
        </p:spPr>
      </p:pic>
    </p:spTree>
    <p:extLst>
      <p:ext uri="{BB962C8B-B14F-4D97-AF65-F5344CB8AC3E}">
        <p14:creationId xmlns:p14="http://schemas.microsoft.com/office/powerpoint/2010/main" val="2223349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9">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fade">
                                      <p:cBhvr>
                                        <p:cTn id="15" dur="1000"/>
                                        <p:tgtEl>
                                          <p:spTgt spid="9">
                                            <p:txEl>
                                              <p:pRg st="1" end="1"/>
                                            </p:txEl>
                                          </p:spTgt>
                                        </p:tgtEl>
                                      </p:cBhvr>
                                    </p:animEffect>
                                    <p:anim calcmode="lin" valueType="num">
                                      <p:cBhvr>
                                        <p:cTn id="16"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9">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9">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animEffect transition="in" filter="fade">
                                      <p:cBhvr>
                                        <p:cTn id="23" dur="1000"/>
                                        <p:tgtEl>
                                          <p:spTgt spid="9">
                                            <p:txEl>
                                              <p:pRg st="2" end="2"/>
                                            </p:txEl>
                                          </p:spTgt>
                                        </p:tgtEl>
                                      </p:cBhvr>
                                    </p:animEffect>
                                    <p:anim calcmode="lin" valueType="num">
                                      <p:cBhvr>
                                        <p:cTn id="24"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9">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9">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54DA-90AD-6C88-2704-76D201B422FF}"/>
              </a:ext>
            </a:extLst>
          </p:cNvPr>
          <p:cNvSpPr>
            <a:spLocks noGrp="1"/>
          </p:cNvSpPr>
          <p:nvPr>
            <p:ph type="title"/>
          </p:nvPr>
        </p:nvSpPr>
        <p:spPr/>
        <p:txBody>
          <a:bodyPr/>
          <a:lstStyle/>
          <a:p>
            <a:r>
              <a:rPr lang="en-US" dirty="0"/>
              <a:t>Disclaimer Notice</a:t>
            </a:r>
          </a:p>
        </p:txBody>
      </p:sp>
      <p:sp>
        <p:nvSpPr>
          <p:cNvPr id="3" name="Content Placeholder 2">
            <a:extLst>
              <a:ext uri="{FF2B5EF4-FFF2-40B4-BE49-F238E27FC236}">
                <a16:creationId xmlns:a16="http://schemas.microsoft.com/office/drawing/2014/main" id="{C9A8238B-4B18-12B9-E7B0-1D306FC4563D}"/>
              </a:ext>
            </a:extLst>
          </p:cNvPr>
          <p:cNvSpPr>
            <a:spLocks noGrp="1"/>
          </p:cNvSpPr>
          <p:nvPr>
            <p:ph idx="1"/>
          </p:nvPr>
        </p:nvSpPr>
        <p:spPr/>
        <p:txBody>
          <a:bodyPr>
            <a:normAutofit/>
          </a:bodyPr>
          <a:lstStyle/>
          <a:p>
            <a:pPr marL="0" indent="0">
              <a:buNone/>
            </a:pPr>
            <a:r>
              <a:rPr lang="en-US" sz="2000" dirty="0"/>
              <a:t>This module was developed by the Institute for Transportation (</a:t>
            </a:r>
            <a:r>
              <a:rPr lang="en-US" sz="2000" dirty="0" err="1"/>
              <a:t>InTrans</a:t>
            </a:r>
            <a:r>
              <a:rPr lang="en-US" sz="2000" dirty="0"/>
              <a:t>) at Iowa State University for the Iowa Department of Transportation (Iowa DOT) with the purpose to provide the material for driver education instructors in Iowa. </a:t>
            </a:r>
            <a:r>
              <a:rPr lang="en-US" sz="2000" dirty="0" err="1"/>
              <a:t>InTrans</a:t>
            </a:r>
            <a:r>
              <a:rPr lang="en-US" sz="2000" dirty="0"/>
              <a:t> is responsible for the facts and the accuracy of the information presented herein as of May 1, 2025.</a:t>
            </a:r>
          </a:p>
          <a:p>
            <a:pPr marL="0" indent="0">
              <a:buNone/>
            </a:pPr>
            <a:r>
              <a:rPr lang="en-US" sz="2000" dirty="0"/>
              <a:t>Driver education instructors may use the material in its entirety or may use any of the slides and material individually. The material is for educational purposes only. It is strictly prohibited to sell any part of this module.</a:t>
            </a:r>
          </a:p>
          <a:p>
            <a:pPr marL="0" indent="0">
              <a:buNone/>
            </a:pPr>
            <a:r>
              <a:rPr lang="en-US" sz="2000" dirty="0"/>
              <a:t>If any of the material is reused, please credit the appropriate source. The resources used for information and images for the module are provided in the notes section. Other material can be cited as Iowa DOT.</a:t>
            </a:r>
          </a:p>
          <a:p>
            <a:pPr marL="0" indent="0">
              <a:buNone/>
            </a:pPr>
            <a:r>
              <a:rPr lang="en-US" sz="2000" dirty="0"/>
              <a:t>For more information or questions, please contact Vania Boyd, Driver Education and Motorcycle Rider Education Manager, Iowa DOT, </a:t>
            </a:r>
            <a:r>
              <a:rPr lang="en-US" sz="2000" dirty="0" err="1">
                <a:hlinkClick r:id="rId2"/>
              </a:rPr>
              <a:t>Vania.boyd@iowadot.us</a:t>
            </a:r>
            <a:r>
              <a:rPr lang="en-US" sz="2000" dirty="0"/>
              <a:t>.</a:t>
            </a:r>
          </a:p>
        </p:txBody>
      </p:sp>
    </p:spTree>
    <p:extLst>
      <p:ext uri="{BB962C8B-B14F-4D97-AF65-F5344CB8AC3E}">
        <p14:creationId xmlns:p14="http://schemas.microsoft.com/office/powerpoint/2010/main" val="23822995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F7E0911-B6D8-4D56-B330-4895E57DEADA}"/>
              </a:ext>
            </a:extLst>
          </p:cNvPr>
          <p:cNvSpPr>
            <a:spLocks noGrp="1"/>
          </p:cNvSpPr>
          <p:nvPr>
            <p:ph type="title"/>
          </p:nvPr>
        </p:nvSpPr>
        <p:spPr>
          <a:xfrm>
            <a:off x="569258" y="365125"/>
            <a:ext cx="5716281" cy="1325563"/>
          </a:xfrm>
        </p:spPr>
        <p:txBody>
          <a:bodyPr/>
          <a:lstStyle/>
          <a:p>
            <a:r>
              <a:rPr lang="en-US" dirty="0"/>
              <a:t>Driver Distractions: Passengers</a:t>
            </a:r>
          </a:p>
        </p:txBody>
      </p:sp>
      <p:sp>
        <p:nvSpPr>
          <p:cNvPr id="9" name="Content Placeholder 8">
            <a:extLst>
              <a:ext uri="{FF2B5EF4-FFF2-40B4-BE49-F238E27FC236}">
                <a16:creationId xmlns:a16="http://schemas.microsoft.com/office/drawing/2014/main" id="{8E769006-B26D-458F-97B9-93E644A60F72}"/>
              </a:ext>
            </a:extLst>
          </p:cNvPr>
          <p:cNvSpPr>
            <a:spLocks noGrp="1"/>
          </p:cNvSpPr>
          <p:nvPr>
            <p:ph idx="1"/>
          </p:nvPr>
        </p:nvSpPr>
        <p:spPr>
          <a:xfrm>
            <a:off x="569258" y="1825624"/>
            <a:ext cx="5716281" cy="4229394"/>
          </a:xfrm>
        </p:spPr>
        <p:txBody>
          <a:bodyPr/>
          <a:lstStyle/>
          <a:p>
            <a:r>
              <a:rPr lang="en-US" dirty="0"/>
              <a:t>Passengers can present a cognitive distraction for younger drivers in the following ways:</a:t>
            </a:r>
          </a:p>
          <a:p>
            <a:pPr lvl="1"/>
            <a:r>
              <a:rPr lang="en-US" dirty="0"/>
              <a:t>Take your attention off the road</a:t>
            </a:r>
          </a:p>
          <a:p>
            <a:pPr lvl="1"/>
            <a:r>
              <a:rPr lang="en-US" dirty="0"/>
              <a:t>Create noise and general disturbances</a:t>
            </a:r>
          </a:p>
          <a:p>
            <a:pPr lvl="1"/>
            <a:r>
              <a:rPr lang="en-US" dirty="0"/>
              <a:t>Physically distract</a:t>
            </a:r>
          </a:p>
          <a:p>
            <a:pPr lvl="1"/>
            <a:r>
              <a:rPr lang="en-US" dirty="0"/>
              <a:t>Pressure you to drive aggressively</a:t>
            </a:r>
          </a:p>
        </p:txBody>
      </p:sp>
      <p:pic>
        <p:nvPicPr>
          <p:cNvPr id="2" name="Picture 1">
            <a:extLst>
              <a:ext uri="{FF2B5EF4-FFF2-40B4-BE49-F238E27FC236}">
                <a16:creationId xmlns:a16="http://schemas.microsoft.com/office/drawing/2014/main" id="{EC9169F4-DC1C-3FAA-0D17-BB9C6D18DE25}"/>
              </a:ext>
            </a:extLst>
          </p:cNvPr>
          <p:cNvPicPr>
            <a:picLocks noChangeAspect="1"/>
          </p:cNvPicPr>
          <p:nvPr/>
        </p:nvPicPr>
        <p:blipFill rotWithShape="1">
          <a:blip r:embed="rId3">
            <a:extLst>
              <a:ext uri="{28A0092B-C50C-407E-A947-70E740481C1C}">
                <a14:useLocalDpi xmlns:a14="http://schemas.microsoft.com/office/drawing/2010/main" val="0"/>
              </a:ext>
            </a:extLst>
          </a:blip>
          <a:srcRect l="22989" r="19922"/>
          <a:stretch/>
        </p:blipFill>
        <p:spPr>
          <a:xfrm>
            <a:off x="6861840" y="0"/>
            <a:ext cx="5330160" cy="6224421"/>
          </a:xfrm>
          <a:prstGeom prst="rect">
            <a:avLst/>
          </a:prstGeom>
        </p:spPr>
      </p:pic>
    </p:spTree>
    <p:extLst>
      <p:ext uri="{BB962C8B-B14F-4D97-AF65-F5344CB8AC3E}">
        <p14:creationId xmlns:p14="http://schemas.microsoft.com/office/powerpoint/2010/main" val="3595515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9A1CD-8F1F-350B-16C6-C2718DE9F7DB}"/>
              </a:ext>
            </a:extLst>
          </p:cNvPr>
          <p:cNvSpPr>
            <a:spLocks noGrp="1"/>
          </p:cNvSpPr>
          <p:nvPr>
            <p:ph type="title"/>
          </p:nvPr>
        </p:nvSpPr>
        <p:spPr/>
        <p:txBody>
          <a:bodyPr/>
          <a:lstStyle/>
          <a:p>
            <a:r>
              <a:rPr lang="en-US" dirty="0"/>
              <a:t>Why Do Passengers Matter?</a:t>
            </a:r>
          </a:p>
        </p:txBody>
      </p:sp>
      <p:graphicFrame>
        <p:nvGraphicFramePr>
          <p:cNvPr id="7" name="Diagram 6">
            <a:extLst>
              <a:ext uri="{FF2B5EF4-FFF2-40B4-BE49-F238E27FC236}">
                <a16:creationId xmlns:a16="http://schemas.microsoft.com/office/drawing/2014/main" id="{F2C51B5D-22AD-187A-EC7D-DF9CAE5A64A6}"/>
              </a:ext>
            </a:extLst>
          </p:cNvPr>
          <p:cNvGraphicFramePr/>
          <p:nvPr>
            <p:extLst>
              <p:ext uri="{D42A27DB-BD31-4B8C-83A1-F6EECF244321}">
                <p14:modId xmlns:p14="http://schemas.microsoft.com/office/powerpoint/2010/main" val="4027878254"/>
              </p:ext>
            </p:extLst>
          </p:nvPr>
        </p:nvGraphicFramePr>
        <p:xfrm>
          <a:off x="4479366" y="1582910"/>
          <a:ext cx="7923803" cy="42719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a:extLst>
              <a:ext uri="{FF2B5EF4-FFF2-40B4-BE49-F238E27FC236}">
                <a16:creationId xmlns:a16="http://schemas.microsoft.com/office/drawing/2014/main" id="{5132E8D9-8A91-B4E7-C149-EABB4C2481BB}"/>
              </a:ext>
            </a:extLst>
          </p:cNvPr>
          <p:cNvSpPr>
            <a:spLocks noGrp="1"/>
          </p:cNvSpPr>
          <p:nvPr>
            <p:ph idx="1"/>
          </p:nvPr>
        </p:nvSpPr>
        <p:spPr>
          <a:xfrm>
            <a:off x="1268361" y="2779823"/>
            <a:ext cx="3810785" cy="1910164"/>
          </a:xfrm>
        </p:spPr>
        <p:txBody>
          <a:bodyPr anchor="ctr">
            <a:normAutofit/>
          </a:bodyPr>
          <a:lstStyle/>
          <a:p>
            <a:pPr marL="0" indent="0" algn="r">
              <a:buNone/>
            </a:pPr>
            <a:r>
              <a:rPr lang="en-US" dirty="0">
                <a:solidFill>
                  <a:schemeClr val="accent6"/>
                </a:solidFill>
              </a:rPr>
              <a:t>Nationally, a 16- to 17-year-old driver’s risk of death per mile driven increases exponentially:</a:t>
            </a:r>
          </a:p>
        </p:txBody>
      </p:sp>
      <p:sp>
        <p:nvSpPr>
          <p:cNvPr id="9" name="Left Brace 8">
            <a:extLst>
              <a:ext uri="{FF2B5EF4-FFF2-40B4-BE49-F238E27FC236}">
                <a16:creationId xmlns:a16="http://schemas.microsoft.com/office/drawing/2014/main" id="{127D0FA4-5C68-0080-1979-40DF53A0B433}"/>
              </a:ext>
            </a:extLst>
          </p:cNvPr>
          <p:cNvSpPr/>
          <p:nvPr/>
        </p:nvSpPr>
        <p:spPr>
          <a:xfrm>
            <a:off x="5196968" y="1582910"/>
            <a:ext cx="991240" cy="4271907"/>
          </a:xfrm>
          <a:prstGeom prst="leftBrace">
            <a:avLst/>
          </a:prstGeom>
          <a:ln w="1270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12700">
                <a:solidFill>
                  <a:schemeClr val="tx1"/>
                </a:solidFill>
              </a:ln>
            </a:endParaRPr>
          </a:p>
        </p:txBody>
      </p:sp>
    </p:spTree>
    <p:extLst>
      <p:ext uri="{BB962C8B-B14F-4D97-AF65-F5344CB8AC3E}">
        <p14:creationId xmlns:p14="http://schemas.microsoft.com/office/powerpoint/2010/main" val="34851244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F7E0911-B6D8-4D56-B330-4895E57DEADA}"/>
              </a:ext>
            </a:extLst>
          </p:cNvPr>
          <p:cNvSpPr>
            <a:spLocks noGrp="1"/>
          </p:cNvSpPr>
          <p:nvPr>
            <p:ph type="title"/>
          </p:nvPr>
        </p:nvSpPr>
        <p:spPr>
          <a:xfrm>
            <a:off x="569258" y="365125"/>
            <a:ext cx="5716281" cy="1325563"/>
          </a:xfrm>
        </p:spPr>
        <p:txBody>
          <a:bodyPr/>
          <a:lstStyle/>
          <a:p>
            <a:r>
              <a:rPr lang="en-US" dirty="0"/>
              <a:t>In Iowa…</a:t>
            </a:r>
          </a:p>
        </p:txBody>
      </p:sp>
      <p:sp>
        <p:nvSpPr>
          <p:cNvPr id="9" name="Content Placeholder 8">
            <a:extLst>
              <a:ext uri="{FF2B5EF4-FFF2-40B4-BE49-F238E27FC236}">
                <a16:creationId xmlns:a16="http://schemas.microsoft.com/office/drawing/2014/main" id="{8E769006-B26D-458F-97B9-93E644A60F72}"/>
              </a:ext>
            </a:extLst>
          </p:cNvPr>
          <p:cNvSpPr>
            <a:spLocks noGrp="1"/>
          </p:cNvSpPr>
          <p:nvPr>
            <p:ph idx="1"/>
          </p:nvPr>
        </p:nvSpPr>
        <p:spPr>
          <a:xfrm>
            <a:off x="569258" y="1825624"/>
            <a:ext cx="5422359" cy="4229394"/>
          </a:xfrm>
        </p:spPr>
        <p:txBody>
          <a:bodyPr>
            <a:normAutofit/>
          </a:bodyPr>
          <a:lstStyle/>
          <a:p>
            <a:r>
              <a:rPr lang="en-US" dirty="0"/>
              <a:t>Carrying passengers, especially teens, increases crash risk</a:t>
            </a:r>
          </a:p>
          <a:p>
            <a:r>
              <a:rPr lang="en-US" dirty="0"/>
              <a:t>35.4% of fatal, suspected serious injury crashes involving drivers under the age of 16 had two to four passengers</a:t>
            </a:r>
          </a:p>
          <a:p>
            <a:r>
              <a:rPr lang="en-US" dirty="0"/>
              <a:t>24.5% of the same crashes involving drivers between the ages of 16 and 18 had two to four passengers in the vehicle</a:t>
            </a:r>
          </a:p>
        </p:txBody>
      </p:sp>
      <p:pic>
        <p:nvPicPr>
          <p:cNvPr id="4" name="Picture 3">
            <a:extLst>
              <a:ext uri="{FF2B5EF4-FFF2-40B4-BE49-F238E27FC236}">
                <a16:creationId xmlns:a16="http://schemas.microsoft.com/office/drawing/2014/main" id="{80469023-86DB-74C8-3211-F136852AB5BF}"/>
              </a:ext>
            </a:extLst>
          </p:cNvPr>
          <p:cNvPicPr>
            <a:picLocks noChangeAspect="1"/>
          </p:cNvPicPr>
          <p:nvPr/>
        </p:nvPicPr>
        <p:blipFill rotWithShape="1">
          <a:blip r:embed="rId3"/>
          <a:srcRect l="4755"/>
          <a:stretch/>
        </p:blipFill>
        <p:spPr>
          <a:xfrm>
            <a:off x="6485324" y="1856217"/>
            <a:ext cx="5706676" cy="3457293"/>
          </a:xfrm>
          <a:prstGeom prst="rect">
            <a:avLst/>
          </a:prstGeom>
        </p:spPr>
      </p:pic>
    </p:spTree>
    <p:extLst>
      <p:ext uri="{BB962C8B-B14F-4D97-AF65-F5344CB8AC3E}">
        <p14:creationId xmlns:p14="http://schemas.microsoft.com/office/powerpoint/2010/main" val="30619087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525AF-7B50-3CD8-47EA-15B0683AE38D}"/>
              </a:ext>
            </a:extLst>
          </p:cNvPr>
          <p:cNvSpPr>
            <a:spLocks noGrp="1"/>
          </p:cNvSpPr>
          <p:nvPr>
            <p:ph type="title"/>
          </p:nvPr>
        </p:nvSpPr>
        <p:spPr/>
        <p:txBody>
          <a:bodyPr/>
          <a:lstStyle/>
          <a:p>
            <a:r>
              <a:rPr lang="en-US" dirty="0"/>
              <a:t>Peer Pressure</a:t>
            </a:r>
          </a:p>
        </p:txBody>
      </p:sp>
      <p:sp>
        <p:nvSpPr>
          <p:cNvPr id="3" name="Content Placeholder 2">
            <a:extLst>
              <a:ext uri="{FF2B5EF4-FFF2-40B4-BE49-F238E27FC236}">
                <a16:creationId xmlns:a16="http://schemas.microsoft.com/office/drawing/2014/main" id="{ADE2D53B-FE88-E4B1-81BF-7BD86526B41B}"/>
              </a:ext>
            </a:extLst>
          </p:cNvPr>
          <p:cNvSpPr>
            <a:spLocks noGrp="1"/>
          </p:cNvSpPr>
          <p:nvPr>
            <p:ph idx="1"/>
          </p:nvPr>
        </p:nvSpPr>
        <p:spPr>
          <a:xfrm>
            <a:off x="838201" y="1825624"/>
            <a:ext cx="5257800" cy="3986111"/>
          </a:xfrm>
        </p:spPr>
        <p:txBody>
          <a:bodyPr/>
          <a:lstStyle/>
          <a:p>
            <a:r>
              <a:rPr lang="en-US" dirty="0"/>
              <a:t>Passengers can be a problem when they “backseat” drive or pressure a driver to engage in unsafe actions</a:t>
            </a:r>
          </a:p>
          <a:p>
            <a:r>
              <a:rPr lang="en-US" dirty="0"/>
              <a:t>Even a “helpful advice” can cause stress for the driver or lead to arguments that can distract from the driving task</a:t>
            </a:r>
          </a:p>
        </p:txBody>
      </p:sp>
      <p:sp>
        <p:nvSpPr>
          <p:cNvPr id="5" name="Speech Bubble: Oval 6">
            <a:extLst>
              <a:ext uri="{FF2B5EF4-FFF2-40B4-BE49-F238E27FC236}">
                <a16:creationId xmlns:a16="http://schemas.microsoft.com/office/drawing/2014/main" id="{F78B8A4B-A94A-D4AC-BB67-1EE0A38111CE}"/>
              </a:ext>
            </a:extLst>
          </p:cNvPr>
          <p:cNvSpPr/>
          <p:nvPr/>
        </p:nvSpPr>
        <p:spPr>
          <a:xfrm flipH="1">
            <a:off x="8091287" y="1030271"/>
            <a:ext cx="2989090" cy="2089900"/>
          </a:xfrm>
          <a:prstGeom prst="wedgeEllipseCallou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panose="020B0604020202020204" pitchFamily="34" charset="0"/>
                <a:cs typeface="Arial" panose="020B0604020202020204" pitchFamily="34" charset="0"/>
              </a:rPr>
              <a:t>Are you sure this is the right way to get there?</a:t>
            </a:r>
          </a:p>
        </p:txBody>
      </p:sp>
      <p:sp>
        <p:nvSpPr>
          <p:cNvPr id="6" name="Speech Bubble: Oval 4">
            <a:extLst>
              <a:ext uri="{FF2B5EF4-FFF2-40B4-BE49-F238E27FC236}">
                <a16:creationId xmlns:a16="http://schemas.microsoft.com/office/drawing/2014/main" id="{DD7C7884-153B-7CB0-FD0A-31C9699AA622}"/>
              </a:ext>
            </a:extLst>
          </p:cNvPr>
          <p:cNvSpPr/>
          <p:nvPr/>
        </p:nvSpPr>
        <p:spPr>
          <a:xfrm>
            <a:off x="7115415" y="3258231"/>
            <a:ext cx="2989090" cy="2036204"/>
          </a:xfrm>
          <a:prstGeom prst="wedgeEllipseCallou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panose="020B0604020202020204" pitchFamily="34" charset="0"/>
                <a:cs typeface="Arial" panose="020B0604020202020204" pitchFamily="34" charset="0"/>
              </a:rPr>
              <a:t>Speed up! You drive like your grandpa.</a:t>
            </a:r>
          </a:p>
        </p:txBody>
      </p:sp>
    </p:spTree>
    <p:extLst>
      <p:ext uri="{BB962C8B-B14F-4D97-AF65-F5344CB8AC3E}">
        <p14:creationId xmlns:p14="http://schemas.microsoft.com/office/powerpoint/2010/main" val="28606572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What We Know">
            <a:extLst>
              <a:ext uri="{FF2B5EF4-FFF2-40B4-BE49-F238E27FC236}">
                <a16:creationId xmlns:a16="http://schemas.microsoft.com/office/drawing/2014/main" id="{D98366D8-279A-1A8D-DC53-EC33AAFE4A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1C51922-AC62-58B2-FA01-FBC0692AD366}"/>
              </a:ext>
            </a:extLst>
          </p:cNvPr>
          <p:cNvSpPr txBox="1"/>
          <p:nvPr/>
        </p:nvSpPr>
        <p:spPr>
          <a:xfrm>
            <a:off x="838199" y="6405200"/>
            <a:ext cx="809446" cy="261610"/>
          </a:xfrm>
          <a:prstGeom prst="rect">
            <a:avLst/>
          </a:prstGeom>
          <a:noFill/>
        </p:spPr>
        <p:txBody>
          <a:bodyPr wrap="square" rtlCol="0">
            <a:spAutoFit/>
          </a:bodyPr>
          <a:lstStyle/>
          <a:p>
            <a:fld id="{0F475E7A-B731-45C4-B12D-8D29E054AF25}" type="slidenum">
              <a:rPr lang="en-US" sz="1100" smtClean="0">
                <a:solidFill>
                  <a:schemeClr val="accent1"/>
                </a:solidFill>
              </a:rPr>
              <a:t>7</a:t>
            </a:fld>
            <a:endParaRPr lang="en-US" sz="1100" dirty="0">
              <a:solidFill>
                <a:schemeClr val="accent1"/>
              </a:solidFill>
            </a:endParaRPr>
          </a:p>
        </p:txBody>
      </p:sp>
    </p:spTree>
    <p:extLst>
      <p:ext uri="{BB962C8B-B14F-4D97-AF65-F5344CB8AC3E}">
        <p14:creationId xmlns:p14="http://schemas.microsoft.com/office/powerpoint/2010/main" val="21507471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66ADE-8FE1-25DB-5655-029C9EACC82F}"/>
              </a:ext>
            </a:extLst>
          </p:cNvPr>
          <p:cNvSpPr>
            <a:spLocks noGrp="1"/>
          </p:cNvSpPr>
          <p:nvPr>
            <p:ph type="title"/>
          </p:nvPr>
        </p:nvSpPr>
        <p:spPr>
          <a:xfrm>
            <a:off x="669152" y="365125"/>
            <a:ext cx="5962170" cy="1325563"/>
          </a:xfrm>
        </p:spPr>
        <p:txBody>
          <a:bodyPr/>
          <a:lstStyle/>
          <a:p>
            <a:r>
              <a:rPr lang="en-US" dirty="0"/>
              <a:t>Addressing Passenger Distraction</a:t>
            </a:r>
          </a:p>
        </p:txBody>
      </p:sp>
      <p:sp>
        <p:nvSpPr>
          <p:cNvPr id="3" name="Content Placeholder 2">
            <a:extLst>
              <a:ext uri="{FF2B5EF4-FFF2-40B4-BE49-F238E27FC236}">
                <a16:creationId xmlns:a16="http://schemas.microsoft.com/office/drawing/2014/main" id="{2C399EF5-342E-8B03-863A-302B9B47F881}"/>
              </a:ext>
            </a:extLst>
          </p:cNvPr>
          <p:cNvSpPr>
            <a:spLocks noGrp="1"/>
          </p:cNvSpPr>
          <p:nvPr>
            <p:ph idx="1"/>
          </p:nvPr>
        </p:nvSpPr>
        <p:spPr>
          <a:xfrm>
            <a:off x="669150" y="1825624"/>
            <a:ext cx="7068837" cy="4237079"/>
          </a:xfrm>
        </p:spPr>
        <p:txBody>
          <a:bodyPr>
            <a:normAutofit fontScale="92500" lnSpcReduction="20000"/>
          </a:bodyPr>
          <a:lstStyle/>
          <a:p>
            <a:pPr marL="0" indent="0">
              <a:buNone/>
            </a:pPr>
            <a:r>
              <a:rPr lang="en-US" dirty="0"/>
              <a:t>Distraction from passengers can be addressed in a number of ways:</a:t>
            </a:r>
          </a:p>
          <a:p>
            <a:r>
              <a:rPr lang="en-US" dirty="0"/>
              <a:t>Limiting the number of passengers in the vehicle (especially other teens)</a:t>
            </a:r>
          </a:p>
          <a:p>
            <a:r>
              <a:rPr lang="en-US" dirty="0"/>
              <a:t>Eliminating noise (turn radio down or off, turn off cell phone, etc.)</a:t>
            </a:r>
          </a:p>
          <a:p>
            <a:r>
              <a:rPr lang="en-US" dirty="0"/>
              <a:t>Reducing in-vehicle physical distractions as much as possible</a:t>
            </a:r>
          </a:p>
          <a:p>
            <a:r>
              <a:rPr lang="en-US" dirty="0"/>
              <a:t>Being a good passenger</a:t>
            </a:r>
          </a:p>
          <a:p>
            <a:pPr lvl="1"/>
            <a:r>
              <a:rPr lang="en-US" dirty="0"/>
              <a:t>If under 18, you are required by Iowa law to wear a seatbelt, regardless of a seating position (front or back)</a:t>
            </a:r>
          </a:p>
          <a:p>
            <a:pPr lvl="1"/>
            <a:r>
              <a:rPr lang="en-US" dirty="0"/>
              <a:t>Do not pressure the driver to speed, etc.</a:t>
            </a:r>
          </a:p>
          <a:p>
            <a:pPr lvl="1"/>
            <a:r>
              <a:rPr lang="en-US" dirty="0"/>
              <a:t>Assist in navigation, spotting hazards, etc.</a:t>
            </a:r>
          </a:p>
          <a:p>
            <a:endParaRPr lang="en-US" dirty="0"/>
          </a:p>
        </p:txBody>
      </p:sp>
      <p:pic>
        <p:nvPicPr>
          <p:cNvPr id="7" name="Picture 6" descr="A person in a car&#10;&#10;Description automatically generated">
            <a:extLst>
              <a:ext uri="{FF2B5EF4-FFF2-40B4-BE49-F238E27FC236}">
                <a16:creationId xmlns:a16="http://schemas.microsoft.com/office/drawing/2014/main" id="{B26A72D0-915C-94F4-B0D1-C1C739AA1E2D}"/>
              </a:ext>
            </a:extLst>
          </p:cNvPr>
          <p:cNvPicPr>
            <a:picLocks noChangeAspect="1"/>
          </p:cNvPicPr>
          <p:nvPr/>
        </p:nvPicPr>
        <p:blipFill rotWithShape="1">
          <a:blip r:embed="rId3">
            <a:extLst>
              <a:ext uri="{28A0092B-C50C-407E-A947-70E740481C1C}">
                <a14:useLocalDpi xmlns:a14="http://schemas.microsoft.com/office/drawing/2010/main" val="0"/>
              </a:ext>
            </a:extLst>
          </a:blip>
          <a:srcRect l="6549"/>
          <a:stretch/>
        </p:blipFill>
        <p:spPr>
          <a:xfrm>
            <a:off x="8314124" y="0"/>
            <a:ext cx="3877876" cy="6224421"/>
          </a:xfrm>
          <a:prstGeom prst="rect">
            <a:avLst/>
          </a:prstGeom>
        </p:spPr>
      </p:pic>
    </p:spTree>
    <p:extLst>
      <p:ext uri="{BB962C8B-B14F-4D97-AF65-F5344CB8AC3E}">
        <p14:creationId xmlns:p14="http://schemas.microsoft.com/office/powerpoint/2010/main" val="1858795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0FBAA-7695-07E6-4A7E-7DD7EEB62731}"/>
              </a:ext>
            </a:extLst>
          </p:cNvPr>
          <p:cNvSpPr>
            <a:spLocks noGrp="1"/>
          </p:cNvSpPr>
          <p:nvPr>
            <p:ph type="title"/>
          </p:nvPr>
        </p:nvSpPr>
        <p:spPr>
          <a:xfrm>
            <a:off x="742792" y="365125"/>
            <a:ext cx="10515600" cy="1325563"/>
          </a:xfrm>
        </p:spPr>
        <p:txBody>
          <a:bodyPr/>
          <a:lstStyle/>
          <a:p>
            <a:r>
              <a:rPr lang="en-US" dirty="0"/>
              <a:t>Speaking up to Passengers</a:t>
            </a:r>
          </a:p>
        </p:txBody>
      </p:sp>
      <p:sp>
        <p:nvSpPr>
          <p:cNvPr id="3" name="Content Placeholder 2">
            <a:extLst>
              <a:ext uri="{FF2B5EF4-FFF2-40B4-BE49-F238E27FC236}">
                <a16:creationId xmlns:a16="http://schemas.microsoft.com/office/drawing/2014/main" id="{0CBFC28D-EE56-4681-BD69-F20EA1303A58}"/>
              </a:ext>
            </a:extLst>
          </p:cNvPr>
          <p:cNvSpPr>
            <a:spLocks noGrp="1"/>
          </p:cNvSpPr>
          <p:nvPr>
            <p:ph idx="1"/>
          </p:nvPr>
        </p:nvSpPr>
        <p:spPr>
          <a:xfrm>
            <a:off x="742792" y="1825624"/>
            <a:ext cx="7107091" cy="4175606"/>
          </a:xfrm>
        </p:spPr>
        <p:txBody>
          <a:bodyPr>
            <a:normAutofit fontScale="92500"/>
          </a:bodyPr>
          <a:lstStyle/>
          <a:p>
            <a:r>
              <a:rPr lang="en-US" dirty="0"/>
              <a:t>Calmly express how they are making you feel.</a:t>
            </a:r>
          </a:p>
          <a:p>
            <a:r>
              <a:rPr lang="en-US" dirty="0"/>
              <a:t>Think about your driving: Are you making your passengers feel unsafe?</a:t>
            </a:r>
          </a:p>
          <a:p>
            <a:r>
              <a:rPr lang="en-US" dirty="0"/>
              <a:t>Blame your parents: “My mom will take away my keys if I speed.”</a:t>
            </a:r>
          </a:p>
          <a:p>
            <a:r>
              <a:rPr lang="en-US" dirty="0"/>
              <a:t>Give passengers a task (such as answering texts).</a:t>
            </a:r>
          </a:p>
          <a:p>
            <a:r>
              <a:rPr lang="en-US" dirty="0"/>
              <a:t>Plan ahead, talk about where you are going, and leave in time to avoid being late.</a:t>
            </a:r>
          </a:p>
          <a:p>
            <a:r>
              <a:rPr lang="en-US" dirty="0"/>
              <a:t>Stop giving rides to distracting passengers.</a:t>
            </a:r>
          </a:p>
        </p:txBody>
      </p:sp>
      <p:sp>
        <p:nvSpPr>
          <p:cNvPr id="11" name="Speech Bubble: Oval 3">
            <a:extLst>
              <a:ext uri="{FF2B5EF4-FFF2-40B4-BE49-F238E27FC236}">
                <a16:creationId xmlns:a16="http://schemas.microsoft.com/office/drawing/2014/main" id="{D4A38453-C975-9F47-EDDB-52E212A59308}"/>
              </a:ext>
            </a:extLst>
          </p:cNvPr>
          <p:cNvSpPr/>
          <p:nvPr/>
        </p:nvSpPr>
        <p:spPr>
          <a:xfrm>
            <a:off x="8360228" y="645459"/>
            <a:ext cx="2570950" cy="1418422"/>
          </a:xfrm>
          <a:prstGeom prst="wedgeEllipseCallou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Arial" panose="020B0604020202020204" pitchFamily="34" charset="0"/>
                <a:cs typeface="Arial" panose="020B0604020202020204" pitchFamily="34" charset="0"/>
              </a:rPr>
              <a:t>I'm driving, let me decide, thanks.</a:t>
            </a:r>
          </a:p>
        </p:txBody>
      </p:sp>
      <p:sp>
        <p:nvSpPr>
          <p:cNvPr id="12" name="Speech Bubble: Oval 5">
            <a:extLst>
              <a:ext uri="{FF2B5EF4-FFF2-40B4-BE49-F238E27FC236}">
                <a16:creationId xmlns:a16="http://schemas.microsoft.com/office/drawing/2014/main" id="{C0B68C67-0A81-5AEA-60CC-8FAC820CD7B2}"/>
              </a:ext>
            </a:extLst>
          </p:cNvPr>
          <p:cNvSpPr/>
          <p:nvPr/>
        </p:nvSpPr>
        <p:spPr>
          <a:xfrm flipH="1">
            <a:off x="8873677" y="2231787"/>
            <a:ext cx="2575531" cy="1698756"/>
          </a:xfrm>
          <a:prstGeom prst="wedgeEllipseCallou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Arial" panose="020B0604020202020204" pitchFamily="34" charset="0"/>
                <a:cs typeface="Arial" panose="020B0604020202020204" pitchFamily="34" charset="0"/>
              </a:rPr>
              <a:t>When you tell me to go faster, it stresses me out.</a:t>
            </a:r>
          </a:p>
        </p:txBody>
      </p:sp>
      <p:sp>
        <p:nvSpPr>
          <p:cNvPr id="13" name="Speech Bubble: Oval 3">
            <a:extLst>
              <a:ext uri="{FF2B5EF4-FFF2-40B4-BE49-F238E27FC236}">
                <a16:creationId xmlns:a16="http://schemas.microsoft.com/office/drawing/2014/main" id="{DA484F14-7B44-E7CD-829B-8BCDA99D029B}"/>
              </a:ext>
            </a:extLst>
          </p:cNvPr>
          <p:cNvSpPr/>
          <p:nvPr/>
        </p:nvSpPr>
        <p:spPr>
          <a:xfrm>
            <a:off x="8360228" y="4098449"/>
            <a:ext cx="2570950" cy="1418422"/>
          </a:xfrm>
          <a:prstGeom prst="wedgeEllipseCallou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Arial" panose="020B0604020202020204" pitchFamily="34" charset="0"/>
                <a:cs typeface="Arial" panose="020B0604020202020204" pitchFamily="34" charset="0"/>
              </a:rPr>
              <a:t>I don’t want to get a ticket.</a:t>
            </a:r>
          </a:p>
        </p:txBody>
      </p:sp>
    </p:spTree>
    <p:extLst>
      <p:ext uri="{BB962C8B-B14F-4D97-AF65-F5344CB8AC3E}">
        <p14:creationId xmlns:p14="http://schemas.microsoft.com/office/powerpoint/2010/main" val="1159707835"/>
      </p:ext>
    </p:extLst>
  </p:cSld>
  <p:clrMapOvr>
    <a:masterClrMapping/>
  </p:clrMapOvr>
</p:sld>
</file>

<file path=ppt/theme/theme1.xml><?xml version="1.0" encoding="utf-8"?>
<a:theme xmlns:a="http://schemas.openxmlformats.org/drawingml/2006/main" name="Office Theme">
  <a:themeElements>
    <a:clrScheme name="Iowa DOT">
      <a:dk1>
        <a:srgbClr val="53565A"/>
      </a:dk1>
      <a:lt1>
        <a:sysClr val="window" lastClr="FFFFFF"/>
      </a:lt1>
      <a:dk2>
        <a:srgbClr val="254C5A"/>
      </a:dk2>
      <a:lt2>
        <a:srgbClr val="E7E6E6"/>
      </a:lt2>
      <a:accent1>
        <a:srgbClr val="FFCC00"/>
      </a:accent1>
      <a:accent2>
        <a:srgbClr val="C5D668"/>
      </a:accent2>
      <a:accent3>
        <a:srgbClr val="04637B"/>
      </a:accent3>
      <a:accent4>
        <a:srgbClr val="7F2629"/>
      </a:accent4>
      <a:accent5>
        <a:srgbClr val="1F5D38"/>
      </a:accent5>
      <a:accent6>
        <a:srgbClr val="BB6128"/>
      </a:accent6>
      <a:hlink>
        <a:srgbClr val="E0A525"/>
      </a:hlink>
      <a:folHlink>
        <a:srgbClr val="E0A52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4 Iowa DOT PPT Template_risky-behavior.potx" id="{56A3139E-F219-48EE-87B5-6DA5FE1238BE}" vid="{B8132C7A-2FDC-49D0-AD96-58FF13C11B7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1639</TotalTime>
  <Words>3232</Words>
  <Application>Microsoft Macintosh PowerPoint</Application>
  <PresentationFormat>Widescreen</PresentationFormat>
  <Paragraphs>235</Paragraphs>
  <Slides>20</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Courier New</vt:lpstr>
      <vt:lpstr>Montserrat</vt:lpstr>
      <vt:lpstr>ProximaNova</vt:lpstr>
      <vt:lpstr>Times New Roman</vt:lpstr>
      <vt:lpstr>Office Theme</vt:lpstr>
      <vt:lpstr>Passengers</vt:lpstr>
      <vt:lpstr>Learning Objectives</vt:lpstr>
      <vt:lpstr>Driver Distractions: Passengers</vt:lpstr>
      <vt:lpstr>Why Do Passengers Matter?</vt:lpstr>
      <vt:lpstr>In Iowa…</vt:lpstr>
      <vt:lpstr>Peer Pressure</vt:lpstr>
      <vt:lpstr>PowerPoint Presentation</vt:lpstr>
      <vt:lpstr>Addressing Passenger Distraction</vt:lpstr>
      <vt:lpstr>Speaking up to Passengers</vt:lpstr>
      <vt:lpstr>What about Passengers?</vt:lpstr>
      <vt:lpstr>How can Passengers Reduce Risky Behavior by a Driver?</vt:lpstr>
      <vt:lpstr>P = Mention the Police</vt:lpstr>
      <vt:lpstr>E = Speak from Experience</vt:lpstr>
      <vt:lpstr>A = Try to be Amusing</vt:lpstr>
      <vt:lpstr>C = Try to be Clear</vt:lpstr>
      <vt:lpstr>H = Try to be Helpful</vt:lpstr>
      <vt:lpstr>PowerPoint Presentation</vt:lpstr>
      <vt:lpstr>PowerPoint Presentation</vt:lpstr>
      <vt:lpstr>Additional Resources</vt:lpstr>
      <vt:lpstr>Disclaimer Notice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Passengers</dc:title>
  <dc:creator>Hoermann, Alicia M [ITRNS]</dc:creator>
  <cp:lastModifiedBy>Hoermann, Alicia M [ITRNS]</cp:lastModifiedBy>
  <cp:revision>78</cp:revision>
  <dcterms:created xsi:type="dcterms:W3CDTF">2024-06-25T13:07:42Z</dcterms:created>
  <dcterms:modified xsi:type="dcterms:W3CDTF">2025-05-13T16:02:47Z</dcterms:modified>
</cp:coreProperties>
</file>