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61" r:id="rId3"/>
    <p:sldId id="262" r:id="rId4"/>
    <p:sldId id="265" r:id="rId5"/>
    <p:sldId id="266" r:id="rId6"/>
    <p:sldId id="267" r:id="rId7"/>
    <p:sldId id="268" r:id="rId8"/>
    <p:sldId id="269" r:id="rId9"/>
    <p:sldId id="271" r:id="rId10"/>
    <p:sldId id="272" r:id="rId11"/>
    <p:sldId id="273" r:id="rId12"/>
    <p:sldId id="288" r:id="rId13"/>
    <p:sldId id="289" r:id="rId14"/>
    <p:sldId id="274" r:id="rId15"/>
    <p:sldId id="275" r:id="rId16"/>
    <p:sldId id="276" r:id="rId17"/>
    <p:sldId id="28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999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51" autoAdjust="0"/>
    <p:restoredTop sz="78934" autoAdjust="0"/>
  </p:normalViewPr>
  <p:slideViewPr>
    <p:cSldViewPr snapToGrid="0">
      <p:cViewPr varScale="1">
        <p:scale>
          <a:sx n="90" d="100"/>
          <a:sy n="90" d="100"/>
        </p:scale>
        <p:origin x="159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CC26A6-4561-4396-8696-7E81E5FC9F94}" type="datetimeFigureOut">
              <a:rPr lang="en-US" smtClean="0"/>
              <a:t>6/11/2025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6DCC10-9A3A-476B-B37A-4F18C7F74268}" type="slidenum">
              <a:rPr lang="en-US" smtClean="0"/>
              <a:t>‹#›</a:t>
            </a:fld>
            <a:endParaRPr lang="en-US"/>
          </a:p>
        </p:txBody>
      </p:sp>
    </p:spTree>
    <p:extLst>
      <p:ext uri="{BB962C8B-B14F-4D97-AF65-F5344CB8AC3E}">
        <p14:creationId xmlns:p14="http://schemas.microsoft.com/office/powerpoint/2010/main" val="37774387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pedbikeimages.or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shutterstock.com/g/Alexander+Oganez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picjumbo.com/author/viktorhanacek/" TargetMode="External"/><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hyperlink" Target="https://picjumbo.com/" TargetMode="Externa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iowadot.gov/traffic/reducedconflictintersection"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_dy4FFfzrU4&amp;t=3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_dy4FFfzrU4&amp;t=3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youtube.com/watch?v=u7-R--i5e-o"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a:p>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a:t>
            </a:fld>
            <a:endParaRPr lang="en-US"/>
          </a:p>
        </p:txBody>
      </p:sp>
    </p:spTree>
    <p:extLst>
      <p:ext uri="{BB962C8B-B14F-4D97-AF65-F5344CB8AC3E}">
        <p14:creationId xmlns:p14="http://schemas.microsoft.com/office/powerpoint/2010/main" val="8397803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Another</a:t>
            </a:r>
            <a:r>
              <a:rPr lang="en-US" sz="1200" b="0" kern="1200" baseline="0" dirty="0">
                <a:solidFill>
                  <a:schemeClr val="tx1"/>
                </a:solidFill>
                <a:effectLst/>
                <a:latin typeface="+mn-lt"/>
                <a:ea typeface="+mn-ea"/>
                <a:cs typeface="+mn-cs"/>
              </a:rPr>
              <a:t> measure that is becoming more common in Iowa are pedestrian hybrid beacons (PHBs). They are used to alert drivers to the presence of a pedestrian so the driver can yield. The operation of the PHB is shown in the figure from both the vehicle driver and pedestrian point of view. The lights facing the drivers are in a T-shape and there are often signs that can be read once the driver is stopped about how to proceed.</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The description of how to negotiate a PHB </a:t>
            </a:r>
            <a:r>
              <a:rPr lang="en-US" sz="1200" b="0" kern="1200" baseline="0" dirty="0">
                <a:solidFill>
                  <a:schemeClr val="tx1"/>
                </a:solidFill>
                <a:effectLst/>
                <a:latin typeface="+mn-lt"/>
                <a:ea typeface="+mn-ea"/>
                <a:cs typeface="+mn-cs"/>
              </a:rPr>
              <a:t>is from the City of Cedar Rapids and can be found here: </a:t>
            </a:r>
            <a:r>
              <a:rPr lang="en-US" dirty="0"/>
              <a:t>https://</a:t>
            </a:r>
            <a:r>
              <a:rPr lang="en-US" dirty="0" err="1"/>
              <a:t>www.cedar-rapids.org</a:t>
            </a:r>
            <a:r>
              <a:rPr lang="en-US" dirty="0"/>
              <a:t>/</a:t>
            </a:r>
            <a:r>
              <a:rPr lang="en-US" dirty="0" err="1"/>
              <a:t>local_government</a:t>
            </a:r>
            <a:r>
              <a:rPr lang="en-US" dirty="0"/>
              <a:t>/</a:t>
            </a:r>
            <a:r>
              <a:rPr lang="en-US" dirty="0" err="1"/>
              <a:t>departments_g</a:t>
            </a:r>
            <a:r>
              <a:rPr lang="en-US" dirty="0"/>
              <a:t>_-_v/</a:t>
            </a:r>
            <a:r>
              <a:rPr lang="en-US" dirty="0" err="1"/>
              <a:t>public_works</a:t>
            </a:r>
            <a:r>
              <a:rPr lang="en-US" dirty="0"/>
              <a:t>/</a:t>
            </a:r>
            <a:r>
              <a:rPr lang="en-US" dirty="0" err="1"/>
              <a:t>hawk_signals.php</a:t>
            </a:r>
            <a:r>
              <a:rPr lang="en-US" dirty="0"/>
              <a:t>.</a:t>
            </a:r>
            <a:endParaRPr lang="en-US" b="1" dirty="0"/>
          </a:p>
          <a:p>
            <a:endParaRPr lang="en-US" b="1" dirty="0"/>
          </a:p>
          <a:p>
            <a:endParaRPr lang="en-US" b="1" dirty="0"/>
          </a:p>
          <a:p>
            <a:r>
              <a:rPr lang="en-US" b="1" dirty="0"/>
              <a:t>Photo source: </a:t>
            </a:r>
            <a:r>
              <a:rPr lang="en-US" b="0" i="0" u="none" strike="noStrike" dirty="0">
                <a:solidFill>
                  <a:srgbClr val="FFFFFF"/>
                </a:solidFill>
                <a:effectLst/>
                <a:latin typeface="Verdana" panose="020B0604030504040204" pitchFamily="34" charset="0"/>
                <a:hlinkClick r:id="rId3"/>
              </a:rPr>
              <a:t>www.pedbikeimages.org</a:t>
            </a:r>
            <a:r>
              <a:rPr lang="en-US" b="0" i="0" u="none" strike="noStrike" dirty="0">
                <a:solidFill>
                  <a:srgbClr val="FFFFFF"/>
                </a:solidFill>
                <a:effectLst/>
                <a:latin typeface="Verdana" panose="020B0604030504040204" pitchFamily="34" charset="0"/>
              </a:rPr>
              <a:t>/Mike </a:t>
            </a:r>
            <a:r>
              <a:rPr lang="en-US" b="0" i="0" u="none" strike="noStrike" dirty="0" err="1">
                <a:solidFill>
                  <a:srgbClr val="FFFFFF"/>
                </a:solidFill>
                <a:effectLst/>
                <a:latin typeface="Verdana" panose="020B0604030504040204" pitchFamily="34" charset="0"/>
              </a:rPr>
              <a:t>Cynecki</a:t>
            </a:r>
            <a:endParaRPr lang="en-US" b="0" dirty="0"/>
          </a:p>
        </p:txBody>
      </p:sp>
      <p:sp>
        <p:nvSpPr>
          <p:cNvPr id="4" name="Slide Number Placeholder 3"/>
          <p:cNvSpPr>
            <a:spLocks noGrp="1"/>
          </p:cNvSpPr>
          <p:nvPr>
            <p:ph type="sldNum" sz="quarter" idx="5"/>
          </p:nvPr>
        </p:nvSpPr>
        <p:spPr/>
        <p:txBody>
          <a:bodyPr/>
          <a:lstStyle/>
          <a:p>
            <a:fld id="{2B6DCC10-9A3A-476B-B37A-4F18C7F74268}" type="slidenum">
              <a:rPr lang="en-US" smtClean="0"/>
              <a:t>10</a:t>
            </a:fld>
            <a:endParaRPr lang="en-US"/>
          </a:p>
        </p:txBody>
      </p:sp>
    </p:spTree>
    <p:extLst>
      <p:ext uri="{BB962C8B-B14F-4D97-AF65-F5344CB8AC3E}">
        <p14:creationId xmlns:p14="http://schemas.microsoft.com/office/powerpoint/2010/main" val="3502282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This slide explains</a:t>
            </a:r>
            <a:r>
              <a:rPr lang="en-US" sz="1200" kern="1200" baseline="0" dirty="0">
                <a:solidFill>
                  <a:schemeClr val="tx1"/>
                </a:solidFill>
                <a:effectLst/>
                <a:latin typeface="+mn-lt"/>
                <a:ea typeface="+mn-ea"/>
                <a:cs typeface="+mn-cs"/>
              </a:rPr>
              <a:t> what to do when yielding ROW to emergency vehicles as they approach a vehicle from either direction. The text is primarily from the Iowa Driver’s License Manual, but the word “moving” has been added to the initial point because Iowa has a “move over” law that is explained on the next slide for situations when they are on the side of the road. Of value to add to this type of discussion may be what to do when approaching an intersection with a green signal and there is also an approaching and opposing emergency vehicle with lights, etc.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Image source: </a:t>
            </a:r>
            <a:r>
              <a:rPr lang="en-US" b="0" i="0" u="none" strike="noStrike" dirty="0">
                <a:solidFill>
                  <a:srgbClr val="0070F0"/>
                </a:solidFill>
                <a:effectLst/>
                <a:latin typeface="Roboto" panose="020F0502020204030204" pitchFamily="34" charset="0"/>
                <a:hlinkClick r:id="rId3"/>
              </a:rPr>
              <a:t>Alexander Oganezov</a:t>
            </a:r>
            <a:r>
              <a:rPr lang="en-US" b="0" i="0" u="none" strike="noStrike" dirty="0">
                <a:solidFill>
                  <a:srgbClr val="0070F0"/>
                </a:solidFill>
                <a:effectLst/>
                <a:latin typeface="Roboto" panose="020F0502020204030204" pitchFamily="34" charset="0"/>
              </a:rPr>
              <a:t>/</a:t>
            </a:r>
            <a:r>
              <a:rPr lang="en-US" sz="1200" kern="1200" dirty="0" err="1">
                <a:solidFill>
                  <a:schemeClr val="tx1"/>
                </a:solidFill>
                <a:effectLst/>
                <a:latin typeface="+mn-lt"/>
                <a:ea typeface="+mn-ea"/>
                <a:cs typeface="+mn-cs"/>
              </a:rPr>
              <a:t>Shutterstock.com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11</a:t>
            </a:fld>
            <a:endParaRPr lang="en-US"/>
          </a:p>
        </p:txBody>
      </p:sp>
    </p:spTree>
    <p:extLst>
      <p:ext uri="{BB962C8B-B14F-4D97-AF65-F5344CB8AC3E}">
        <p14:creationId xmlns:p14="http://schemas.microsoft.com/office/powerpoint/2010/main" val="4185020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Image source: </a:t>
            </a:r>
            <a:r>
              <a:rPr lang="en-US" sz="1200" b="0" kern="1200" dirty="0">
                <a:solidFill>
                  <a:schemeClr val="tx1"/>
                </a:solidFill>
                <a:effectLst/>
                <a:latin typeface="+mn-lt"/>
                <a:ea typeface="+mn-ea"/>
                <a:cs typeface="+mn-cs"/>
              </a:rPr>
              <a:t>Iowa DOT</a:t>
            </a:r>
          </a:p>
        </p:txBody>
      </p:sp>
      <p:sp>
        <p:nvSpPr>
          <p:cNvPr id="4" name="Slide Number Placeholder 3"/>
          <p:cNvSpPr>
            <a:spLocks noGrp="1"/>
          </p:cNvSpPr>
          <p:nvPr>
            <p:ph type="sldNum" sz="quarter" idx="5"/>
          </p:nvPr>
        </p:nvSpPr>
        <p:spPr/>
        <p:txBody>
          <a:bodyPr/>
          <a:lstStyle/>
          <a:p>
            <a:fld id="{2B6DCC10-9A3A-476B-B37A-4F18C7F74268}" type="slidenum">
              <a:rPr lang="en-US" smtClean="0"/>
              <a:t>12</a:t>
            </a:fld>
            <a:endParaRPr lang="en-US"/>
          </a:p>
        </p:txBody>
      </p:sp>
    </p:spTree>
    <p:extLst>
      <p:ext uri="{BB962C8B-B14F-4D97-AF65-F5344CB8AC3E}">
        <p14:creationId xmlns:p14="http://schemas.microsoft.com/office/powerpoint/2010/main" val="3225603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Image source: </a:t>
            </a:r>
            <a:r>
              <a:rPr lang="en-US" sz="1200" b="0" kern="1200" dirty="0">
                <a:solidFill>
                  <a:schemeClr val="tx1"/>
                </a:solidFill>
                <a:effectLst/>
                <a:latin typeface="+mn-lt"/>
                <a:ea typeface="+mn-ea"/>
                <a:cs typeface="+mn-cs"/>
              </a:rPr>
              <a:t>Iowa DOT</a:t>
            </a:r>
          </a:p>
        </p:txBody>
      </p:sp>
      <p:sp>
        <p:nvSpPr>
          <p:cNvPr id="4" name="Slide Number Placeholder 3"/>
          <p:cNvSpPr>
            <a:spLocks noGrp="1"/>
          </p:cNvSpPr>
          <p:nvPr>
            <p:ph type="sldNum" sz="quarter" idx="5"/>
          </p:nvPr>
        </p:nvSpPr>
        <p:spPr/>
        <p:txBody>
          <a:bodyPr/>
          <a:lstStyle/>
          <a:p>
            <a:fld id="{2B6DCC10-9A3A-476B-B37A-4F18C7F74268}" type="slidenum">
              <a:rPr lang="en-US" smtClean="0"/>
              <a:t>13</a:t>
            </a:fld>
            <a:endParaRPr lang="en-US"/>
          </a:p>
        </p:txBody>
      </p:sp>
    </p:spTree>
    <p:extLst>
      <p:ext uri="{BB962C8B-B14F-4D97-AF65-F5344CB8AC3E}">
        <p14:creationId xmlns:p14="http://schemas.microsoft.com/office/powerpoint/2010/main" val="285716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Iowa</a:t>
            </a:r>
            <a:r>
              <a:rPr lang="en-US" sz="1200" kern="1200" baseline="0" dirty="0">
                <a:solidFill>
                  <a:schemeClr val="tx1"/>
                </a:solidFill>
                <a:effectLst/>
                <a:latin typeface="+mn-lt"/>
                <a:ea typeface="+mn-ea"/>
                <a:cs typeface="+mn-cs"/>
              </a:rPr>
              <a:t> recently enacted </a:t>
            </a:r>
            <a:r>
              <a:rPr lang="en-US" sz="1200" kern="1200" dirty="0">
                <a:solidFill>
                  <a:schemeClr val="tx1"/>
                </a:solidFill>
                <a:effectLst/>
                <a:latin typeface="+mn-lt"/>
                <a:ea typeface="+mn-ea"/>
                <a:cs typeface="+mn-cs"/>
              </a:rPr>
              <a:t>a “move over or slow down” law.</a:t>
            </a:r>
            <a:r>
              <a:rPr lang="en-US" sz="1200" kern="1200" baseline="0" dirty="0">
                <a:solidFill>
                  <a:schemeClr val="tx1"/>
                </a:solidFill>
                <a:effectLst/>
                <a:latin typeface="+mn-lt"/>
                <a:ea typeface="+mn-ea"/>
                <a:cs typeface="+mn-cs"/>
              </a:rPr>
              <a:t> It is in </a:t>
            </a:r>
            <a:r>
              <a:rPr lang="en-US" sz="1200" kern="1200" dirty="0">
                <a:solidFill>
                  <a:schemeClr val="tx1"/>
                </a:solidFill>
                <a:effectLst/>
                <a:latin typeface="+mn-lt"/>
                <a:ea typeface="+mn-ea"/>
                <a:cs typeface="+mn-cs"/>
              </a:rPr>
              <a:t>Iowa Code 321.323A. The text in this slide comes from the Iowa Driver’s License Manual.</a:t>
            </a:r>
          </a:p>
          <a:p>
            <a:endParaRPr lang="en-US" sz="1200" kern="120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Driver’s Education 101 has specific information about speeds when passing under “emergency vehicles.”</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14</a:t>
            </a:fld>
            <a:endParaRPr lang="en-US"/>
          </a:p>
        </p:txBody>
      </p:sp>
    </p:spTree>
    <p:extLst>
      <p:ext uri="{BB962C8B-B14F-4D97-AF65-F5344CB8AC3E}">
        <p14:creationId xmlns:p14="http://schemas.microsoft.com/office/powerpoint/2010/main" val="32648429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This slide includes text</a:t>
            </a:r>
            <a:r>
              <a:rPr lang="en-US" sz="1200" b="0" kern="1200" baseline="0" dirty="0">
                <a:solidFill>
                  <a:schemeClr val="tx1"/>
                </a:solidFill>
                <a:effectLst/>
                <a:latin typeface="+mn-lt"/>
                <a:ea typeface="+mn-ea"/>
                <a:cs typeface="+mn-cs"/>
              </a:rPr>
              <a:t> about funeral processions and yielding ROW. The occurrence of these type of processions has become more and more rare and can include peace officer involvement.</a:t>
            </a:r>
          </a:p>
          <a:p>
            <a:r>
              <a:rPr lang="en-US" sz="1200" b="0" kern="1200" baseline="0" dirty="0">
                <a:solidFill>
                  <a:schemeClr val="tx1"/>
                </a:solidFill>
                <a:effectLst/>
                <a:latin typeface="+mn-lt"/>
                <a:ea typeface="+mn-ea"/>
                <a:cs typeface="+mn-cs"/>
              </a:rPr>
              <a:t>In fact, this subject is not covered in the Iowa Driver’s License Manual. The text above is a summary of the information contained in the Iowa Code 321.324A. </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It</a:t>
            </a:r>
            <a:r>
              <a:rPr lang="en-US" sz="1200" b="0" kern="1200" baseline="0" dirty="0">
                <a:solidFill>
                  <a:schemeClr val="tx1"/>
                </a:solidFill>
                <a:effectLst/>
                <a:latin typeface="+mn-lt"/>
                <a:ea typeface="+mn-ea"/>
                <a:cs typeface="+mn-cs"/>
              </a:rPr>
              <a:t> defines what a “procession” is and indicated what other drivers should do. There is also the note that people in the procession can’t be charged with violating traffic rules and regulations relating to traffic signals and devices.</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baseline="0" dirty="0">
                <a:solidFill>
                  <a:schemeClr val="tx1"/>
                </a:solidFill>
                <a:effectLst/>
                <a:latin typeface="+mn-lt"/>
                <a:ea typeface="+mn-ea"/>
                <a:cs typeface="+mn-cs"/>
              </a:rPr>
              <a:t>From Iowa Code 321.324A</a:t>
            </a:r>
            <a:endParaRPr lang="en-US" sz="1200" kern="1200" baseline="0" dirty="0">
              <a:solidFill>
                <a:schemeClr val="tx1"/>
              </a:solidFill>
              <a:effectLst/>
              <a:latin typeface="+mn-lt"/>
              <a:ea typeface="+mn-ea"/>
              <a:cs typeface="+mn-cs"/>
            </a:endParaRPr>
          </a:p>
          <a:p>
            <a:r>
              <a:rPr lang="en-US" dirty="0"/>
              <a:t>“For purposes of this section, funeral</a:t>
            </a:r>
            <a:r>
              <a:rPr lang="en-US" baseline="0" dirty="0"/>
              <a:t> procession means a procession of motor vehicles accompany</a:t>
            </a:r>
            <a:r>
              <a:rPr lang="en-US" dirty="0"/>
              <a:t>ing the body of a deceased person during daylight hours which is being escorted by a vehicle continually displaying its emergency signal lamps flashing simultaneously and using lighted headlamps and identifying flags, or an escort vehicle displaying a flashing or revolving red and amber light visible to pedestrians in all directions, and keeping all other motor vehicles with lighted headlamps in close formation.”</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b="1" dirty="0"/>
              <a:t>Image source: </a:t>
            </a:r>
            <a:r>
              <a:rPr lang="en-US" b="0" i="0" dirty="0">
                <a:solidFill>
                  <a:srgbClr val="000000"/>
                </a:solidFill>
                <a:effectLst/>
                <a:latin typeface="-apple-system"/>
                <a:hlinkClick r:id="rId3"/>
              </a:rPr>
              <a:t>Viktor Hanacek</a:t>
            </a:r>
            <a:r>
              <a:rPr lang="en-US" b="0" i="0" u="none" strike="noStrike" dirty="0">
                <a:solidFill>
                  <a:srgbClr val="000000"/>
                </a:solidFill>
                <a:effectLst/>
                <a:latin typeface="-apple-system"/>
              </a:rPr>
              <a:t> from </a:t>
            </a:r>
            <a:r>
              <a:rPr lang="en-US" b="0" i="0" dirty="0">
                <a:solidFill>
                  <a:srgbClr val="000000"/>
                </a:solidFill>
                <a:effectLst/>
                <a:latin typeface="-apple-system"/>
                <a:hlinkClick r:id="rId4"/>
              </a:rPr>
              <a:t>picjumbo.com</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15</a:t>
            </a:fld>
            <a:endParaRPr lang="en-US"/>
          </a:p>
        </p:txBody>
      </p:sp>
    </p:spTree>
    <p:extLst>
      <p:ext uri="{BB962C8B-B14F-4D97-AF65-F5344CB8AC3E}">
        <p14:creationId xmlns:p14="http://schemas.microsoft.com/office/powerpoint/2010/main" val="10962759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The Iowa Driver’s License</a:t>
            </a:r>
            <a:r>
              <a:rPr lang="en-US" sz="1200" kern="1200" baseline="0" dirty="0">
                <a:solidFill>
                  <a:schemeClr val="tx1"/>
                </a:solidFill>
                <a:effectLst/>
                <a:latin typeface="+mn-lt"/>
                <a:ea typeface="+mn-ea"/>
                <a:cs typeface="+mn-cs"/>
              </a:rPr>
              <a:t> M</a:t>
            </a:r>
            <a:r>
              <a:rPr lang="en-US" sz="1200" kern="1200" dirty="0">
                <a:solidFill>
                  <a:schemeClr val="tx1"/>
                </a:solidFill>
                <a:effectLst/>
                <a:latin typeface="+mn-lt"/>
                <a:ea typeface="+mn-ea"/>
                <a:cs typeface="+mn-cs"/>
              </a:rPr>
              <a:t>anual</a:t>
            </a:r>
            <a:r>
              <a:rPr lang="en-US" sz="1200" kern="1200" baseline="0" dirty="0">
                <a:solidFill>
                  <a:schemeClr val="tx1"/>
                </a:solidFill>
                <a:effectLst/>
                <a:latin typeface="+mn-lt"/>
                <a:ea typeface="+mn-ea"/>
                <a:cs typeface="+mn-cs"/>
              </a:rPr>
              <a:t> includes a discussion about “don’t veer for deer.” It discusses that animal collisions represent a leading cause of crashes in Iowa. This is especially related to deer collisions. It provides some facts about when deer-vehicle collisions occur most often—the months of October, November, and May and also at sunrise and sunset. However, of course, these collisions can happen in any month and throughout the day and night. It also notes that deer usually travel in groups, so if you see one, expect others. Scanning the roadway and roadside during these times and recognizing the distance capabilities of the headlights on a car are also topics that could be discussed here.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percentage of deer-vehicle collisions that result in fatalities for the vehicle passengers, however, is quite low in comparison to some that are much more severe. This is origin of the “don’t veer for deer” slogan and advice. Situations where drivers veer into oncoming traffic or off the roadside can result in head-on crashes and/or fixed object crashes, and these have a higher percentage of fatality and severe injury crashes. The Iowa Driver’s License Manual, therefore, provides the advice that if there isn’t time to stop, don’t veer “…as this will likely result in a more severe crash.” This is likely to be a difficult discussion to have and, of course, these are often split-second decisions that are made by drivers.</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It is also important to recognize and be aware of the fact that there are sometimes larger types of animals on Iowa roadways—domesticated and wild. </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dirty="0">
                <a:solidFill>
                  <a:srgbClr val="211D1E"/>
                </a:solidFill>
                <a:effectLst/>
                <a:latin typeface="ITC Berkeley Oldstyle Std" panose="02090402050306020404" pitchFamily="18" charset="0"/>
              </a:rPr>
              <a:t>© Dwight Burdette / </a:t>
            </a:r>
            <a:r>
              <a:rPr lang="en-US" u="sng" dirty="0">
                <a:solidFill>
                  <a:srgbClr val="211D1E"/>
                </a:solidFill>
                <a:effectLst/>
                <a:latin typeface="ITC Berkeley Oldstyle Std" panose="02090402050306020404" pitchFamily="18" charset="0"/>
              </a:rPr>
              <a:t>Wikimedia Commons </a:t>
            </a:r>
            <a:r>
              <a:rPr lang="en-US" dirty="0">
                <a:solidFill>
                  <a:srgbClr val="211D1E"/>
                </a:solidFill>
                <a:effectLst/>
                <a:latin typeface="ITC Berkeley Oldstyle Std" panose="02090402050306020404" pitchFamily="18" charset="0"/>
              </a:rPr>
              <a:t>/ </a:t>
            </a:r>
            <a:r>
              <a:rPr lang="en-US" u="sng" dirty="0">
                <a:solidFill>
                  <a:srgbClr val="211D1E"/>
                </a:solidFill>
                <a:effectLst/>
                <a:latin typeface="ITC Berkeley Oldstyle Std" panose="02090402050306020404" pitchFamily="18" charset="0"/>
              </a:rPr>
              <a:t>CC BY 3.0</a:t>
            </a:r>
            <a:endParaRPr lang="en-US" dirty="0">
              <a:solidFill>
                <a:srgbClr val="211D1E"/>
              </a:solidFill>
              <a:effectLst/>
              <a:latin typeface="ITC Berkeley Oldstyle Std" panose="02090402050306020404" pitchFamily="18" charset="0"/>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16</a:t>
            </a:fld>
            <a:endParaRPr lang="en-US"/>
          </a:p>
        </p:txBody>
      </p:sp>
    </p:spTree>
    <p:extLst>
      <p:ext uri="{BB962C8B-B14F-4D97-AF65-F5344CB8AC3E}">
        <p14:creationId xmlns:p14="http://schemas.microsoft.com/office/powerpoint/2010/main" val="1809590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This slide summarizes</a:t>
            </a:r>
            <a:r>
              <a:rPr lang="en-US" sz="1200" b="0" kern="1200" baseline="0" dirty="0">
                <a:solidFill>
                  <a:schemeClr val="tx1"/>
                </a:solidFill>
                <a:effectLst/>
                <a:latin typeface="+mn-lt"/>
                <a:ea typeface="+mn-ea"/>
                <a:cs typeface="+mn-cs"/>
              </a:rPr>
              <a:t> the learning objectives of what students in the course (if this material is used in its entirety) should be able to do after it is over. </a:t>
            </a:r>
          </a:p>
          <a:p>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2</a:t>
            </a:fld>
            <a:endParaRPr lang="en-US"/>
          </a:p>
        </p:txBody>
      </p:sp>
    </p:spTree>
    <p:extLst>
      <p:ext uri="{BB962C8B-B14F-4D97-AF65-F5344CB8AC3E}">
        <p14:creationId xmlns:p14="http://schemas.microsoft.com/office/powerpoint/2010/main" val="147200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Yielding</a:t>
            </a:r>
            <a:r>
              <a:rPr lang="en-US" sz="1200" b="0" kern="1200" baseline="0" dirty="0">
                <a:solidFill>
                  <a:schemeClr val="tx1"/>
                </a:solidFill>
                <a:effectLst/>
                <a:latin typeface="+mn-lt"/>
                <a:ea typeface="+mn-ea"/>
                <a:cs typeface="+mn-cs"/>
              </a:rPr>
              <a:t> ROW is defined here with the identification of situations when two road users want to be in the same place at the same time, recognizing that road users are more than just vehicles. It’s at these times that the rules of ROW apply.</a:t>
            </a:r>
          </a:p>
          <a:p>
            <a:r>
              <a:rPr lang="en-US" sz="1200" b="0" kern="1200" baseline="0" dirty="0">
                <a:solidFill>
                  <a:schemeClr val="tx1"/>
                </a:solidFill>
                <a:effectLst/>
                <a:latin typeface="+mn-lt"/>
                <a:ea typeface="+mn-ea"/>
                <a:cs typeface="+mn-cs"/>
              </a:rPr>
              <a:t>Every driver/road user should know these rules as they are in place to avoid crashes. Some examples of the places and situations where yielding ROW is needed include intersection, pedestrian crossings, and interchange entrance ramps.  </a:t>
            </a:r>
          </a:p>
          <a:p>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Image source:</a:t>
            </a:r>
            <a:r>
              <a:rPr lang="en-US" sz="1200" b="0" kern="1200" baseline="0" dirty="0">
                <a:solidFill>
                  <a:schemeClr val="tx1"/>
                </a:solidFill>
                <a:effectLst/>
                <a:latin typeface="+mn-lt"/>
                <a:ea typeface="+mn-ea"/>
                <a:cs typeface="+mn-cs"/>
              </a:rPr>
              <a:t> vectorlab2D/Shutterstock.com</a:t>
            </a:r>
            <a:endParaRPr lang="en-US"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B6DCC10-9A3A-476B-B37A-4F18C7F74268}" type="slidenum">
              <a:rPr lang="en-US" smtClean="0"/>
              <a:t>3</a:t>
            </a:fld>
            <a:endParaRPr lang="en-US"/>
          </a:p>
        </p:txBody>
      </p:sp>
    </p:spTree>
    <p:extLst>
      <p:ext uri="{BB962C8B-B14F-4D97-AF65-F5344CB8AC3E}">
        <p14:creationId xmlns:p14="http://schemas.microsoft.com/office/powerpoint/2010/main" val="616846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This slide shares over</a:t>
            </a:r>
            <a:r>
              <a:rPr lang="en-US" sz="1200" kern="1200" baseline="0" dirty="0">
                <a:solidFill>
                  <a:schemeClr val="tx1"/>
                </a:solidFill>
                <a:effectLst/>
                <a:latin typeface="+mn-lt"/>
                <a:ea typeface="+mn-ea"/>
                <a:cs typeface="+mn-cs"/>
              </a:rPr>
              <a:t>represented crash data related to yielding ROW. A comparison is made between total and KAB (K=Fatal, A=Suspected Serious Injury, B=Suspected Minor Injury) crash data for drivers who are 16 years old and younger and for those greater then 16 years old.</a:t>
            </a:r>
          </a:p>
          <a:p>
            <a:r>
              <a:rPr lang="en-US" sz="1200" kern="1200" dirty="0">
                <a:solidFill>
                  <a:schemeClr val="tx1"/>
                </a:solidFill>
                <a:effectLst/>
                <a:latin typeface="+mn-lt"/>
                <a:ea typeface="+mn-ea"/>
                <a:cs typeface="+mn-cs"/>
              </a:rPr>
              <a:t>Iowa crash</a:t>
            </a:r>
            <a:r>
              <a:rPr lang="en-US" sz="1200" kern="1200" baseline="0" dirty="0">
                <a:solidFill>
                  <a:schemeClr val="tx1"/>
                </a:solidFill>
                <a:effectLst/>
                <a:latin typeface="+mn-lt"/>
                <a:ea typeface="+mn-ea"/>
                <a:cs typeface="+mn-cs"/>
              </a:rPr>
              <a:t> data from 2018, 2019, and 2022 were used. The years 2020 and 2021 were not used because of the potential impacts of the COVID pandemic.</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When crashes were labeled FTYROW crashes, it was found that drivers 16 years old or younger were overrepresented in the following locations for total and/or injury crashes—intersections/driveways, 4-way and T-intersections, no Stop/Yield sign existence, and school zones.</a:t>
            </a:r>
          </a:p>
          <a:p>
            <a:r>
              <a:rPr lang="en-US" sz="1200" kern="1200" baseline="0" dirty="0">
                <a:solidFill>
                  <a:schemeClr val="tx1"/>
                </a:solidFill>
                <a:effectLst/>
                <a:latin typeface="+mn-lt"/>
                <a:ea typeface="+mn-ea"/>
                <a:cs typeface="+mn-cs"/>
              </a:rPr>
              <a:t>When FTYROW was listed as the major cause, it was also found that drivers 16 years old or younger were overrepresented for the following maneuvers for total and/or KAB crashes—running a Stop sign and failure to yield at uncontrolled intersections and/or when making various maneuvers.</a:t>
            </a:r>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Image source: </a:t>
            </a:r>
            <a:r>
              <a:rPr lang="en-US" sz="1200" kern="1200" baseline="0" dirty="0" err="1">
                <a:solidFill>
                  <a:schemeClr val="tx1"/>
                </a:solidFill>
                <a:effectLst/>
                <a:latin typeface="+mn-lt"/>
                <a:ea typeface="+mn-ea"/>
                <a:cs typeface="+mn-cs"/>
              </a:rPr>
              <a:t>Ramil</a:t>
            </a:r>
            <a:r>
              <a:rPr lang="en-US" sz="1200" kern="1200" baseline="0" dirty="0">
                <a:solidFill>
                  <a:schemeClr val="tx1"/>
                </a:solidFill>
                <a:effectLst/>
                <a:latin typeface="+mn-lt"/>
                <a:ea typeface="+mn-ea"/>
                <a:cs typeface="+mn-cs"/>
              </a:rPr>
              <a:t> Gibadullin/Shutterstock.com</a:t>
            </a:r>
          </a:p>
        </p:txBody>
      </p:sp>
      <p:sp>
        <p:nvSpPr>
          <p:cNvPr id="4" name="Slide Number Placeholder 3"/>
          <p:cNvSpPr>
            <a:spLocks noGrp="1"/>
          </p:cNvSpPr>
          <p:nvPr>
            <p:ph type="sldNum" sz="quarter" idx="5"/>
          </p:nvPr>
        </p:nvSpPr>
        <p:spPr/>
        <p:txBody>
          <a:bodyPr/>
          <a:lstStyle/>
          <a:p>
            <a:fld id="{2B6DCC10-9A3A-476B-B37A-4F18C7F74268}" type="slidenum">
              <a:rPr lang="en-US" smtClean="0"/>
              <a:t>4</a:t>
            </a:fld>
            <a:endParaRPr lang="en-US"/>
          </a:p>
        </p:txBody>
      </p:sp>
    </p:spTree>
    <p:extLst>
      <p:ext uri="{BB962C8B-B14F-4D97-AF65-F5344CB8AC3E}">
        <p14:creationId xmlns:p14="http://schemas.microsoft.com/office/powerpoint/2010/main" val="3286271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A rural divided highway is a roadway which has a wide median which is usually grass. In most cases, the median is designed to have space for a vehicle and a Stop or Yield sign. In this case, if you are turning left or going straight, you should stop and select a gap in the first set of lanes and then stop in the median where you will select a gap to cross the second set of lanes.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It should also be noted that some vehicles do not fit within the median. This is more typical for longer vehicles or vehicles with trailers. Be careful if your vehicle does not fully fit within the median.</a:t>
            </a:r>
          </a:p>
          <a:p>
            <a:endParaRPr lang="en-US" sz="1200" kern="1200" baseline="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Image source: </a:t>
            </a:r>
            <a:r>
              <a:rPr lang="en-US" sz="1200" kern="1200" dirty="0">
                <a:solidFill>
                  <a:schemeClr val="tx1"/>
                </a:solidFill>
                <a:effectLst/>
                <a:latin typeface="+mn-lt"/>
                <a:ea typeface="+mn-ea"/>
                <a:cs typeface="+mn-cs"/>
              </a:rPr>
              <a:t>Iow</a:t>
            </a:r>
            <a:r>
              <a:rPr lang="en-US" sz="1200" kern="1200" baseline="0" dirty="0">
                <a:solidFill>
                  <a:schemeClr val="tx1"/>
                </a:solidFill>
                <a:effectLst/>
                <a:latin typeface="+mn-lt"/>
                <a:ea typeface="+mn-ea"/>
                <a:cs typeface="+mn-cs"/>
              </a:rPr>
              <a:t>a D</a:t>
            </a:r>
            <a:r>
              <a:rPr lang="en-US" sz="1200" kern="1200" dirty="0">
                <a:solidFill>
                  <a:schemeClr val="tx1"/>
                </a:solidFill>
                <a:effectLst/>
                <a:latin typeface="+mn-lt"/>
                <a:ea typeface="+mn-ea"/>
                <a:cs typeface="+mn-cs"/>
              </a:rPr>
              <a:t>river’s License Manual</a:t>
            </a:r>
          </a:p>
        </p:txBody>
      </p:sp>
      <p:sp>
        <p:nvSpPr>
          <p:cNvPr id="4" name="Slide Number Placeholder 3"/>
          <p:cNvSpPr>
            <a:spLocks noGrp="1"/>
          </p:cNvSpPr>
          <p:nvPr>
            <p:ph type="sldNum" sz="quarter" idx="5"/>
          </p:nvPr>
        </p:nvSpPr>
        <p:spPr/>
        <p:txBody>
          <a:bodyPr/>
          <a:lstStyle/>
          <a:p>
            <a:fld id="{2B6DCC10-9A3A-476B-B37A-4F18C7F74268}" type="slidenum">
              <a:rPr lang="en-US" smtClean="0"/>
              <a:t>5</a:t>
            </a:fld>
            <a:endParaRPr lang="en-US"/>
          </a:p>
        </p:txBody>
      </p:sp>
    </p:spTree>
    <p:extLst>
      <p:ext uri="{BB962C8B-B14F-4D97-AF65-F5344CB8AC3E}">
        <p14:creationId xmlns:p14="http://schemas.microsoft.com/office/powerpoint/2010/main" val="3776169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baseline="0" dirty="0">
                <a:solidFill>
                  <a:schemeClr val="tx1"/>
                </a:solidFill>
                <a:effectLst/>
                <a:latin typeface="+mn-lt"/>
                <a:ea typeface="+mn-ea"/>
                <a:cs typeface="+mn-cs"/>
              </a:rPr>
              <a:t>From a safety point view, o</a:t>
            </a:r>
            <a:r>
              <a:rPr lang="en-US" sz="1200" kern="1200" dirty="0">
                <a:solidFill>
                  <a:schemeClr val="tx1"/>
                </a:solidFill>
                <a:effectLst/>
                <a:latin typeface="+mn-lt"/>
                <a:ea typeface="+mn-ea"/>
                <a:cs typeface="+mn-cs"/>
              </a:rPr>
              <a:t>ne of the</a:t>
            </a:r>
            <a:r>
              <a:rPr lang="en-US" sz="1200" kern="1200" baseline="0" dirty="0">
                <a:solidFill>
                  <a:schemeClr val="tx1"/>
                </a:solidFill>
                <a:effectLst/>
                <a:latin typeface="+mn-lt"/>
                <a:ea typeface="+mn-ea"/>
                <a:cs typeface="+mn-cs"/>
              </a:rPr>
              <a:t> solutions for the at-grade divided highway crossing is the reduced-conflict intersection. This intersection allows left turns off the divided roadway but no crossing or left turns on to the divided roadway. Vehicles crossing or turning left on to the main highway need to turn right and do a U-turn before proceeding.</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As of January 2024, there is now one of these intersections in Iowa. The DOT website on this intersection (</a:t>
            </a:r>
            <a:r>
              <a:rPr lang="en-US" dirty="0">
                <a:hlinkClick r:id="rId3"/>
              </a:rPr>
              <a:t>Reduced-conflict intersection (https://iowadot.gov/traffic/reducedconflictintersection)</a:t>
            </a:r>
            <a:r>
              <a:rPr lang="en-US" dirty="0"/>
              <a:t>)</a:t>
            </a:r>
            <a:r>
              <a:rPr lang="en-US" baseline="0" dirty="0"/>
              <a:t> indicates that studies show that this design reduced fatalities by 70 percent and injury crashes by 42 percent.</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b="1" kern="1200" baseline="0" dirty="0">
                <a:solidFill>
                  <a:schemeClr val="tx1"/>
                </a:solidFill>
                <a:effectLst/>
                <a:latin typeface="+mn-lt"/>
                <a:ea typeface="+mn-ea"/>
                <a:cs typeface="+mn-cs"/>
              </a:rPr>
              <a:t>Image source: </a:t>
            </a:r>
            <a:r>
              <a:rPr lang="en-US" sz="1200" kern="1200" dirty="0">
                <a:solidFill>
                  <a:schemeClr val="tx1"/>
                </a:solidFill>
                <a:effectLst/>
                <a:latin typeface="+mn-lt"/>
                <a:ea typeface="+mn-ea"/>
                <a:cs typeface="+mn-cs"/>
              </a:rPr>
              <a:t>Iow</a:t>
            </a:r>
            <a:r>
              <a:rPr lang="en-US" sz="1200" kern="1200" baseline="0" dirty="0">
                <a:solidFill>
                  <a:schemeClr val="tx1"/>
                </a:solidFill>
                <a:effectLst/>
                <a:latin typeface="+mn-lt"/>
                <a:ea typeface="+mn-ea"/>
                <a:cs typeface="+mn-cs"/>
              </a:rPr>
              <a:t>a D</a:t>
            </a:r>
            <a:r>
              <a:rPr lang="en-US" sz="1200" kern="1200" dirty="0">
                <a:solidFill>
                  <a:schemeClr val="tx1"/>
                </a:solidFill>
                <a:effectLst/>
                <a:latin typeface="+mn-lt"/>
                <a:ea typeface="+mn-ea"/>
                <a:cs typeface="+mn-cs"/>
              </a:rPr>
              <a:t>river’s License Manual</a:t>
            </a:r>
          </a:p>
        </p:txBody>
      </p:sp>
      <p:sp>
        <p:nvSpPr>
          <p:cNvPr id="4" name="Slide Number Placeholder 3"/>
          <p:cNvSpPr>
            <a:spLocks noGrp="1"/>
          </p:cNvSpPr>
          <p:nvPr>
            <p:ph type="sldNum" sz="quarter" idx="5"/>
          </p:nvPr>
        </p:nvSpPr>
        <p:spPr/>
        <p:txBody>
          <a:bodyPr/>
          <a:lstStyle/>
          <a:p>
            <a:fld id="{2B6DCC10-9A3A-476B-B37A-4F18C7F74268}" type="slidenum">
              <a:rPr lang="en-US" smtClean="0"/>
              <a:t>6</a:t>
            </a:fld>
            <a:endParaRPr lang="en-US"/>
          </a:p>
        </p:txBody>
      </p:sp>
    </p:spTree>
    <p:extLst>
      <p:ext uri="{BB962C8B-B14F-4D97-AF65-F5344CB8AC3E}">
        <p14:creationId xmlns:p14="http://schemas.microsoft.com/office/powerpoint/2010/main" val="129766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A second intersection</a:t>
            </a:r>
            <a:r>
              <a:rPr lang="en-US" sz="1200" kern="1200" baseline="0" dirty="0">
                <a:solidFill>
                  <a:schemeClr val="tx1"/>
                </a:solidFill>
                <a:effectLst/>
                <a:latin typeface="+mn-lt"/>
                <a:ea typeface="+mn-ea"/>
                <a:cs typeface="+mn-cs"/>
              </a:rPr>
              <a:t> design that is becoming more and more prevalent in Iowa is the roundabout (both single and multilane). Roundabouts have existed for a long time throughout the world and United States. They improve safety and efficiency. If properly designed and signed/marked, the traffic control should guide traffic through this design (which can be different from location to location).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The slide shares information about driving through single lane and multilane roundabouts, which are also discussed in the Iowa Driver’s License Manual. In general, all maneuvers within the roundabout (if it’s designed correctly) will also be done at relatively slow speeds. Approaching traffic yields to the traffic already in the roundabout and, as always, traffic needs to yield to pedestrians (who should only be crossing roundabout approach and departure lanes). Roundabouts improve safety at intersections.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There are also some roundabout don’ts. For</a:t>
            </a:r>
            <a:r>
              <a:rPr lang="en-US" sz="1200" kern="1200" baseline="0" dirty="0">
                <a:solidFill>
                  <a:schemeClr val="tx1"/>
                </a:solidFill>
                <a:effectLst/>
                <a:latin typeface="+mn-lt"/>
                <a:ea typeface="+mn-ea"/>
                <a:cs typeface="+mn-cs"/>
              </a:rPr>
              <a:t> both single and multilane roundabouts—d</a:t>
            </a:r>
            <a:r>
              <a:rPr lang="en-US" dirty="0"/>
              <a:t>on’t stop in a roundabout.</a:t>
            </a:r>
            <a:r>
              <a:rPr lang="en-US" baseline="0" dirty="0"/>
              <a:t> For multilane roundabouts—d</a:t>
            </a:r>
            <a:r>
              <a:rPr lang="en-US" dirty="0"/>
              <a:t>on’t change lanes in a roundabout,</a:t>
            </a:r>
            <a:r>
              <a:rPr lang="en-US" baseline="0" dirty="0"/>
              <a:t> d</a:t>
            </a:r>
            <a:r>
              <a:rPr lang="en-US" dirty="0"/>
              <a:t>on’t pass or drive besides trucks/buses (they may straddle lane</a:t>
            </a:r>
            <a:r>
              <a:rPr lang="en-US" baseline="0" dirty="0"/>
              <a:t> lines</a:t>
            </a:r>
            <a:r>
              <a:rPr lang="en-US" dirty="0"/>
              <a:t> and may not see you),</a:t>
            </a:r>
            <a:r>
              <a:rPr lang="en-US" baseline="0" dirty="0"/>
              <a:t> and d</a:t>
            </a:r>
            <a:r>
              <a:rPr lang="en-US" dirty="0"/>
              <a:t>on’t drive in the outside lane farther than allowed (for</a:t>
            </a:r>
            <a:r>
              <a:rPr lang="en-US" baseline="0" dirty="0"/>
              <a:t> multilane roundabouts) as </a:t>
            </a:r>
            <a:r>
              <a:rPr lang="en-US" dirty="0"/>
              <a:t>you may create a hazard with those legally exiting from the inside lane.</a:t>
            </a:r>
          </a:p>
          <a:p>
            <a:endParaRPr lang="en-US" dirty="0"/>
          </a:p>
          <a:p>
            <a:r>
              <a:rPr lang="en-US" sz="1200" b="0" kern="1200" dirty="0">
                <a:solidFill>
                  <a:schemeClr val="tx1"/>
                </a:solidFill>
                <a:effectLst/>
                <a:latin typeface="+mn-lt"/>
                <a:ea typeface="+mn-ea"/>
                <a:cs typeface="+mn-cs"/>
              </a:rPr>
              <a:t>An example video of driving through a roundabout is available at </a:t>
            </a:r>
            <a:r>
              <a:rPr lang="en-US" sz="1200" b="0" u="sng" kern="1200" dirty="0">
                <a:solidFill>
                  <a:schemeClr val="tx1"/>
                </a:solidFill>
                <a:effectLst/>
                <a:latin typeface="+mn-lt"/>
                <a:ea typeface="+mn-ea"/>
                <a:cs typeface="+mn-cs"/>
                <a:hlinkClick r:id="rId3"/>
              </a:rPr>
              <a:t>https://www.youtube.com/watch?v=_dy4FFfzrU4&amp;t=3s</a:t>
            </a:r>
            <a:r>
              <a:rPr lang="en-US" b="0" baseline="0" dirty="0"/>
              <a:t>.</a:t>
            </a:r>
            <a:endParaRPr lang="en-US" b="0" dirty="0"/>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Image source: </a:t>
            </a:r>
            <a:r>
              <a:rPr lang="en-US" sz="1200" b="0" kern="1200" baseline="0" dirty="0">
                <a:solidFill>
                  <a:schemeClr val="tx1"/>
                </a:solidFill>
                <a:effectLst/>
                <a:latin typeface="+mn-lt"/>
                <a:ea typeface="+mn-ea"/>
                <a:cs typeface="+mn-cs"/>
              </a:rPr>
              <a:t>Institute for Transportation at Iowa State University</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7</a:t>
            </a:fld>
            <a:endParaRPr lang="en-US"/>
          </a:p>
        </p:txBody>
      </p:sp>
    </p:spTree>
    <p:extLst>
      <p:ext uri="{BB962C8B-B14F-4D97-AF65-F5344CB8AC3E}">
        <p14:creationId xmlns:p14="http://schemas.microsoft.com/office/powerpoint/2010/main" val="988094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kern="1200" dirty="0">
                <a:solidFill>
                  <a:schemeClr val="tx1"/>
                </a:solidFill>
                <a:effectLst/>
                <a:latin typeface="+mn-lt"/>
                <a:ea typeface="+mn-ea"/>
                <a:cs typeface="+mn-cs"/>
              </a:rPr>
              <a:t>This figure shows yielding ROW and other rules for roundabouts. Th</a:t>
            </a:r>
            <a:r>
              <a:rPr lang="en-US" sz="1200" kern="1200" baseline="0" dirty="0">
                <a:solidFill>
                  <a:schemeClr val="tx1"/>
                </a:solidFill>
                <a:effectLst/>
                <a:latin typeface="+mn-lt"/>
                <a:ea typeface="+mn-ea"/>
                <a:cs typeface="+mn-cs"/>
              </a:rPr>
              <a:t>e notes about yielding, truck aprons, and pedestrians crossing to the center island are the same on both sides of the figure. Drivers also need to yield to pedestrians crossing on their departures from the roundabout.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This figure does not mention bicyclists. Bicyclists, per the Iowa Driver’s License Manual, can either walk their bikes like pedestrians or ride (if an experienced bicyclist) in the center of the proper lane through the roundabout like a vehicle (also yielding to pedestrians just like a vehicle).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Bicycle ramps are provided in roundabout design to allow bicyclists to exit the roadway and operate as a pedestrian. These are not shown on the figures above.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An example video of driving through a roundabout is available at </a:t>
            </a:r>
            <a:r>
              <a:rPr lang="en-US" sz="1200" b="0" u="sng" kern="1200" dirty="0">
                <a:solidFill>
                  <a:schemeClr val="tx1"/>
                </a:solidFill>
                <a:effectLst/>
                <a:latin typeface="+mn-lt"/>
                <a:ea typeface="+mn-ea"/>
                <a:cs typeface="+mn-cs"/>
                <a:hlinkClick r:id="rId3"/>
              </a:rPr>
              <a:t>https://www.youtube.com/watch?v=_dy4FFfzrU4&amp;t=3s</a:t>
            </a:r>
            <a:r>
              <a:rPr lang="en-US" sz="1200" kern="1200" baseline="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Image source: </a:t>
            </a:r>
            <a:r>
              <a:rPr lang="en-US" sz="1200" kern="1200" dirty="0">
                <a:solidFill>
                  <a:schemeClr val="tx1"/>
                </a:solidFill>
                <a:effectLst/>
                <a:latin typeface="+mn-lt"/>
                <a:ea typeface="+mn-ea"/>
                <a:cs typeface="+mn-cs"/>
              </a:rPr>
              <a:t>Iow</a:t>
            </a:r>
            <a:r>
              <a:rPr lang="en-US" sz="1200" kern="1200" baseline="0" dirty="0">
                <a:solidFill>
                  <a:schemeClr val="tx1"/>
                </a:solidFill>
                <a:effectLst/>
                <a:latin typeface="+mn-lt"/>
                <a:ea typeface="+mn-ea"/>
                <a:cs typeface="+mn-cs"/>
              </a:rPr>
              <a:t>a D</a:t>
            </a:r>
            <a:r>
              <a:rPr lang="en-US" sz="1200" kern="1200" dirty="0">
                <a:solidFill>
                  <a:schemeClr val="tx1"/>
                </a:solidFill>
                <a:effectLst/>
                <a:latin typeface="+mn-lt"/>
                <a:ea typeface="+mn-ea"/>
                <a:cs typeface="+mn-cs"/>
              </a:rPr>
              <a:t>river’s License Manual</a:t>
            </a:r>
          </a:p>
        </p:txBody>
      </p:sp>
      <p:sp>
        <p:nvSpPr>
          <p:cNvPr id="4" name="Slide Number Placeholder 3"/>
          <p:cNvSpPr>
            <a:spLocks noGrp="1"/>
          </p:cNvSpPr>
          <p:nvPr>
            <p:ph type="sldNum" sz="quarter" idx="5"/>
          </p:nvPr>
        </p:nvSpPr>
        <p:spPr/>
        <p:txBody>
          <a:bodyPr/>
          <a:lstStyle/>
          <a:p>
            <a:fld id="{2B6DCC10-9A3A-476B-B37A-4F18C7F74268}" type="slidenum">
              <a:rPr lang="en-US" smtClean="0"/>
              <a:t>8</a:t>
            </a:fld>
            <a:endParaRPr lang="en-US"/>
          </a:p>
        </p:txBody>
      </p:sp>
    </p:spTree>
    <p:extLst>
      <p:ext uri="{BB962C8B-B14F-4D97-AF65-F5344CB8AC3E}">
        <p14:creationId xmlns:p14="http://schemas.microsoft.com/office/powerpoint/2010/main" val="41199851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Narrative:</a:t>
            </a:r>
          </a:p>
          <a:p>
            <a:r>
              <a:rPr lang="en-US" sz="1200" b="0" kern="1200" dirty="0">
                <a:solidFill>
                  <a:schemeClr val="tx1"/>
                </a:solidFill>
                <a:effectLst/>
                <a:latin typeface="+mn-lt"/>
                <a:ea typeface="+mn-ea"/>
                <a:cs typeface="+mn-cs"/>
              </a:rPr>
              <a:t>This slide and next one are provided</a:t>
            </a:r>
            <a:r>
              <a:rPr lang="en-US" sz="1200" b="0" kern="1200" baseline="0" dirty="0">
                <a:solidFill>
                  <a:schemeClr val="tx1"/>
                </a:solidFill>
                <a:effectLst/>
                <a:latin typeface="+mn-lt"/>
                <a:ea typeface="+mn-ea"/>
                <a:cs typeface="+mn-cs"/>
              </a:rPr>
              <a:t> for information to instructors about “newer” traffic control devices that are now being installed in Iowa. These are devices that may cause some confusion until they become more commonplace.</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What is pictured here is the Rectangular</a:t>
            </a:r>
            <a:r>
              <a:rPr lang="en-US" sz="1200" b="0" kern="1200" baseline="0" dirty="0">
                <a:solidFill>
                  <a:schemeClr val="tx1"/>
                </a:solidFill>
                <a:effectLst/>
                <a:latin typeface="+mn-lt"/>
                <a:ea typeface="+mn-ea"/>
                <a:cs typeface="+mn-cs"/>
              </a:rPr>
              <a:t> Rapid Flashing Beacon (RRFB). These are placed at pedestrian crossings to alert drivers that a pedestrian is present and to yield. </a:t>
            </a:r>
            <a:r>
              <a:rPr lang="en-US" sz="1200" b="0" kern="1200" dirty="0">
                <a:solidFill>
                  <a:schemeClr val="tx1"/>
                </a:solidFill>
                <a:effectLst/>
                <a:latin typeface="+mn-lt"/>
                <a:ea typeface="+mn-ea"/>
                <a:cs typeface="+mn-cs"/>
              </a:rPr>
              <a:t>Here is a short video that shows RRFBs in operation: </a:t>
            </a:r>
            <a:r>
              <a:rPr lang="en-US" sz="1200" b="0" u="sng" kern="1200" dirty="0">
                <a:solidFill>
                  <a:schemeClr val="tx1"/>
                </a:solidFill>
                <a:effectLst/>
                <a:latin typeface="+mn-lt"/>
                <a:ea typeface="+mn-ea"/>
                <a:cs typeface="+mn-cs"/>
                <a:hlinkClick r:id="rId3"/>
              </a:rPr>
              <a:t>https://www.youtube.com/watch?v=u7-R--i5e-o</a:t>
            </a:r>
            <a:r>
              <a:rPr lang="en-US" sz="1200" b="0" u="sng" kern="1200" dirty="0">
                <a:solidFill>
                  <a:schemeClr val="tx1"/>
                </a:solidFill>
                <a:effectLst/>
                <a:latin typeface="+mn-lt"/>
                <a:ea typeface="+mn-ea"/>
                <a:cs typeface="+mn-cs"/>
              </a:rPr>
              <a:t>.</a:t>
            </a:r>
            <a:endParaRPr lang="en-US" sz="1200" b="0" kern="1200" baseline="0" dirty="0">
              <a:solidFill>
                <a:schemeClr val="tx1"/>
              </a:solidFill>
              <a:effectLst/>
              <a:latin typeface="+mn-lt"/>
              <a:ea typeface="+mn-ea"/>
              <a:cs typeface="+mn-cs"/>
            </a:endParaRPr>
          </a:p>
          <a:p>
            <a:endParaRPr lang="en-US" sz="1200" b="0"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RRFBs are placed on both sides of a crosswalk below the pedestrian crossing sign and above the diagonal downward arrow plaque pointing at the crossing. The flashing pattern can be activated with pushbuttons or passive (e.g., video or infrared) pedestrian detection and should be unlit when not activated.</a:t>
            </a:r>
            <a:endParaRPr lang="en-US" sz="1200" b="0" kern="1200" baseline="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Resources</a:t>
            </a: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Information source: https://</a:t>
            </a:r>
            <a:r>
              <a:rPr lang="en-US" sz="1200" b="0" kern="1200" dirty="0" err="1">
                <a:solidFill>
                  <a:schemeClr val="tx1"/>
                </a:solidFill>
                <a:effectLst/>
                <a:latin typeface="+mn-lt"/>
                <a:ea typeface="+mn-ea"/>
                <a:cs typeface="+mn-cs"/>
              </a:rPr>
              <a:t>highways.dot.gov</a:t>
            </a:r>
            <a:r>
              <a:rPr lang="en-US" sz="1200" b="0" kern="1200" dirty="0">
                <a:solidFill>
                  <a:schemeClr val="tx1"/>
                </a:solidFill>
                <a:effectLst/>
                <a:latin typeface="+mn-lt"/>
                <a:ea typeface="+mn-ea"/>
                <a:cs typeface="+mn-cs"/>
              </a:rPr>
              <a:t>/safety/proven-safety-countermeasures/rectangular-rapid-flashing-beacons-</a:t>
            </a:r>
            <a:r>
              <a:rPr lang="en-US" sz="1200" b="0" kern="1200" dirty="0" err="1">
                <a:solidFill>
                  <a:schemeClr val="tx1"/>
                </a:solidFill>
                <a:effectLst/>
                <a:latin typeface="+mn-lt"/>
                <a:ea typeface="+mn-ea"/>
                <a:cs typeface="+mn-cs"/>
              </a:rPr>
              <a:t>rrfb</a:t>
            </a:r>
            <a:endParaRPr lang="en-US" sz="1200" b="0" kern="1200" dirty="0">
              <a:solidFill>
                <a:schemeClr val="tx1"/>
              </a:solidFill>
              <a:effectLst/>
              <a:latin typeface="+mn-lt"/>
              <a:ea typeface="+mn-ea"/>
              <a:cs typeface="+mn-cs"/>
            </a:endParaRPr>
          </a:p>
          <a:p>
            <a:endParaRPr lang="en-US" sz="1200" b="0" kern="1200" dirty="0">
              <a:solidFill>
                <a:schemeClr val="tx1"/>
              </a:solidFill>
              <a:effectLst/>
              <a:latin typeface="+mn-lt"/>
              <a:ea typeface="+mn-ea"/>
              <a:cs typeface="+mn-cs"/>
            </a:endParaRPr>
          </a:p>
          <a:p>
            <a:r>
              <a:rPr lang="en-US" sz="1200" b="0" kern="1200" dirty="0">
                <a:solidFill>
                  <a:schemeClr val="tx1"/>
                </a:solidFill>
                <a:effectLst/>
                <a:latin typeface="+mn-lt"/>
                <a:ea typeface="+mn-ea"/>
                <a:cs typeface="+mn-cs"/>
              </a:rPr>
              <a:t>Image source: </a:t>
            </a:r>
            <a:r>
              <a:rPr lang="en-US" b="0" i="0" u="none" strike="noStrike" dirty="0">
                <a:solidFill>
                  <a:srgbClr val="FFFFFF"/>
                </a:solidFill>
                <a:effectLst/>
                <a:latin typeface="museo-sans"/>
              </a:rPr>
              <a:t>LJB Inc. (https://</a:t>
            </a:r>
            <a:r>
              <a:rPr lang="en-US" b="0" i="0" u="none" strike="noStrike" dirty="0" err="1">
                <a:solidFill>
                  <a:srgbClr val="FFFFFF"/>
                </a:solidFill>
                <a:effectLst/>
                <a:latin typeface="museo-sans"/>
              </a:rPr>
              <a:t>www.ljbinc.com</a:t>
            </a:r>
            <a:r>
              <a:rPr lang="en-US" b="0" i="0" u="none" strike="noStrike" dirty="0">
                <a:solidFill>
                  <a:srgbClr val="FFFFFF"/>
                </a:solidFill>
                <a:effectLst/>
                <a:latin typeface="museo-sans"/>
              </a:rPr>
              <a:t>/project/</a:t>
            </a:r>
            <a:r>
              <a:rPr lang="en-US" b="0" i="0" u="none" strike="noStrike" dirty="0" err="1">
                <a:solidFill>
                  <a:srgbClr val="FFFFFF"/>
                </a:solidFill>
                <a:effectLst/>
                <a:latin typeface="museo-sans"/>
              </a:rPr>
              <a:t>odot</a:t>
            </a:r>
            <a:r>
              <a:rPr lang="en-US" b="0" i="0" u="none" strike="noStrike" dirty="0">
                <a:solidFill>
                  <a:srgbClr val="FFFFFF"/>
                </a:solidFill>
                <a:effectLst/>
                <a:latin typeface="museo-sans"/>
              </a:rPr>
              <a:t>-pedestrian-safety-improvement-program/)</a:t>
            </a:r>
            <a:endParaRPr lang="en-US" dirty="0"/>
          </a:p>
        </p:txBody>
      </p:sp>
      <p:sp>
        <p:nvSpPr>
          <p:cNvPr id="4" name="Slide Number Placeholder 3"/>
          <p:cNvSpPr>
            <a:spLocks noGrp="1"/>
          </p:cNvSpPr>
          <p:nvPr>
            <p:ph type="sldNum" sz="quarter" idx="5"/>
          </p:nvPr>
        </p:nvSpPr>
        <p:spPr/>
        <p:txBody>
          <a:bodyPr/>
          <a:lstStyle/>
          <a:p>
            <a:fld id="{2B6DCC10-9A3A-476B-B37A-4F18C7F74268}" type="slidenum">
              <a:rPr lang="en-US" smtClean="0"/>
              <a:t>9</a:t>
            </a:fld>
            <a:endParaRPr lang="en-US"/>
          </a:p>
        </p:txBody>
      </p:sp>
    </p:spTree>
    <p:extLst>
      <p:ext uri="{BB962C8B-B14F-4D97-AF65-F5344CB8AC3E}">
        <p14:creationId xmlns:p14="http://schemas.microsoft.com/office/powerpoint/2010/main" val="10442473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E108410-0D7B-4839-9F45-94691071B7E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9426" b="28359"/>
          <a:stretch/>
        </p:blipFill>
        <p:spPr>
          <a:xfrm>
            <a:off x="-1" y="2594964"/>
            <a:ext cx="12192001" cy="3431227"/>
          </a:xfrm>
          <a:prstGeom prst="rect">
            <a:avLst/>
          </a:prstGeom>
        </p:spPr>
      </p:pic>
      <p:sp>
        <p:nvSpPr>
          <p:cNvPr id="2" name="Title 1">
            <a:extLst>
              <a:ext uri="{FF2B5EF4-FFF2-40B4-BE49-F238E27FC236}">
                <a16:creationId xmlns:a16="http://schemas.microsoft.com/office/drawing/2014/main" id="{78B5490C-646D-4994-B01B-6D4B124907B8}"/>
              </a:ext>
            </a:extLst>
          </p:cNvPr>
          <p:cNvSpPr>
            <a:spLocks noGrp="1"/>
          </p:cNvSpPr>
          <p:nvPr>
            <p:ph type="ctrTitle"/>
          </p:nvPr>
        </p:nvSpPr>
        <p:spPr>
          <a:xfrm>
            <a:off x="898585" y="207033"/>
            <a:ext cx="10394830" cy="2173139"/>
          </a:xfrm>
        </p:spPr>
        <p:txBody>
          <a:bodyPr anchor="ctr">
            <a:normAutofit/>
          </a:bodyPr>
          <a:lstStyle>
            <a:lvl1pPr algn="l">
              <a:defRPr sz="5400">
                <a:solidFill>
                  <a:schemeClr val="accent3"/>
                </a:solidFill>
              </a:defRPr>
            </a:lvl1pPr>
          </a:lstStyle>
          <a:p>
            <a:r>
              <a:rPr lang="en-US"/>
              <a:t>Click to edit Master title style</a:t>
            </a:r>
            <a:endParaRPr lang="en-US" dirty="0"/>
          </a:p>
        </p:txBody>
      </p:sp>
      <p:sp>
        <p:nvSpPr>
          <p:cNvPr id="9" name="Rectangle 8">
            <a:extLst>
              <a:ext uri="{FF2B5EF4-FFF2-40B4-BE49-F238E27FC236}">
                <a16:creationId xmlns:a16="http://schemas.microsoft.com/office/drawing/2014/main" id="{7BAC1451-271E-4B53-B60B-9B08B98E6A0D}"/>
              </a:ext>
            </a:extLst>
          </p:cNvPr>
          <p:cNvSpPr/>
          <p:nvPr userDrawn="1"/>
        </p:nvSpPr>
        <p:spPr>
          <a:xfrm>
            <a:off x="0" y="6029144"/>
            <a:ext cx="12192000" cy="82885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3973E85C-9292-4550-B663-936090D33C4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6119" y="6086010"/>
            <a:ext cx="3099762" cy="774941"/>
          </a:xfrm>
          <a:prstGeom prst="rect">
            <a:avLst/>
          </a:prstGeom>
        </p:spPr>
      </p:pic>
      <p:cxnSp>
        <p:nvCxnSpPr>
          <p:cNvPr id="13" name="Straight Connector 12">
            <a:extLst>
              <a:ext uri="{FF2B5EF4-FFF2-40B4-BE49-F238E27FC236}">
                <a16:creationId xmlns:a16="http://schemas.microsoft.com/office/drawing/2014/main" id="{C3DDFACA-BC63-45CB-9BC7-5717084AEAF7}"/>
              </a:ext>
            </a:extLst>
          </p:cNvPr>
          <p:cNvCxnSpPr>
            <a:cxnSpLocks/>
          </p:cNvCxnSpPr>
          <p:nvPr userDrawn="1"/>
        </p:nvCxnSpPr>
        <p:spPr>
          <a:xfrm>
            <a:off x="0" y="6029144"/>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id="{BBC03896-848F-4C28-B07F-06D668BD758C}"/>
              </a:ext>
            </a:extLst>
          </p:cNvPr>
          <p:cNvSpPr/>
          <p:nvPr userDrawn="1"/>
        </p:nvSpPr>
        <p:spPr>
          <a:xfrm>
            <a:off x="0" y="207033"/>
            <a:ext cx="586596" cy="217313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74079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31437-0A3E-4416-AF76-935AC29D6C0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BC2D46C-DC2C-410D-AB38-EA7173D40C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6BF859F-FA9E-46F6-B5A0-F90E98E41751}"/>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4" name="Text Placeholder 13">
            <a:extLst>
              <a:ext uri="{FF2B5EF4-FFF2-40B4-BE49-F238E27FC236}">
                <a16:creationId xmlns:a16="http://schemas.microsoft.com/office/drawing/2014/main" id="{19F98747-F8C7-41DD-94A4-2E9F149C8994}"/>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015804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F803CF5-E981-4510-8310-237E51A57AEE}"/>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EE1DBF31-AE7C-485C-8302-C8F30CB280BC}"/>
              </a:ext>
            </a:extLst>
          </p:cNvPr>
          <p:cNvSpPr/>
          <p:nvPr userDrawn="1"/>
        </p:nvSpPr>
        <p:spPr>
          <a:xfrm>
            <a:off x="-1" y="1"/>
            <a:ext cx="4252823" cy="52276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BE0F70-4457-40AC-8603-CC907E028B93}"/>
              </a:ext>
            </a:extLst>
          </p:cNvPr>
          <p:cNvSpPr>
            <a:spLocks noGrp="1"/>
          </p:cNvSpPr>
          <p:nvPr>
            <p:ph type="title" hasCustomPrompt="1"/>
          </p:nvPr>
        </p:nvSpPr>
        <p:spPr>
          <a:xfrm>
            <a:off x="5074791" y="1612586"/>
            <a:ext cx="6370007" cy="2483808"/>
          </a:xfrm>
        </p:spPr>
        <p:txBody>
          <a:bodyPr anchor="ctr">
            <a:normAutofit/>
          </a:bodyPr>
          <a:lstStyle>
            <a:lvl1pPr algn="l">
              <a:defRPr sz="5400"/>
            </a:lvl1pPr>
          </a:lstStyle>
          <a:p>
            <a:r>
              <a:rPr lang="en-US" dirty="0"/>
              <a:t>Click to add section title</a:t>
            </a:r>
          </a:p>
        </p:txBody>
      </p:sp>
      <p:sp>
        <p:nvSpPr>
          <p:cNvPr id="3" name="Text Placeholder 2">
            <a:extLst>
              <a:ext uri="{FF2B5EF4-FFF2-40B4-BE49-F238E27FC236}">
                <a16:creationId xmlns:a16="http://schemas.microsoft.com/office/drawing/2014/main" id="{9D36366F-3A69-4E66-9F81-EB9CF9193515}"/>
              </a:ext>
            </a:extLst>
          </p:cNvPr>
          <p:cNvSpPr>
            <a:spLocks noGrp="1"/>
          </p:cNvSpPr>
          <p:nvPr>
            <p:ph type="body" idx="1" hasCustomPrompt="1"/>
          </p:nvPr>
        </p:nvSpPr>
        <p:spPr>
          <a:xfrm>
            <a:off x="5074791" y="4310947"/>
            <a:ext cx="6370007" cy="432818"/>
          </a:xfrm>
        </p:spPr>
        <p:txBody>
          <a:bodyPr/>
          <a:lstStyle>
            <a:lvl1pPr marL="0" indent="0" algn="l">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add section subtitle</a:t>
            </a:r>
          </a:p>
        </p:txBody>
      </p:sp>
      <p:pic>
        <p:nvPicPr>
          <p:cNvPr id="10" name="Picture 9">
            <a:extLst>
              <a:ext uri="{FF2B5EF4-FFF2-40B4-BE49-F238E27FC236}">
                <a16:creationId xmlns:a16="http://schemas.microsoft.com/office/drawing/2014/main" id="{DCAA3EB8-EA1C-4886-BEB1-E8BA65439E8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25491" y="1012885"/>
            <a:ext cx="3201838" cy="3201838"/>
          </a:xfrm>
          <a:prstGeom prst="rect">
            <a:avLst/>
          </a:prstGeom>
        </p:spPr>
      </p:pic>
      <p:sp>
        <p:nvSpPr>
          <p:cNvPr id="16" name="Rectangle 15">
            <a:extLst>
              <a:ext uri="{FF2B5EF4-FFF2-40B4-BE49-F238E27FC236}">
                <a16:creationId xmlns:a16="http://schemas.microsoft.com/office/drawing/2014/main" id="{E15E7646-D07A-4617-B5CA-79BBF855BAC9}"/>
              </a:ext>
            </a:extLst>
          </p:cNvPr>
          <p:cNvSpPr/>
          <p:nvPr userDrawn="1"/>
        </p:nvSpPr>
        <p:spPr>
          <a:xfrm>
            <a:off x="0" y="5227608"/>
            <a:ext cx="4252822" cy="163039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CED5A394-4CD9-406B-8479-0EBBE2F0E05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64764" y="5494162"/>
            <a:ext cx="1923292" cy="1097282"/>
          </a:xfrm>
          <a:prstGeom prst="rect">
            <a:avLst/>
          </a:prstGeom>
        </p:spPr>
      </p:pic>
      <p:sp>
        <p:nvSpPr>
          <p:cNvPr id="21" name="TextBox 20">
            <a:extLst>
              <a:ext uri="{FF2B5EF4-FFF2-40B4-BE49-F238E27FC236}">
                <a16:creationId xmlns:a16="http://schemas.microsoft.com/office/drawing/2014/main" id="{7F868E4D-A6FC-4895-B424-33FBB6A632A5}"/>
              </a:ext>
            </a:extLst>
          </p:cNvPr>
          <p:cNvSpPr txBox="1"/>
          <p:nvPr userDrawn="1"/>
        </p:nvSpPr>
        <p:spPr>
          <a:xfrm>
            <a:off x="7855071" y="6405200"/>
            <a:ext cx="809446" cy="261610"/>
          </a:xfrm>
          <a:prstGeom prst="rect">
            <a:avLst/>
          </a:prstGeom>
          <a:noFill/>
        </p:spPr>
        <p:txBody>
          <a:bodyPr wrap="square" rtlCol="0">
            <a:spAutoFit/>
          </a:bodyPr>
          <a:lstStyle/>
          <a:p>
            <a:pPr algn="ctr"/>
            <a:fld id="{0F475E7A-B731-45C4-B12D-8D29E054AF25}" type="slidenum">
              <a:rPr lang="en-US" sz="1100" smtClean="0">
                <a:solidFill>
                  <a:schemeClr val="accent1"/>
                </a:solidFill>
              </a:rPr>
              <a:pPr algn="ctr"/>
              <a:t>‹#›</a:t>
            </a:fld>
            <a:endParaRPr lang="en-US" sz="1100" dirty="0">
              <a:solidFill>
                <a:schemeClr val="accent1"/>
              </a:solidFill>
            </a:endParaRPr>
          </a:p>
        </p:txBody>
      </p:sp>
    </p:spTree>
    <p:extLst>
      <p:ext uri="{BB962C8B-B14F-4D97-AF65-F5344CB8AC3E}">
        <p14:creationId xmlns:p14="http://schemas.microsoft.com/office/powerpoint/2010/main" val="3076181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B906B0-56E3-4DDF-9B1E-3CE09F64053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BCE225-F05C-4BEB-80B5-EE76CDD423C1}"/>
              </a:ext>
            </a:extLst>
          </p:cNvPr>
          <p:cNvSpPr>
            <a:spLocks noGrp="1"/>
          </p:cNvSpPr>
          <p:nvPr>
            <p:ph sz="half" idx="1"/>
          </p:nvPr>
        </p:nvSpPr>
        <p:spPr>
          <a:xfrm>
            <a:off x="838200" y="1825625"/>
            <a:ext cx="5181600" cy="392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DF228FA-EE90-452A-B0AD-C140E5C20B9C}"/>
              </a:ext>
            </a:extLst>
          </p:cNvPr>
          <p:cNvSpPr>
            <a:spLocks noGrp="1"/>
          </p:cNvSpPr>
          <p:nvPr>
            <p:ph sz="half" idx="2"/>
          </p:nvPr>
        </p:nvSpPr>
        <p:spPr>
          <a:xfrm>
            <a:off x="6172200" y="1825625"/>
            <a:ext cx="5181600" cy="392621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Box 7">
            <a:extLst>
              <a:ext uri="{FF2B5EF4-FFF2-40B4-BE49-F238E27FC236}">
                <a16:creationId xmlns:a16="http://schemas.microsoft.com/office/drawing/2014/main" id="{EDB514AB-FC4E-4CB8-BCE1-071562D9A8D8}"/>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9" name="Text Placeholder 13">
            <a:extLst>
              <a:ext uri="{FF2B5EF4-FFF2-40B4-BE49-F238E27FC236}">
                <a16:creationId xmlns:a16="http://schemas.microsoft.com/office/drawing/2014/main" id="{D723CAFA-A635-48B3-AFB7-1B5033BAAEC1}"/>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889476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18D5F8-4EC9-4CD7-9266-3D07CE9F97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D54DA43-5D17-47B2-9D57-B1CC6167FD1A}"/>
              </a:ext>
            </a:extLst>
          </p:cNvPr>
          <p:cNvSpPr>
            <a:spLocks noGrp="1"/>
          </p:cNvSpPr>
          <p:nvPr>
            <p:ph type="body" idx="1"/>
          </p:nvPr>
        </p:nvSpPr>
        <p:spPr>
          <a:xfrm>
            <a:off x="839788" y="1681163"/>
            <a:ext cx="5157787"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A8CB75F-AC15-45BB-8A10-DDEAAC8302ED}"/>
              </a:ext>
            </a:extLst>
          </p:cNvPr>
          <p:cNvSpPr>
            <a:spLocks noGrp="1"/>
          </p:cNvSpPr>
          <p:nvPr>
            <p:ph sz="half" idx="2"/>
          </p:nvPr>
        </p:nvSpPr>
        <p:spPr>
          <a:xfrm>
            <a:off x="839788" y="2505075"/>
            <a:ext cx="5157787" cy="32487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CD92950-3974-4671-826D-C80F46D7DF84}"/>
              </a:ext>
            </a:extLst>
          </p:cNvPr>
          <p:cNvSpPr>
            <a:spLocks noGrp="1"/>
          </p:cNvSpPr>
          <p:nvPr>
            <p:ph type="body" sz="quarter" idx="3"/>
          </p:nvPr>
        </p:nvSpPr>
        <p:spPr>
          <a:xfrm>
            <a:off x="6172200" y="1681163"/>
            <a:ext cx="5183188" cy="823912"/>
          </a:xfrm>
        </p:spPr>
        <p:txBody>
          <a:bodyPr anchor="b"/>
          <a:lstStyle>
            <a:lvl1pPr marL="0" indent="0">
              <a:buNone/>
              <a:defRPr sz="2400" b="1">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F272A9D-881D-4E1E-8F03-554DCDD144DF}"/>
              </a:ext>
            </a:extLst>
          </p:cNvPr>
          <p:cNvSpPr>
            <a:spLocks noGrp="1"/>
          </p:cNvSpPr>
          <p:nvPr>
            <p:ph sz="quarter" idx="4"/>
          </p:nvPr>
        </p:nvSpPr>
        <p:spPr>
          <a:xfrm>
            <a:off x="6172200" y="2505075"/>
            <a:ext cx="5183188" cy="324874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Box 9">
            <a:extLst>
              <a:ext uri="{FF2B5EF4-FFF2-40B4-BE49-F238E27FC236}">
                <a16:creationId xmlns:a16="http://schemas.microsoft.com/office/drawing/2014/main" id="{2AD779B3-77DB-42B6-BEAD-5DB5DC0B730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11" name="Text Placeholder 13">
            <a:extLst>
              <a:ext uri="{FF2B5EF4-FFF2-40B4-BE49-F238E27FC236}">
                <a16:creationId xmlns:a16="http://schemas.microsoft.com/office/drawing/2014/main" id="{1E2F98B6-C050-44B2-8FF1-92B23A365C09}"/>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3381902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with Foot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6" name="TextBox 5">
            <a:extLst>
              <a:ext uri="{FF2B5EF4-FFF2-40B4-BE49-F238E27FC236}">
                <a16:creationId xmlns:a16="http://schemas.microsoft.com/office/drawing/2014/main" id="{3EF480EB-9782-4F7A-95D1-32B891EDE9A3}"/>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DB681EE2-D0B6-44CB-9046-BD3C3EA53D95}"/>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2354340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D222CBD-BEB9-4F74-9E9E-702618E9CD01}"/>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2897274-BE82-48B9-9CA0-ADD4D860944B}"/>
              </a:ext>
            </a:extLst>
          </p:cNvPr>
          <p:cNvSpPr>
            <a:spLocks noGrp="1"/>
          </p:cNvSpPr>
          <p:nvPr>
            <p:ph type="title"/>
          </p:nvPr>
        </p:nvSpPr>
        <p:spPr/>
        <p:txBody>
          <a:bodyPr/>
          <a:lstStyle/>
          <a:p>
            <a:r>
              <a:rPr lang="en-US"/>
              <a:t>Click to edit Master title style</a:t>
            </a:r>
          </a:p>
        </p:txBody>
      </p:sp>
      <p:sp>
        <p:nvSpPr>
          <p:cNvPr id="7" name="TextBox 6">
            <a:extLst>
              <a:ext uri="{FF2B5EF4-FFF2-40B4-BE49-F238E27FC236}">
                <a16:creationId xmlns:a16="http://schemas.microsoft.com/office/drawing/2014/main" id="{79F6B926-0C27-4763-BAA2-0D0D2BCDF5B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8" name="Text Placeholder 13">
            <a:extLst>
              <a:ext uri="{FF2B5EF4-FFF2-40B4-BE49-F238E27FC236}">
                <a16:creationId xmlns:a16="http://schemas.microsoft.com/office/drawing/2014/main" id="{E76D83D4-7216-4C4E-B8B2-2D7B0F06255F}"/>
              </a:ext>
            </a:extLst>
          </p:cNvPr>
          <p:cNvSpPr>
            <a:spLocks noGrp="1"/>
          </p:cNvSpPr>
          <p:nvPr>
            <p:ph type="body" sz="quarter" idx="14" hasCustomPrompt="1"/>
          </p:nvPr>
        </p:nvSpPr>
        <p:spPr>
          <a:xfrm>
            <a:off x="1752596" y="6405200"/>
            <a:ext cx="9601202"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2917587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ooter Only">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0C59B26-C270-4839-BC6D-E9ED600EDFAF}"/>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
        <p:nvSpPr>
          <p:cNvPr id="7" name="Text Placeholder 13">
            <a:extLst>
              <a:ext uri="{FF2B5EF4-FFF2-40B4-BE49-F238E27FC236}">
                <a16:creationId xmlns:a16="http://schemas.microsoft.com/office/drawing/2014/main" id="{C69B0215-6707-4371-9A26-B109EFC26A93}"/>
              </a:ext>
            </a:extLst>
          </p:cNvPr>
          <p:cNvSpPr>
            <a:spLocks noGrp="1"/>
          </p:cNvSpPr>
          <p:nvPr>
            <p:ph type="body" sz="quarter" idx="14" hasCustomPrompt="1"/>
          </p:nvPr>
        </p:nvSpPr>
        <p:spPr>
          <a:xfrm>
            <a:off x="838198" y="5888725"/>
            <a:ext cx="10515600" cy="261610"/>
          </a:xfrm>
        </p:spPr>
        <p:txBody>
          <a:bodyPr anchor="ct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100">
                <a:solidFill>
                  <a:srgbClr val="98999B"/>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3462">
                    <a:tint val="75000"/>
                  </a:srgbClr>
                </a:solidFill>
                <a:effectLst/>
                <a:uLnTx/>
                <a:uFillTx/>
                <a:latin typeface="+mn-lt"/>
                <a:ea typeface="+mn-ea"/>
                <a:cs typeface="+mn-cs"/>
              </a:rPr>
              <a:t>Footer</a:t>
            </a:r>
          </a:p>
        </p:txBody>
      </p:sp>
    </p:spTree>
    <p:extLst>
      <p:ext uri="{BB962C8B-B14F-4D97-AF65-F5344CB8AC3E}">
        <p14:creationId xmlns:p14="http://schemas.microsoft.com/office/powerpoint/2010/main" val="30300382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4302BBB-A0BC-4C79-B857-7A807422739F}"/>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079D549-C903-4524-AC2F-35FCA9A584B6}"/>
              </a:ext>
            </a:extLst>
          </p:cNvPr>
          <p:cNvSpPr txBox="1"/>
          <p:nvPr userDrawn="1"/>
        </p:nvSpPr>
        <p:spPr>
          <a:xfrm>
            <a:off x="838199" y="6405200"/>
            <a:ext cx="809446" cy="261610"/>
          </a:xfrm>
          <a:prstGeom prst="rect">
            <a:avLst/>
          </a:prstGeom>
          <a:noFill/>
        </p:spPr>
        <p:txBody>
          <a:bodyPr wrap="square" rtlCol="0">
            <a:spAutoFit/>
          </a:bodyPr>
          <a:lstStyle/>
          <a:p>
            <a:fld id="{0F475E7A-B731-45C4-B12D-8D29E054AF25}" type="slidenum">
              <a:rPr lang="en-US" sz="1100" smtClean="0">
                <a:solidFill>
                  <a:schemeClr val="accent1"/>
                </a:solidFill>
              </a:rPr>
              <a:t>‹#›</a:t>
            </a:fld>
            <a:endParaRPr lang="en-US" sz="1100" dirty="0">
              <a:solidFill>
                <a:schemeClr val="accent1"/>
              </a:solidFill>
            </a:endParaRPr>
          </a:p>
        </p:txBody>
      </p:sp>
    </p:spTree>
    <p:extLst>
      <p:ext uri="{BB962C8B-B14F-4D97-AF65-F5344CB8AC3E}">
        <p14:creationId xmlns:p14="http://schemas.microsoft.com/office/powerpoint/2010/main" val="413136596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9768020-B742-4F14-80FC-79A7D4A0ED08}"/>
              </a:ext>
            </a:extLst>
          </p:cNvPr>
          <p:cNvSpPr/>
          <p:nvPr userDrawn="1"/>
        </p:nvSpPr>
        <p:spPr>
          <a:xfrm>
            <a:off x="0" y="6236898"/>
            <a:ext cx="12192000" cy="62110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0C98B72E-5E70-4FF7-905F-12A388F80B6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066361" y="6244444"/>
            <a:ext cx="2484407" cy="621102"/>
          </a:xfrm>
          <a:prstGeom prst="rect">
            <a:avLst/>
          </a:prstGeom>
        </p:spPr>
      </p:pic>
      <p:cxnSp>
        <p:nvCxnSpPr>
          <p:cNvPr id="9" name="Straight Connector 8">
            <a:extLst>
              <a:ext uri="{FF2B5EF4-FFF2-40B4-BE49-F238E27FC236}">
                <a16:creationId xmlns:a16="http://schemas.microsoft.com/office/drawing/2014/main" id="{6C336400-0676-4B7A-96D9-DA0A95BAFC50}"/>
              </a:ext>
            </a:extLst>
          </p:cNvPr>
          <p:cNvCxnSpPr>
            <a:cxnSpLocks/>
          </p:cNvCxnSpPr>
          <p:nvPr userDrawn="1"/>
        </p:nvCxnSpPr>
        <p:spPr>
          <a:xfrm>
            <a:off x="0" y="6230569"/>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62903ABA-3B3E-4D92-9C6E-75526803663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6B2AB85-C672-4428-B52B-A087460FE3C5}"/>
              </a:ext>
            </a:extLst>
          </p:cNvPr>
          <p:cNvSpPr>
            <a:spLocks noGrp="1"/>
          </p:cNvSpPr>
          <p:nvPr>
            <p:ph type="body" idx="1"/>
          </p:nvPr>
        </p:nvSpPr>
        <p:spPr>
          <a:xfrm>
            <a:off x="838200" y="1825624"/>
            <a:ext cx="10515600" cy="398611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63A790A6-0A73-49B5-8AD0-C956DC6DC4D3}"/>
              </a:ext>
            </a:extLst>
          </p:cNvPr>
          <p:cNvSpPr>
            <a:spLocks noGrp="1"/>
          </p:cNvSpPr>
          <p:nvPr>
            <p:ph type="ftr" sz="quarter" idx="3"/>
          </p:nvPr>
        </p:nvSpPr>
        <p:spPr>
          <a:xfrm>
            <a:off x="838199" y="5886774"/>
            <a:ext cx="10515599" cy="265745"/>
          </a:xfrm>
          <a:prstGeom prst="rect">
            <a:avLst/>
          </a:prstGeom>
        </p:spPr>
        <p:txBody>
          <a:bodyPr vert="horz" lIns="91440" tIns="45720" rIns="91440" bIns="45720" rtlCol="0" anchor="ctr"/>
          <a:lstStyle>
            <a:lvl1pPr algn="l">
              <a:defRPr sz="11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54DD9F9-A473-477C-8716-1577AE60E0EE}"/>
              </a:ext>
            </a:extLst>
          </p:cNvPr>
          <p:cNvSpPr>
            <a:spLocks noGrp="1"/>
          </p:cNvSpPr>
          <p:nvPr>
            <p:ph type="sldNum" sz="quarter" idx="4"/>
          </p:nvPr>
        </p:nvSpPr>
        <p:spPr>
          <a:xfrm>
            <a:off x="838199" y="6356350"/>
            <a:ext cx="809446" cy="365125"/>
          </a:xfrm>
          <a:prstGeom prst="rect">
            <a:avLst/>
          </a:prstGeom>
        </p:spPr>
        <p:txBody>
          <a:bodyPr vert="horz" lIns="91440" tIns="45720" rIns="91440" bIns="45720" rtlCol="0" anchor="ctr"/>
          <a:lstStyle>
            <a:lvl1pPr algn="l">
              <a:defRPr sz="1100">
                <a:solidFill>
                  <a:schemeClr val="accent1"/>
                </a:solidFill>
              </a:defRPr>
            </a:lvl1pPr>
          </a:lstStyle>
          <a:p>
            <a:fld id="{A53FE47A-A223-4125-A402-41EAB190C221}" type="slidenum">
              <a:rPr lang="en-US" smtClean="0"/>
              <a:pPr/>
              <a:t>‹#›</a:t>
            </a:fld>
            <a:endParaRPr lang="en-US" dirty="0"/>
          </a:p>
        </p:txBody>
      </p:sp>
    </p:spTree>
    <p:extLst>
      <p:ext uri="{BB962C8B-B14F-4D97-AF65-F5344CB8AC3E}">
        <p14:creationId xmlns:p14="http://schemas.microsoft.com/office/powerpoint/2010/main" val="105500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6" r:id="rId7"/>
    <p:sldLayoutId id="2147483657" r:id="rId8"/>
    <p:sldLayoutId id="2147483655" r:id="rId9"/>
  </p:sldLayoutIdLst>
  <p:txStyles>
    <p:titleStyle>
      <a:lvl1pPr algn="l" defTabSz="914400" rtl="0" eaLnBrk="1" latinLnBrk="0" hangingPunct="1">
        <a:lnSpc>
          <a:spcPct val="90000"/>
        </a:lnSpc>
        <a:spcBef>
          <a:spcPct val="0"/>
        </a:spcBef>
        <a:buNone/>
        <a:defRPr sz="4400" kern="1200">
          <a:solidFill>
            <a:schemeClr val="accent3"/>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Courier New" panose="02070309020205020404" pitchFamily="49" charset="0"/>
        <a:buChar char="o"/>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mailto:Vania.boyd@iowadot.us?subject=Driver%20Education%20Curriculum%20Inquiry"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873E77-C990-42A4-87FE-58726882BBC8}"/>
              </a:ext>
            </a:extLst>
          </p:cNvPr>
          <p:cNvSpPr>
            <a:spLocks noGrp="1"/>
          </p:cNvSpPr>
          <p:nvPr>
            <p:ph type="ctrTitle"/>
          </p:nvPr>
        </p:nvSpPr>
        <p:spPr/>
        <p:txBody>
          <a:bodyPr/>
          <a:lstStyle/>
          <a:p>
            <a:r>
              <a:rPr lang="en-US" dirty="0">
                <a:latin typeface="Arial" panose="020B0604020202020204" pitchFamily="34" charset="0"/>
                <a:cs typeface="Arial" panose="020B0604020202020204" pitchFamily="34" charset="0"/>
              </a:rPr>
              <a:t>Intersection</a:t>
            </a:r>
            <a:r>
              <a:rPr lang="en-US">
                <a:latin typeface="Arial" panose="020B0604020202020204" pitchFamily="34" charset="0"/>
                <a:cs typeface="Arial" panose="020B0604020202020204" pitchFamily="34" charset="0"/>
              </a:rPr>
              <a:t>/Right-Of-Way</a:t>
            </a:r>
            <a:endParaRPr lang="en-US" dirty="0"/>
          </a:p>
        </p:txBody>
      </p:sp>
    </p:spTree>
    <p:extLst>
      <p:ext uri="{BB962C8B-B14F-4D97-AF65-F5344CB8AC3E}">
        <p14:creationId xmlns:p14="http://schemas.microsoft.com/office/powerpoint/2010/main" val="38338103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2B4FC-6611-024C-9D01-4E3DB7794346}"/>
              </a:ext>
            </a:extLst>
          </p:cNvPr>
          <p:cNvSpPr>
            <a:spLocks noGrp="1"/>
          </p:cNvSpPr>
          <p:nvPr>
            <p:ph type="title"/>
          </p:nvPr>
        </p:nvSpPr>
        <p:spPr>
          <a:xfrm>
            <a:off x="533400" y="0"/>
            <a:ext cx="10515600" cy="1325563"/>
          </a:xfrm>
        </p:spPr>
        <p:txBody>
          <a:bodyPr/>
          <a:lstStyle/>
          <a:p>
            <a:r>
              <a:rPr lang="en-US" dirty="0"/>
              <a:t>Pedestrian Hybrid Beacon (PHB)</a:t>
            </a:r>
          </a:p>
        </p:txBody>
      </p:sp>
      <p:sp>
        <p:nvSpPr>
          <p:cNvPr id="3" name="Content Placeholder 2">
            <a:extLst>
              <a:ext uri="{FF2B5EF4-FFF2-40B4-BE49-F238E27FC236}">
                <a16:creationId xmlns:a16="http://schemas.microsoft.com/office/drawing/2014/main" id="{1E674311-CBC4-D83B-7F25-500ECC8447C5}"/>
              </a:ext>
            </a:extLst>
          </p:cNvPr>
          <p:cNvSpPr>
            <a:spLocks noGrp="1"/>
          </p:cNvSpPr>
          <p:nvPr>
            <p:ph idx="1"/>
          </p:nvPr>
        </p:nvSpPr>
        <p:spPr>
          <a:xfrm>
            <a:off x="533400" y="1390205"/>
            <a:ext cx="2087880" cy="4360991"/>
          </a:xfrm>
        </p:spPr>
        <p:txBody>
          <a:bodyPr>
            <a:normAutofit fontScale="92500"/>
          </a:bodyPr>
          <a:lstStyle/>
          <a:p>
            <a:r>
              <a:rPr lang="en-US" dirty="0"/>
              <a:t>Similar to RRFB</a:t>
            </a:r>
          </a:p>
          <a:p>
            <a:r>
              <a:rPr lang="en-US" dirty="0"/>
              <a:t>Pedestrians activate the PHB</a:t>
            </a:r>
          </a:p>
          <a:p>
            <a:r>
              <a:rPr lang="en-US" dirty="0"/>
              <a:t>Lighting sequence tells drivers what to do, as shown in the figure to the far right</a:t>
            </a:r>
          </a:p>
        </p:txBody>
      </p:sp>
      <p:pic>
        <p:nvPicPr>
          <p:cNvPr id="6" name="Picture 5" descr="A diagram of a crosswalk&#10;&#10;Description automatically generated">
            <a:extLst>
              <a:ext uri="{FF2B5EF4-FFF2-40B4-BE49-F238E27FC236}">
                <a16:creationId xmlns:a16="http://schemas.microsoft.com/office/drawing/2014/main" id="{E83CC3E8-24D5-BD67-9305-1C556700A37A}"/>
              </a:ext>
            </a:extLst>
          </p:cNvPr>
          <p:cNvPicPr>
            <a:picLocks noChangeAspect="1"/>
          </p:cNvPicPr>
          <p:nvPr/>
        </p:nvPicPr>
        <p:blipFill rotWithShape="1">
          <a:blip r:embed="rId3">
            <a:extLst>
              <a:ext uri="{28A0092B-C50C-407E-A947-70E740481C1C}">
                <a14:useLocalDpi xmlns:a14="http://schemas.microsoft.com/office/drawing/2010/main" val="0"/>
              </a:ext>
            </a:extLst>
          </a:blip>
          <a:srcRect l="3714" t="27580" r="4327" b="4930"/>
          <a:stretch/>
        </p:blipFill>
        <p:spPr>
          <a:xfrm>
            <a:off x="7638940" y="1384248"/>
            <a:ext cx="4553060" cy="4316073"/>
          </a:xfrm>
          <a:prstGeom prst="rect">
            <a:avLst/>
          </a:prstGeom>
        </p:spPr>
      </p:pic>
      <p:pic>
        <p:nvPicPr>
          <p:cNvPr id="11" name="Picture 10" descr="A crosswalk with traffic lights&#10;&#10;Description automatically generated">
            <a:extLst>
              <a:ext uri="{FF2B5EF4-FFF2-40B4-BE49-F238E27FC236}">
                <a16:creationId xmlns:a16="http://schemas.microsoft.com/office/drawing/2014/main" id="{9389F530-D8E2-9742-3458-4B84D288F96D}"/>
              </a:ext>
            </a:extLst>
          </p:cNvPr>
          <p:cNvPicPr>
            <a:picLocks noChangeAspect="1"/>
          </p:cNvPicPr>
          <p:nvPr/>
        </p:nvPicPr>
        <p:blipFill rotWithShape="1">
          <a:blip r:embed="rId4">
            <a:extLst>
              <a:ext uri="{28A0092B-C50C-407E-A947-70E740481C1C}">
                <a14:useLocalDpi xmlns:a14="http://schemas.microsoft.com/office/drawing/2010/main" val="0"/>
              </a:ext>
            </a:extLst>
          </a:blip>
          <a:srcRect r="22666" b="70"/>
          <a:stretch/>
        </p:blipFill>
        <p:spPr>
          <a:xfrm>
            <a:off x="2884062" y="1384248"/>
            <a:ext cx="4681726" cy="4316073"/>
          </a:xfrm>
          <a:prstGeom prst="rect">
            <a:avLst/>
          </a:prstGeom>
        </p:spPr>
      </p:pic>
    </p:spTree>
    <p:extLst>
      <p:ext uri="{BB962C8B-B14F-4D97-AF65-F5344CB8AC3E}">
        <p14:creationId xmlns:p14="http://schemas.microsoft.com/office/powerpoint/2010/main" val="28443234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A99F35-4FA6-8D6A-5F5D-2667E7899DB3}"/>
              </a:ext>
            </a:extLst>
          </p:cNvPr>
          <p:cNvPicPr>
            <a:picLocks noChangeAspect="1"/>
          </p:cNvPicPr>
          <p:nvPr/>
        </p:nvPicPr>
        <p:blipFill rotWithShape="1">
          <a:blip r:embed="rId3">
            <a:extLst>
              <a:ext uri="{28A0092B-C50C-407E-A947-70E740481C1C}">
                <a14:useLocalDpi xmlns:a14="http://schemas.microsoft.com/office/drawing/2010/main" val="0"/>
              </a:ext>
            </a:extLst>
          </a:blip>
          <a:srcRect l="24001" r="11300"/>
          <a:stretch/>
        </p:blipFill>
        <p:spPr>
          <a:xfrm>
            <a:off x="6152286" y="0"/>
            <a:ext cx="6039713" cy="6226195"/>
          </a:xfrm>
          <a:prstGeom prst="rect">
            <a:avLst/>
          </a:prstGeom>
        </p:spPr>
      </p:pic>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438913" y="-1301"/>
            <a:ext cx="10808738" cy="1325563"/>
          </a:xfrm>
        </p:spPr>
        <p:txBody>
          <a:bodyPr/>
          <a:lstStyle/>
          <a:p>
            <a:r>
              <a:rPr lang="en-US" dirty="0"/>
              <a:t>Emergency Vehicles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438913" y="1177958"/>
            <a:ext cx="5282714" cy="4908383"/>
          </a:xfrm>
        </p:spPr>
        <p:txBody>
          <a:bodyPr>
            <a:normAutofit fontScale="92500"/>
          </a:bodyPr>
          <a:lstStyle/>
          <a:p>
            <a:r>
              <a:rPr lang="en-US" dirty="0"/>
              <a:t>Emergency vehicles include fire trucks, ambulance, and police vehicles</a:t>
            </a:r>
          </a:p>
          <a:p>
            <a:r>
              <a:rPr lang="en-US" dirty="0"/>
              <a:t>When encountering an emergency vehicle using siren/air horn and/or flashing lights, you should do the following:</a:t>
            </a:r>
          </a:p>
          <a:p>
            <a:pPr lvl="1"/>
            <a:r>
              <a:rPr lang="en-US" dirty="0"/>
              <a:t>Pull to the right edge of the road when they approach from any direction, except the opposite of a roadway with a median</a:t>
            </a:r>
          </a:p>
          <a:p>
            <a:pPr lvl="1"/>
            <a:r>
              <a:rPr lang="en-US" dirty="0"/>
              <a:t>In an intersection, pull through it and pull over</a:t>
            </a:r>
          </a:p>
          <a:p>
            <a:pPr lvl="1"/>
            <a:r>
              <a:rPr lang="en-US" dirty="0"/>
              <a:t>Stay at least 500 feet behind emergency vehicle</a:t>
            </a:r>
          </a:p>
        </p:txBody>
      </p:sp>
    </p:spTree>
    <p:extLst>
      <p:ext uri="{BB962C8B-B14F-4D97-AF65-F5344CB8AC3E}">
        <p14:creationId xmlns:p14="http://schemas.microsoft.com/office/powerpoint/2010/main" val="21277526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8998F5D-62BE-43D1-A2B8-28FA32AF3828}"/>
              </a:ext>
            </a:extLst>
          </p:cNvPr>
          <p:cNvSpPr/>
          <p:nvPr/>
        </p:nvSpPr>
        <p:spPr>
          <a:xfrm>
            <a:off x="6330462" y="0"/>
            <a:ext cx="5861538" cy="62261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438913" y="-1301"/>
            <a:ext cx="10808738" cy="1325563"/>
          </a:xfrm>
        </p:spPr>
        <p:txBody>
          <a:bodyPr/>
          <a:lstStyle/>
          <a:p>
            <a:r>
              <a:rPr lang="en-US" dirty="0"/>
              <a:t>School Buses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438912" y="1177958"/>
            <a:ext cx="5600803" cy="4908383"/>
          </a:xfrm>
        </p:spPr>
        <p:txBody>
          <a:bodyPr>
            <a:normAutofit fontScale="92500"/>
          </a:bodyPr>
          <a:lstStyle/>
          <a:p>
            <a:pPr marL="0" indent="0">
              <a:buNone/>
            </a:pPr>
            <a:r>
              <a:rPr lang="en-US" dirty="0"/>
              <a:t>When approaching a school bus with flashing lights on a 2 or 3 lane road</a:t>
            </a:r>
          </a:p>
          <a:p>
            <a:r>
              <a:rPr lang="en-US" dirty="0"/>
              <a:t>Approaching from the rear:</a:t>
            </a:r>
          </a:p>
          <a:p>
            <a:pPr lvl="1"/>
            <a:r>
              <a:rPr lang="en-US" dirty="0"/>
              <a:t>Slow and prepare to stop</a:t>
            </a:r>
          </a:p>
          <a:p>
            <a:pPr lvl="1"/>
            <a:r>
              <a:rPr lang="en-US" dirty="0"/>
              <a:t>When the stop arm is extended, stop at least 15 feet from the rear of the bus</a:t>
            </a:r>
          </a:p>
          <a:p>
            <a:pPr lvl="1"/>
            <a:r>
              <a:rPr lang="en-US" dirty="0"/>
              <a:t>Remain stopped until the stop arm is redacted and the bus starts moving</a:t>
            </a:r>
          </a:p>
          <a:p>
            <a:r>
              <a:rPr lang="en-US" dirty="0"/>
              <a:t>Approaching from the front:</a:t>
            </a:r>
          </a:p>
          <a:p>
            <a:pPr lvl="1"/>
            <a:r>
              <a:rPr lang="en-US" dirty="0"/>
              <a:t>Slow down to 20 mph and prepare to stop</a:t>
            </a:r>
          </a:p>
          <a:p>
            <a:pPr lvl="1"/>
            <a:r>
              <a:rPr lang="en-US" dirty="0"/>
              <a:t>When the stop arm is extended, stop in front of the bus </a:t>
            </a:r>
          </a:p>
          <a:p>
            <a:pPr lvl="1"/>
            <a:r>
              <a:rPr lang="en-US" dirty="0"/>
              <a:t>Remain stopped until the stop arm is redacted and then proceed with caution</a:t>
            </a:r>
          </a:p>
        </p:txBody>
      </p:sp>
      <p:pic>
        <p:nvPicPr>
          <p:cNvPr id="5" name="Picture 4">
            <a:extLst>
              <a:ext uri="{FF2B5EF4-FFF2-40B4-BE49-F238E27FC236}">
                <a16:creationId xmlns:a16="http://schemas.microsoft.com/office/drawing/2014/main" id="{D0D7D069-82FA-4E54-B093-CDBF83239B5E}"/>
              </a:ext>
            </a:extLst>
          </p:cNvPr>
          <p:cNvPicPr>
            <a:picLocks noChangeAspect="1"/>
          </p:cNvPicPr>
          <p:nvPr/>
        </p:nvPicPr>
        <p:blipFill rotWithShape="1">
          <a:blip r:embed="rId3">
            <a:extLst>
              <a:ext uri="{28A0092B-C50C-407E-A947-70E740481C1C}">
                <a14:useLocalDpi xmlns:a14="http://schemas.microsoft.com/office/drawing/2010/main" val="0"/>
              </a:ext>
            </a:extLst>
          </a:blip>
          <a:srcRect l="2043" r="2171"/>
          <a:stretch/>
        </p:blipFill>
        <p:spPr>
          <a:xfrm>
            <a:off x="6330461" y="373182"/>
            <a:ext cx="5861539" cy="2406824"/>
          </a:xfrm>
          <a:prstGeom prst="rect">
            <a:avLst/>
          </a:prstGeom>
        </p:spPr>
      </p:pic>
      <p:pic>
        <p:nvPicPr>
          <p:cNvPr id="10" name="Picture 9">
            <a:extLst>
              <a:ext uri="{FF2B5EF4-FFF2-40B4-BE49-F238E27FC236}">
                <a16:creationId xmlns:a16="http://schemas.microsoft.com/office/drawing/2014/main" id="{E7D2B8D5-5BCC-48D9-A4E6-3044FEEA9BC6}"/>
              </a:ext>
            </a:extLst>
          </p:cNvPr>
          <p:cNvPicPr>
            <a:picLocks noChangeAspect="1"/>
          </p:cNvPicPr>
          <p:nvPr/>
        </p:nvPicPr>
        <p:blipFill rotWithShape="1">
          <a:blip r:embed="rId4">
            <a:extLst>
              <a:ext uri="{28A0092B-C50C-407E-A947-70E740481C1C}">
                <a14:useLocalDpi xmlns:a14="http://schemas.microsoft.com/office/drawing/2010/main" val="0"/>
              </a:ext>
            </a:extLst>
          </a:blip>
          <a:srcRect l="1830" r="1331"/>
          <a:stretch/>
        </p:blipFill>
        <p:spPr>
          <a:xfrm>
            <a:off x="6330461" y="2780656"/>
            <a:ext cx="5861539" cy="3102385"/>
          </a:xfrm>
          <a:prstGeom prst="rect">
            <a:avLst/>
          </a:prstGeom>
        </p:spPr>
      </p:pic>
    </p:spTree>
    <p:extLst>
      <p:ext uri="{BB962C8B-B14F-4D97-AF65-F5344CB8AC3E}">
        <p14:creationId xmlns:p14="http://schemas.microsoft.com/office/powerpoint/2010/main" val="199128947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133ABA31-CCEA-43BF-B12B-C3ADEBAE3B1D}"/>
              </a:ext>
            </a:extLst>
          </p:cNvPr>
          <p:cNvSpPr/>
          <p:nvPr/>
        </p:nvSpPr>
        <p:spPr>
          <a:xfrm>
            <a:off x="5539563" y="0"/>
            <a:ext cx="6652437" cy="6226194"/>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391631" y="0"/>
            <a:ext cx="10515600" cy="1325563"/>
          </a:xfrm>
        </p:spPr>
        <p:txBody>
          <a:bodyPr/>
          <a:lstStyle/>
          <a:p>
            <a:r>
              <a:rPr lang="en-US" dirty="0"/>
              <a:t>School Buses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391630" y="1215950"/>
            <a:ext cx="4903383" cy="4770180"/>
          </a:xfrm>
        </p:spPr>
        <p:txBody>
          <a:bodyPr>
            <a:normAutofit lnSpcReduction="10000"/>
          </a:bodyPr>
          <a:lstStyle/>
          <a:p>
            <a:pPr marL="0" indent="0">
              <a:buNone/>
            </a:pPr>
            <a:r>
              <a:rPr lang="en-US" dirty="0"/>
              <a:t>When approaching a school bus with flashing lights on a road with 4 or more lanes</a:t>
            </a:r>
          </a:p>
          <a:p>
            <a:r>
              <a:rPr lang="en-US" dirty="0"/>
              <a:t>Approaching from the rear:</a:t>
            </a:r>
          </a:p>
          <a:p>
            <a:pPr lvl="1"/>
            <a:r>
              <a:rPr lang="en-US" dirty="0"/>
              <a:t>Slow and prepare to stop</a:t>
            </a:r>
          </a:p>
          <a:p>
            <a:pPr lvl="1"/>
            <a:r>
              <a:rPr lang="en-US" dirty="0"/>
              <a:t>When the stop arm is extended, stop at least 15 feet from the rear of the bus</a:t>
            </a:r>
          </a:p>
          <a:p>
            <a:pPr lvl="1"/>
            <a:r>
              <a:rPr lang="en-US" dirty="0"/>
              <a:t>Remain stopped until the stop arm is redacted and the bus starts moving</a:t>
            </a:r>
          </a:p>
          <a:p>
            <a:r>
              <a:rPr lang="en-US" dirty="0"/>
              <a:t>Approaching from the front:</a:t>
            </a:r>
          </a:p>
          <a:p>
            <a:pPr lvl="1"/>
            <a:r>
              <a:rPr lang="en-US" dirty="0"/>
              <a:t>You do not need to stop, but proceed </a:t>
            </a:r>
            <a:r>
              <a:rPr lang="en-US"/>
              <a:t>with caution</a:t>
            </a:r>
            <a:endParaRPr lang="en-US" dirty="0"/>
          </a:p>
        </p:txBody>
      </p:sp>
      <p:pic>
        <p:nvPicPr>
          <p:cNvPr id="12" name="Picture 11">
            <a:extLst>
              <a:ext uri="{FF2B5EF4-FFF2-40B4-BE49-F238E27FC236}">
                <a16:creationId xmlns:a16="http://schemas.microsoft.com/office/drawing/2014/main" id="{4ADC8A1F-4087-47FF-BC1B-AF1019230B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6262" y="1215950"/>
            <a:ext cx="7063265" cy="3708953"/>
          </a:xfrm>
          <a:prstGeom prst="rect">
            <a:avLst/>
          </a:prstGeom>
        </p:spPr>
      </p:pic>
    </p:spTree>
    <p:extLst>
      <p:ext uri="{BB962C8B-B14F-4D97-AF65-F5344CB8AC3E}">
        <p14:creationId xmlns:p14="http://schemas.microsoft.com/office/powerpoint/2010/main" val="33679823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29B50-27D6-02C5-8261-5E44919B9787}"/>
              </a:ext>
            </a:extLst>
          </p:cNvPr>
          <p:cNvSpPr>
            <a:spLocks noGrp="1"/>
          </p:cNvSpPr>
          <p:nvPr>
            <p:ph type="title"/>
          </p:nvPr>
        </p:nvSpPr>
        <p:spPr>
          <a:xfrm>
            <a:off x="560832" y="365125"/>
            <a:ext cx="5477256" cy="1325563"/>
          </a:xfrm>
        </p:spPr>
        <p:txBody>
          <a:bodyPr/>
          <a:lstStyle/>
          <a:p>
            <a:r>
              <a:rPr lang="en-US" dirty="0"/>
              <a:t>Iowa’s Move Over or Slow Down Law</a:t>
            </a:r>
          </a:p>
        </p:txBody>
      </p:sp>
      <p:sp>
        <p:nvSpPr>
          <p:cNvPr id="3" name="Content Placeholder 2">
            <a:extLst>
              <a:ext uri="{FF2B5EF4-FFF2-40B4-BE49-F238E27FC236}">
                <a16:creationId xmlns:a16="http://schemas.microsoft.com/office/drawing/2014/main" id="{817E26B6-7AA3-B96D-AC0C-83EB27EE6751}"/>
              </a:ext>
            </a:extLst>
          </p:cNvPr>
          <p:cNvSpPr>
            <a:spLocks noGrp="1"/>
          </p:cNvSpPr>
          <p:nvPr>
            <p:ph idx="1"/>
          </p:nvPr>
        </p:nvSpPr>
        <p:spPr>
          <a:xfrm>
            <a:off x="560832" y="1923160"/>
            <a:ext cx="5477256" cy="3986111"/>
          </a:xfrm>
        </p:spPr>
        <p:txBody>
          <a:bodyPr/>
          <a:lstStyle/>
          <a:p>
            <a:r>
              <a:rPr lang="en-US" dirty="0"/>
              <a:t>You are required to change lanes when approaching a stopped vehicle which is displaying flashing lights</a:t>
            </a:r>
          </a:p>
          <a:p>
            <a:r>
              <a:rPr lang="en-US" dirty="0"/>
              <a:t>If you cannot safely change lanes, you are required to slow down to below the posted speed limit and prepare to stop</a:t>
            </a:r>
          </a:p>
        </p:txBody>
      </p:sp>
      <p:pic>
        <p:nvPicPr>
          <p:cNvPr id="7" name="Picture 6" descr="A truck on a wet road&#10;&#10;Description automatically generated">
            <a:extLst>
              <a:ext uri="{FF2B5EF4-FFF2-40B4-BE49-F238E27FC236}">
                <a16:creationId xmlns:a16="http://schemas.microsoft.com/office/drawing/2014/main" id="{B07E0E22-8E56-6C03-D910-A5832010DCD2}"/>
              </a:ext>
            </a:extLst>
          </p:cNvPr>
          <p:cNvPicPr>
            <a:picLocks noChangeAspect="1"/>
          </p:cNvPicPr>
          <p:nvPr/>
        </p:nvPicPr>
        <p:blipFill rotWithShape="1">
          <a:blip r:embed="rId3">
            <a:extLst>
              <a:ext uri="{28A0092B-C50C-407E-A947-70E740481C1C}">
                <a14:useLocalDpi xmlns:a14="http://schemas.microsoft.com/office/drawing/2010/main" val="0"/>
              </a:ext>
            </a:extLst>
          </a:blip>
          <a:srcRect l="26723" t="17557" r="16688" b="-1"/>
          <a:stretch/>
        </p:blipFill>
        <p:spPr>
          <a:xfrm>
            <a:off x="6493092" y="-1302"/>
            <a:ext cx="5698908" cy="6226869"/>
          </a:xfrm>
          <a:prstGeom prst="rect">
            <a:avLst/>
          </a:prstGeom>
        </p:spPr>
      </p:pic>
    </p:spTree>
    <p:extLst>
      <p:ext uri="{BB962C8B-B14F-4D97-AF65-F5344CB8AC3E}">
        <p14:creationId xmlns:p14="http://schemas.microsoft.com/office/powerpoint/2010/main" val="41418033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4A22E-2428-4B94-7C2E-53C6F1F49E2F}"/>
              </a:ext>
            </a:extLst>
          </p:cNvPr>
          <p:cNvSpPr>
            <a:spLocks noGrp="1"/>
          </p:cNvSpPr>
          <p:nvPr>
            <p:ph type="title"/>
          </p:nvPr>
        </p:nvSpPr>
        <p:spPr>
          <a:xfrm>
            <a:off x="448056" y="328866"/>
            <a:ext cx="10515600" cy="1012571"/>
          </a:xfrm>
        </p:spPr>
        <p:txBody>
          <a:bodyPr/>
          <a:lstStyle/>
          <a:p>
            <a:r>
              <a:rPr lang="en-US" dirty="0"/>
              <a:t>Funeral Processions</a:t>
            </a:r>
          </a:p>
        </p:txBody>
      </p:sp>
      <p:sp>
        <p:nvSpPr>
          <p:cNvPr id="3" name="Content Placeholder 2">
            <a:extLst>
              <a:ext uri="{FF2B5EF4-FFF2-40B4-BE49-F238E27FC236}">
                <a16:creationId xmlns:a16="http://schemas.microsoft.com/office/drawing/2014/main" id="{F001A282-D7DB-7A26-EC5C-879A88F2D35C}"/>
              </a:ext>
            </a:extLst>
          </p:cNvPr>
          <p:cNvSpPr>
            <a:spLocks noGrp="1"/>
          </p:cNvSpPr>
          <p:nvPr>
            <p:ph idx="1"/>
          </p:nvPr>
        </p:nvSpPr>
        <p:spPr>
          <a:xfrm>
            <a:off x="448056" y="1405445"/>
            <a:ext cx="6684264" cy="4620768"/>
          </a:xfrm>
        </p:spPr>
        <p:txBody>
          <a:bodyPr>
            <a:normAutofit/>
          </a:bodyPr>
          <a:lstStyle/>
          <a:p>
            <a:r>
              <a:rPr lang="en-US" dirty="0"/>
              <a:t>A funeral procession is a line of motor vehicles accompanying a vehicle carrying a deceased person. It can be escorted by the following vehicles:</a:t>
            </a:r>
          </a:p>
          <a:p>
            <a:pPr lvl="1"/>
            <a:r>
              <a:rPr lang="en-US" dirty="0"/>
              <a:t>Vehicle continually displaying its emergency signal lamps flashing simultaneously and using lighted headlamps and identifying flags</a:t>
            </a:r>
          </a:p>
          <a:p>
            <a:pPr lvl="1"/>
            <a:r>
              <a:rPr lang="en-US" dirty="0"/>
              <a:t>Escort vehicle displaying flashing or revolving red and amber light visible in all directions and keeping all other motor vehicles with lighted headlamps in close formation</a:t>
            </a:r>
          </a:p>
          <a:p>
            <a:r>
              <a:rPr lang="en-US" dirty="0"/>
              <a:t>Other drivers should yield ROW to the procession</a:t>
            </a:r>
          </a:p>
        </p:txBody>
      </p:sp>
      <p:pic>
        <p:nvPicPr>
          <p:cNvPr id="7" name="Picture 6" descr="A car on the road&#10;&#10;Description automatically generated">
            <a:extLst>
              <a:ext uri="{FF2B5EF4-FFF2-40B4-BE49-F238E27FC236}">
                <a16:creationId xmlns:a16="http://schemas.microsoft.com/office/drawing/2014/main" id="{EA2A1A74-58D2-6A57-1AC2-A97344B240B1}"/>
              </a:ext>
            </a:extLst>
          </p:cNvPr>
          <p:cNvPicPr>
            <a:picLocks noChangeAspect="1"/>
          </p:cNvPicPr>
          <p:nvPr/>
        </p:nvPicPr>
        <p:blipFill rotWithShape="1">
          <a:blip r:embed="rId3">
            <a:extLst>
              <a:ext uri="{28A0092B-C50C-407E-A947-70E740481C1C}">
                <a14:useLocalDpi xmlns:a14="http://schemas.microsoft.com/office/drawing/2010/main" val="0"/>
              </a:ext>
            </a:extLst>
          </a:blip>
          <a:srcRect l="41443" r="7753"/>
          <a:stretch/>
        </p:blipFill>
        <p:spPr>
          <a:xfrm>
            <a:off x="7442911" y="0"/>
            <a:ext cx="4749089" cy="6225567"/>
          </a:xfrm>
          <a:prstGeom prst="rect">
            <a:avLst/>
          </a:prstGeom>
        </p:spPr>
      </p:pic>
    </p:spTree>
    <p:extLst>
      <p:ext uri="{BB962C8B-B14F-4D97-AF65-F5344CB8AC3E}">
        <p14:creationId xmlns:p14="http://schemas.microsoft.com/office/powerpoint/2010/main" val="401913754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5F467-B64D-5CA9-B53D-F6AA726B7A87}"/>
              </a:ext>
            </a:extLst>
          </p:cNvPr>
          <p:cNvSpPr>
            <a:spLocks noGrp="1"/>
          </p:cNvSpPr>
          <p:nvPr>
            <p:ph type="title"/>
          </p:nvPr>
        </p:nvSpPr>
        <p:spPr>
          <a:xfrm>
            <a:off x="460248" y="365125"/>
            <a:ext cx="6428232" cy="1325563"/>
          </a:xfrm>
        </p:spPr>
        <p:txBody>
          <a:bodyPr/>
          <a:lstStyle/>
          <a:p>
            <a:r>
              <a:rPr lang="en-US" dirty="0"/>
              <a:t>Animal Collisions</a:t>
            </a:r>
          </a:p>
        </p:txBody>
      </p:sp>
      <p:sp>
        <p:nvSpPr>
          <p:cNvPr id="3" name="Content Placeholder 2">
            <a:extLst>
              <a:ext uri="{FF2B5EF4-FFF2-40B4-BE49-F238E27FC236}">
                <a16:creationId xmlns:a16="http://schemas.microsoft.com/office/drawing/2014/main" id="{2512AF3B-E0D9-2E75-97C1-5E187239FEB5}"/>
              </a:ext>
            </a:extLst>
          </p:cNvPr>
          <p:cNvSpPr>
            <a:spLocks noGrp="1"/>
          </p:cNvSpPr>
          <p:nvPr>
            <p:ph idx="1"/>
          </p:nvPr>
        </p:nvSpPr>
        <p:spPr>
          <a:xfrm>
            <a:off x="460248" y="1626893"/>
            <a:ext cx="6428232" cy="4282568"/>
          </a:xfrm>
        </p:spPr>
        <p:txBody>
          <a:bodyPr>
            <a:normAutofit/>
          </a:bodyPr>
          <a:lstStyle/>
          <a:p>
            <a:r>
              <a:rPr lang="en-US" dirty="0"/>
              <a:t>Keep a look out for animals crossing the roadway</a:t>
            </a:r>
          </a:p>
          <a:p>
            <a:r>
              <a:rPr lang="en-US" dirty="0"/>
              <a:t>Watch particularly for deer</a:t>
            </a:r>
          </a:p>
          <a:p>
            <a:pPr lvl="1"/>
            <a:r>
              <a:rPr lang="en-US" dirty="0"/>
              <a:t>Sunrise and sunset are peak times</a:t>
            </a:r>
          </a:p>
          <a:p>
            <a:pPr lvl="1"/>
            <a:r>
              <a:rPr lang="en-US" dirty="0"/>
              <a:t>October, November, and May are peak collision months</a:t>
            </a:r>
          </a:p>
          <a:p>
            <a:pPr lvl="1"/>
            <a:r>
              <a:rPr lang="en-US" dirty="0"/>
              <a:t>Deer travel in groups—if you see one, expect others</a:t>
            </a:r>
          </a:p>
          <a:p>
            <a:r>
              <a:rPr lang="en-US" dirty="0"/>
              <a:t>If you don’t have time to stop, don’t swerve/veer—a more severe crash could result (e.g., head-on, roadside hazards)</a:t>
            </a:r>
          </a:p>
        </p:txBody>
      </p:sp>
      <p:pic>
        <p:nvPicPr>
          <p:cNvPr id="7" name="Picture 6" descr="Photograph of a running deer about to cross a two-lane road in a rural area">
            <a:extLst>
              <a:ext uri="{FF2B5EF4-FFF2-40B4-BE49-F238E27FC236}">
                <a16:creationId xmlns:a16="http://schemas.microsoft.com/office/drawing/2014/main" id="{861FD72D-1C20-9A6A-3824-377D68E4A6B8}"/>
              </a:ext>
            </a:extLst>
          </p:cNvPr>
          <p:cNvPicPr>
            <a:picLocks noChangeAspect="1"/>
          </p:cNvPicPr>
          <p:nvPr/>
        </p:nvPicPr>
        <p:blipFill rotWithShape="1">
          <a:blip r:embed="rId3">
            <a:extLst>
              <a:ext uri="{28A0092B-C50C-407E-A947-70E740481C1C}">
                <a14:useLocalDpi xmlns:a14="http://schemas.microsoft.com/office/drawing/2010/main" val="0"/>
              </a:ext>
            </a:extLst>
          </a:blip>
          <a:srcRect l="31963" r="14834"/>
          <a:stretch/>
        </p:blipFill>
        <p:spPr>
          <a:xfrm>
            <a:off x="7222804" y="1"/>
            <a:ext cx="4969196" cy="6226718"/>
          </a:xfrm>
          <a:prstGeom prst="rect">
            <a:avLst/>
          </a:prstGeom>
        </p:spPr>
      </p:pic>
    </p:spTree>
    <p:extLst>
      <p:ext uri="{BB962C8B-B14F-4D97-AF65-F5344CB8AC3E}">
        <p14:creationId xmlns:p14="http://schemas.microsoft.com/office/powerpoint/2010/main" val="9893942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8654DA-90AD-6C88-2704-76D201B422FF}"/>
              </a:ext>
            </a:extLst>
          </p:cNvPr>
          <p:cNvSpPr>
            <a:spLocks noGrp="1"/>
          </p:cNvSpPr>
          <p:nvPr>
            <p:ph type="title"/>
          </p:nvPr>
        </p:nvSpPr>
        <p:spPr/>
        <p:txBody>
          <a:bodyPr/>
          <a:lstStyle/>
          <a:p>
            <a:r>
              <a:rPr lang="en-US" dirty="0"/>
              <a:t>Disclaimer Notice</a:t>
            </a:r>
          </a:p>
        </p:txBody>
      </p:sp>
      <p:sp>
        <p:nvSpPr>
          <p:cNvPr id="3" name="Content Placeholder 2">
            <a:extLst>
              <a:ext uri="{FF2B5EF4-FFF2-40B4-BE49-F238E27FC236}">
                <a16:creationId xmlns:a16="http://schemas.microsoft.com/office/drawing/2014/main" id="{C9A8238B-4B18-12B9-E7B0-1D306FC4563D}"/>
              </a:ext>
            </a:extLst>
          </p:cNvPr>
          <p:cNvSpPr>
            <a:spLocks noGrp="1"/>
          </p:cNvSpPr>
          <p:nvPr>
            <p:ph idx="1"/>
          </p:nvPr>
        </p:nvSpPr>
        <p:spPr/>
        <p:txBody>
          <a:bodyPr>
            <a:normAutofit/>
          </a:bodyPr>
          <a:lstStyle/>
          <a:p>
            <a:pPr marL="0" indent="0">
              <a:buNone/>
            </a:pPr>
            <a:r>
              <a:rPr lang="en-US" sz="2000" dirty="0"/>
              <a:t>This module was developed by the Institute for Transportation (</a:t>
            </a:r>
            <a:r>
              <a:rPr lang="en-US" sz="2000" dirty="0" err="1"/>
              <a:t>InTrans</a:t>
            </a:r>
            <a:r>
              <a:rPr lang="en-US" sz="2000" dirty="0"/>
              <a:t>) at Iowa State University for the Iowa Department of Transportation (Iowa DOT) with the purpose to provide the material for driver education instructors in Iowa. </a:t>
            </a:r>
            <a:r>
              <a:rPr lang="en-US" sz="2000" dirty="0" err="1"/>
              <a:t>InTrans</a:t>
            </a:r>
            <a:r>
              <a:rPr lang="en-US" sz="2000" dirty="0"/>
              <a:t> is responsible for the facts and the accuracy of the information presented herein as of May 1, 2025.</a:t>
            </a:r>
          </a:p>
          <a:p>
            <a:pPr marL="0" indent="0">
              <a:buNone/>
            </a:pPr>
            <a:r>
              <a:rPr lang="en-US" sz="2000" dirty="0"/>
              <a:t>Driver education instructors may use the material in its entirety or may use any of the slides and material individually. The material is for educational purposes only. It is strictly prohibited to sell any part of this module.</a:t>
            </a:r>
          </a:p>
          <a:p>
            <a:pPr marL="0" indent="0">
              <a:buNone/>
            </a:pPr>
            <a:r>
              <a:rPr lang="en-US" sz="2000" dirty="0"/>
              <a:t>If any of the material is reused, please credit the appropriate source. The resources used for information and images for the module are provided in the notes section. Other material can be cited as Iowa DOT.</a:t>
            </a:r>
          </a:p>
          <a:p>
            <a:pPr marL="0" indent="0">
              <a:buNone/>
            </a:pPr>
            <a:r>
              <a:rPr lang="en-US" sz="2000" dirty="0"/>
              <a:t>For more information or questions, please contact Vania Boyd, Driver Education and Motorcycle Rider Education Manager, Iowa DOT, </a:t>
            </a:r>
            <a:r>
              <a:rPr lang="en-US" sz="2000" dirty="0" err="1">
                <a:hlinkClick r:id="rId2"/>
              </a:rPr>
              <a:t>Vania.boyd@iowadot.us</a:t>
            </a:r>
            <a:r>
              <a:rPr lang="en-US" sz="2000" dirty="0"/>
              <a:t>.</a:t>
            </a:r>
          </a:p>
        </p:txBody>
      </p:sp>
    </p:spTree>
    <p:extLst>
      <p:ext uri="{BB962C8B-B14F-4D97-AF65-F5344CB8AC3E}">
        <p14:creationId xmlns:p14="http://schemas.microsoft.com/office/powerpoint/2010/main" val="23822995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838200" y="365125"/>
            <a:ext cx="6111240" cy="1325563"/>
          </a:xfrm>
        </p:spPr>
        <p:txBody>
          <a:bodyPr/>
          <a:lstStyle/>
          <a:p>
            <a:r>
              <a:rPr lang="en-US" dirty="0"/>
              <a:t>Learning Objectives</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838200" y="1825624"/>
            <a:ext cx="6111240" cy="3986111"/>
          </a:xfrm>
        </p:spPr>
        <p:txBody>
          <a:bodyPr>
            <a:normAutofit lnSpcReduction="10000"/>
          </a:bodyPr>
          <a:lstStyle/>
          <a:p>
            <a:r>
              <a:rPr lang="en-US" dirty="0"/>
              <a:t>Define the meaning of yielding right-of-way (ROW)</a:t>
            </a:r>
          </a:p>
          <a:p>
            <a:r>
              <a:rPr lang="en-US" dirty="0"/>
              <a:t>Summarize the safety impacts of failing to yield ROW for driver below 16 years old</a:t>
            </a:r>
          </a:p>
          <a:p>
            <a:r>
              <a:rPr lang="en-US" dirty="0"/>
              <a:t>Describe the rules of yielding ROW for basic driving situations</a:t>
            </a:r>
          </a:p>
          <a:p>
            <a:r>
              <a:rPr lang="en-US" dirty="0"/>
              <a:t>Apply yielding ROW rules when driving under more complex situations, such as a roundabout or reduced-conflict intersection (RCUT)</a:t>
            </a:r>
          </a:p>
        </p:txBody>
      </p:sp>
      <p:pic>
        <p:nvPicPr>
          <p:cNvPr id="3" name="Picture 2">
            <a:extLst>
              <a:ext uri="{FF2B5EF4-FFF2-40B4-BE49-F238E27FC236}">
                <a16:creationId xmlns:a16="http://schemas.microsoft.com/office/drawing/2014/main" id="{90950A95-3F87-4A94-9CDC-58553FA98483}"/>
              </a:ext>
            </a:extLst>
          </p:cNvPr>
          <p:cNvPicPr>
            <a:picLocks noChangeAspect="1"/>
          </p:cNvPicPr>
          <p:nvPr/>
        </p:nvPicPr>
        <p:blipFill rotWithShape="1">
          <a:blip r:embed="rId3">
            <a:extLst>
              <a:ext uri="{28A0092B-C50C-407E-A947-70E740481C1C}">
                <a14:useLocalDpi xmlns:a14="http://schemas.microsoft.com/office/drawing/2010/main" val="0"/>
              </a:ext>
            </a:extLst>
          </a:blip>
          <a:srcRect l="15047"/>
          <a:stretch/>
        </p:blipFill>
        <p:spPr>
          <a:xfrm>
            <a:off x="7536010" y="0"/>
            <a:ext cx="4655990" cy="6225567"/>
          </a:xfrm>
          <a:prstGeom prst="rect">
            <a:avLst/>
          </a:prstGeom>
        </p:spPr>
      </p:pic>
    </p:spTree>
    <p:extLst>
      <p:ext uri="{BB962C8B-B14F-4D97-AF65-F5344CB8AC3E}">
        <p14:creationId xmlns:p14="http://schemas.microsoft.com/office/powerpoint/2010/main" val="3595515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9">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9">
                                            <p:txEl>
                                              <p:pRg st="1" end="1"/>
                                            </p:txEl>
                                          </p:spTgt>
                                        </p:tgtEl>
                                        <p:attrNameLst>
                                          <p:attrName>style.visibility</p:attrName>
                                        </p:attrNameLst>
                                      </p:cBhvr>
                                      <p:to>
                                        <p:strVal val="visible"/>
                                      </p:to>
                                    </p:set>
                                    <p:animEffect transition="in" filter="fade">
                                      <p:cBhvr>
                                        <p:cTn id="15" dur="1000"/>
                                        <p:tgtEl>
                                          <p:spTgt spid="9">
                                            <p:txEl>
                                              <p:pRg st="1" end="1"/>
                                            </p:txEl>
                                          </p:spTgt>
                                        </p:tgtEl>
                                      </p:cBhvr>
                                    </p:animEffect>
                                    <p:anim calcmode="lin" valueType="num">
                                      <p:cBhvr>
                                        <p:cTn id="16"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9">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9">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fade">
                                      <p:cBhvr>
                                        <p:cTn id="23" dur="1000"/>
                                        <p:tgtEl>
                                          <p:spTgt spid="9">
                                            <p:txEl>
                                              <p:pRg st="2" end="2"/>
                                            </p:txEl>
                                          </p:spTgt>
                                        </p:tgtEl>
                                      </p:cBhvr>
                                    </p:animEffect>
                                    <p:anim calcmode="lin" valueType="num">
                                      <p:cBhvr>
                                        <p:cTn id="24"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9">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9">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animEffect transition="in" filter="fade">
                                      <p:cBhvr>
                                        <p:cTn id="31" dur="1000"/>
                                        <p:tgtEl>
                                          <p:spTgt spid="9">
                                            <p:txEl>
                                              <p:pRg st="3" end="3"/>
                                            </p:txEl>
                                          </p:spTgt>
                                        </p:tgtEl>
                                      </p:cBhvr>
                                    </p:animEffect>
                                    <p:anim calcmode="lin" valueType="num">
                                      <p:cBhvr>
                                        <p:cTn id="32" dur="1000" fill="hold"/>
                                        <p:tgtEl>
                                          <p:spTgt spid="9">
                                            <p:txEl>
                                              <p:pRg st="3" end="3"/>
                                            </p:txEl>
                                          </p:spTgt>
                                        </p:tgtEl>
                                        <p:attrNameLst>
                                          <p:attrName>ppt_x</p:attrName>
                                        </p:attrNameLst>
                                      </p:cBhvr>
                                      <p:tavLst>
                                        <p:tav tm="0">
                                          <p:val>
                                            <p:strVal val="#ppt_x"/>
                                          </p:val>
                                        </p:tav>
                                        <p:tav tm="100000">
                                          <p:val>
                                            <p:strVal val="#ppt_x"/>
                                          </p:val>
                                        </p:tav>
                                      </p:tavLst>
                                    </p:anim>
                                    <p:anim calcmode="lin" valueType="num">
                                      <p:cBhvr>
                                        <p:cTn id="33" dur="900" decel="100000" fill="hold"/>
                                        <p:tgtEl>
                                          <p:spTgt spid="9">
                                            <p:txEl>
                                              <p:pRg st="3" end="3"/>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9">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D2F713-D617-4FD1-A6AE-377A60052A93}"/>
              </a:ext>
            </a:extLst>
          </p:cNvPr>
          <p:cNvPicPr>
            <a:picLocks noChangeAspect="1"/>
          </p:cNvPicPr>
          <p:nvPr/>
        </p:nvPicPr>
        <p:blipFill rotWithShape="1">
          <a:blip r:embed="rId3">
            <a:extLst>
              <a:ext uri="{28A0092B-C50C-407E-A947-70E740481C1C}">
                <a14:useLocalDpi xmlns:a14="http://schemas.microsoft.com/office/drawing/2010/main" val="0"/>
              </a:ext>
            </a:extLst>
          </a:blip>
          <a:srcRect l="3811" r="4309"/>
          <a:stretch/>
        </p:blipFill>
        <p:spPr>
          <a:xfrm>
            <a:off x="6472034" y="0"/>
            <a:ext cx="5719965" cy="6225568"/>
          </a:xfrm>
          <a:prstGeom prst="rect">
            <a:avLst/>
          </a:prstGeom>
        </p:spPr>
      </p:pic>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440635" y="365125"/>
            <a:ext cx="5719965" cy="1325563"/>
          </a:xfrm>
        </p:spPr>
        <p:txBody>
          <a:bodyPr/>
          <a:lstStyle/>
          <a:p>
            <a:r>
              <a:rPr lang="en-US" dirty="0"/>
              <a:t>What do We Mean by Yielding ROW?</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440635" y="1965976"/>
            <a:ext cx="5721626" cy="3986111"/>
          </a:xfrm>
        </p:spPr>
        <p:txBody>
          <a:bodyPr>
            <a:normAutofit lnSpcReduction="10000"/>
          </a:bodyPr>
          <a:lstStyle/>
          <a:p>
            <a:pPr>
              <a:lnSpc>
                <a:spcPct val="100000"/>
              </a:lnSpc>
            </a:pPr>
            <a:r>
              <a:rPr lang="en-US" sz="2800" dirty="0"/>
              <a:t>Two road users want to occupy the same physical space—this includes vehicles, bikes, pedestrians, etc.</a:t>
            </a:r>
          </a:p>
          <a:p>
            <a:pPr>
              <a:lnSpc>
                <a:spcPct val="100000"/>
              </a:lnSpc>
            </a:pPr>
            <a:r>
              <a:rPr lang="en-US" sz="2800" dirty="0"/>
              <a:t>Rules of who yields ROW (the space) tell road users who can proceed and who has to yield </a:t>
            </a:r>
          </a:p>
          <a:p>
            <a:pPr>
              <a:lnSpc>
                <a:spcPct val="100000"/>
              </a:lnSpc>
            </a:pPr>
            <a:r>
              <a:rPr lang="en-US" sz="2800" dirty="0"/>
              <a:t>These rules help avoid confusion and crashes</a:t>
            </a:r>
          </a:p>
        </p:txBody>
      </p:sp>
    </p:spTree>
    <p:extLst>
      <p:ext uri="{BB962C8B-B14F-4D97-AF65-F5344CB8AC3E}">
        <p14:creationId xmlns:p14="http://schemas.microsoft.com/office/powerpoint/2010/main" val="4246556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C334C6-AE25-4D0A-B3F7-7EB3E4C81226}"/>
              </a:ext>
            </a:extLst>
          </p:cNvPr>
          <p:cNvPicPr>
            <a:picLocks noChangeAspect="1"/>
          </p:cNvPicPr>
          <p:nvPr/>
        </p:nvPicPr>
        <p:blipFill rotWithShape="1">
          <a:blip r:embed="rId3">
            <a:extLst>
              <a:ext uri="{28A0092B-C50C-407E-A947-70E740481C1C}">
                <a14:useLocalDpi xmlns:a14="http://schemas.microsoft.com/office/drawing/2010/main" val="0"/>
              </a:ext>
            </a:extLst>
          </a:blip>
          <a:srcRect l="10757" r="8882"/>
          <a:stretch/>
        </p:blipFill>
        <p:spPr>
          <a:xfrm>
            <a:off x="7451833" y="1690687"/>
            <a:ext cx="4740167" cy="3932345"/>
          </a:xfrm>
          <a:prstGeom prst="rect">
            <a:avLst/>
          </a:prstGeom>
        </p:spPr>
      </p:pic>
      <p:sp>
        <p:nvSpPr>
          <p:cNvPr id="2" name="Title 1">
            <a:extLst>
              <a:ext uri="{FF2B5EF4-FFF2-40B4-BE49-F238E27FC236}">
                <a16:creationId xmlns:a16="http://schemas.microsoft.com/office/drawing/2014/main" id="{1BD0748A-D447-4AED-BBBD-245AE1883407}"/>
              </a:ext>
            </a:extLst>
          </p:cNvPr>
          <p:cNvSpPr>
            <a:spLocks noGrp="1"/>
          </p:cNvSpPr>
          <p:nvPr>
            <p:ph type="title"/>
          </p:nvPr>
        </p:nvSpPr>
        <p:spPr>
          <a:xfrm>
            <a:off x="575930" y="365125"/>
            <a:ext cx="11040140" cy="1325563"/>
          </a:xfrm>
        </p:spPr>
        <p:txBody>
          <a:bodyPr/>
          <a:lstStyle/>
          <a:p>
            <a:r>
              <a:rPr lang="en-US" dirty="0"/>
              <a:t>Why Does it Matter?</a:t>
            </a:r>
          </a:p>
        </p:txBody>
      </p:sp>
      <p:sp>
        <p:nvSpPr>
          <p:cNvPr id="3" name="Content Placeholder 2">
            <a:extLst>
              <a:ext uri="{FF2B5EF4-FFF2-40B4-BE49-F238E27FC236}">
                <a16:creationId xmlns:a16="http://schemas.microsoft.com/office/drawing/2014/main" id="{3733F1AA-49EF-439D-9920-8406DA3A4035}"/>
              </a:ext>
            </a:extLst>
          </p:cNvPr>
          <p:cNvSpPr>
            <a:spLocks noGrp="1"/>
          </p:cNvSpPr>
          <p:nvPr>
            <p:ph idx="1"/>
          </p:nvPr>
        </p:nvSpPr>
        <p:spPr>
          <a:xfrm>
            <a:off x="575930" y="1690688"/>
            <a:ext cx="6455979" cy="4279188"/>
          </a:xfrm>
        </p:spPr>
        <p:txBody>
          <a:bodyPr>
            <a:normAutofit fontScale="92500"/>
          </a:bodyPr>
          <a:lstStyle/>
          <a:p>
            <a:r>
              <a:rPr lang="en-US" sz="2800" dirty="0"/>
              <a:t>If we compare drivers in Iowa who are under 16 years old to drivers who are older than 16, we find that they are overrepresented in crashes when failure to yield ROW is noted as a major cause.</a:t>
            </a:r>
          </a:p>
          <a:p>
            <a:r>
              <a:rPr lang="en-US" sz="2800" dirty="0"/>
              <a:t>This includes the following:</a:t>
            </a:r>
          </a:p>
          <a:p>
            <a:pPr lvl="1"/>
            <a:r>
              <a:rPr lang="en-US" sz="2400" dirty="0"/>
              <a:t>Running a Stop sign</a:t>
            </a:r>
          </a:p>
          <a:p>
            <a:pPr lvl="1"/>
            <a:r>
              <a:rPr lang="en-US" sz="2400" dirty="0"/>
              <a:t>Failing to yield at uncontrolled intersection</a:t>
            </a:r>
          </a:p>
          <a:p>
            <a:pPr lvl="1"/>
            <a:r>
              <a:rPr lang="en-US" sz="2400" dirty="0"/>
              <a:t>Turning right on red at a sign </a:t>
            </a:r>
          </a:p>
          <a:p>
            <a:pPr lvl="1"/>
            <a:r>
              <a:rPr lang="en-US" sz="2400" dirty="0"/>
              <a:t>Failing to yield when a Yield sign is present</a:t>
            </a:r>
          </a:p>
        </p:txBody>
      </p:sp>
    </p:spTree>
    <p:extLst>
      <p:ext uri="{BB962C8B-B14F-4D97-AF65-F5344CB8AC3E}">
        <p14:creationId xmlns:p14="http://schemas.microsoft.com/office/powerpoint/2010/main" val="27941050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629478" y="365125"/>
            <a:ext cx="6111240" cy="1325563"/>
          </a:xfrm>
        </p:spPr>
        <p:txBody>
          <a:bodyPr/>
          <a:lstStyle/>
          <a:p>
            <a:r>
              <a:rPr lang="en-US" dirty="0"/>
              <a:t>Crossing/Turning Left at a Divided Highway</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629478" y="1910684"/>
            <a:ext cx="5363818" cy="3986111"/>
          </a:xfrm>
        </p:spPr>
        <p:txBody>
          <a:bodyPr>
            <a:normAutofit/>
          </a:bodyPr>
          <a:lstStyle/>
          <a:p>
            <a:r>
              <a:rPr lang="en-US" dirty="0"/>
              <a:t>Do not try to cross both directions at one time </a:t>
            </a:r>
          </a:p>
          <a:p>
            <a:pPr lvl="1"/>
            <a:r>
              <a:rPr lang="en-US" dirty="0"/>
              <a:t>Stop at first Stop sign, look left, and proceed when safe to do so</a:t>
            </a:r>
          </a:p>
          <a:p>
            <a:pPr lvl="1"/>
            <a:r>
              <a:rPr lang="en-US" dirty="0"/>
              <a:t>Stop in median, look right, cross or turn left when safe to do so </a:t>
            </a:r>
          </a:p>
          <a:p>
            <a:r>
              <a:rPr lang="en-US" dirty="0"/>
              <a:t>High speeds require caution and concentration</a:t>
            </a:r>
          </a:p>
          <a:p>
            <a:r>
              <a:rPr lang="en-US" dirty="0"/>
              <a:t>Be aware of median space and whether your vehicle will fit</a:t>
            </a:r>
          </a:p>
        </p:txBody>
      </p:sp>
      <p:pic>
        <p:nvPicPr>
          <p:cNvPr id="4" name="Picture 3">
            <a:extLst>
              <a:ext uri="{FF2B5EF4-FFF2-40B4-BE49-F238E27FC236}">
                <a16:creationId xmlns:a16="http://schemas.microsoft.com/office/drawing/2014/main" id="{D975289F-B329-4A4B-892A-C68150BD2D1B}"/>
              </a:ext>
            </a:extLst>
          </p:cNvPr>
          <p:cNvPicPr>
            <a:picLocks noChangeAspect="1"/>
          </p:cNvPicPr>
          <p:nvPr/>
        </p:nvPicPr>
        <p:blipFill rotWithShape="1">
          <a:blip r:embed="rId3">
            <a:extLst>
              <a:ext uri="{28A0092B-C50C-407E-A947-70E740481C1C}">
                <a14:useLocalDpi xmlns:a14="http://schemas.microsoft.com/office/drawing/2010/main" val="0"/>
              </a:ext>
            </a:extLst>
          </a:blip>
          <a:srcRect t="249" b="1229"/>
          <a:stretch/>
        </p:blipFill>
        <p:spPr>
          <a:xfrm>
            <a:off x="6082534" y="0"/>
            <a:ext cx="6109466" cy="6225567"/>
          </a:xfrm>
          <a:prstGeom prst="rect">
            <a:avLst/>
          </a:prstGeom>
        </p:spPr>
      </p:pic>
    </p:spTree>
    <p:extLst>
      <p:ext uri="{BB962C8B-B14F-4D97-AF65-F5344CB8AC3E}">
        <p14:creationId xmlns:p14="http://schemas.microsoft.com/office/powerpoint/2010/main" val="16975779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551506" y="1052697"/>
            <a:ext cx="5370248" cy="1325563"/>
          </a:xfrm>
        </p:spPr>
        <p:txBody>
          <a:bodyPr/>
          <a:lstStyle/>
          <a:p>
            <a:r>
              <a:rPr lang="en-US" dirty="0"/>
              <a:t>Driving a Reduced-Conflict Intersection</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551506" y="2513196"/>
            <a:ext cx="4687957" cy="2838525"/>
          </a:xfrm>
        </p:spPr>
        <p:txBody>
          <a:bodyPr>
            <a:normAutofit/>
          </a:bodyPr>
          <a:lstStyle/>
          <a:p>
            <a:pPr marL="285750" indent="-285750"/>
            <a:r>
              <a:rPr lang="en-US" dirty="0"/>
              <a:t>Newer design to reduce conflicts and improve safety at divided highways</a:t>
            </a:r>
          </a:p>
          <a:p>
            <a:pPr marL="285750" indent="-285750"/>
            <a:r>
              <a:rPr lang="en-US" dirty="0"/>
              <a:t>Drivers turning left from side road must turn right, merge into the left lane, and make a U-turn</a:t>
            </a:r>
          </a:p>
        </p:txBody>
      </p:sp>
      <p:pic>
        <p:nvPicPr>
          <p:cNvPr id="3" name="Picture 2">
            <a:extLst>
              <a:ext uri="{FF2B5EF4-FFF2-40B4-BE49-F238E27FC236}">
                <a16:creationId xmlns:a16="http://schemas.microsoft.com/office/drawing/2014/main" id="{D67AF4B9-D6AF-4F17-BC00-FC733A80D19B}"/>
              </a:ext>
            </a:extLst>
          </p:cNvPr>
          <p:cNvPicPr>
            <a:picLocks noChangeAspect="1"/>
          </p:cNvPicPr>
          <p:nvPr/>
        </p:nvPicPr>
        <p:blipFill rotWithShape="1">
          <a:blip r:embed="rId3">
            <a:extLst>
              <a:ext uri="{28A0092B-C50C-407E-A947-70E740481C1C}">
                <a14:useLocalDpi xmlns:a14="http://schemas.microsoft.com/office/drawing/2010/main" val="0"/>
              </a:ext>
            </a:extLst>
          </a:blip>
          <a:srcRect r="3433"/>
          <a:stretch/>
        </p:blipFill>
        <p:spPr>
          <a:xfrm>
            <a:off x="5999726" y="0"/>
            <a:ext cx="6192274" cy="6225567"/>
          </a:xfrm>
          <a:prstGeom prst="rect">
            <a:avLst/>
          </a:prstGeom>
        </p:spPr>
      </p:pic>
    </p:spTree>
    <p:extLst>
      <p:ext uri="{BB962C8B-B14F-4D97-AF65-F5344CB8AC3E}">
        <p14:creationId xmlns:p14="http://schemas.microsoft.com/office/powerpoint/2010/main" val="22742949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45BBDF-85F8-4186-8C29-F11EB92765FD}"/>
              </a:ext>
            </a:extLst>
          </p:cNvPr>
          <p:cNvPicPr>
            <a:picLocks noChangeAspect="1"/>
          </p:cNvPicPr>
          <p:nvPr/>
        </p:nvPicPr>
        <p:blipFill rotWithShape="1">
          <a:blip r:embed="rId3">
            <a:extLst>
              <a:ext uri="{28A0092B-C50C-407E-A947-70E740481C1C}">
                <a14:useLocalDpi xmlns:a14="http://schemas.microsoft.com/office/drawing/2010/main" val="0"/>
              </a:ext>
            </a:extLst>
          </a:blip>
          <a:srcRect l="30343" r="15321"/>
          <a:stretch/>
        </p:blipFill>
        <p:spPr>
          <a:xfrm>
            <a:off x="7117664" y="0"/>
            <a:ext cx="5074336" cy="6225846"/>
          </a:xfrm>
          <a:prstGeom prst="rect">
            <a:avLst/>
          </a:prstGeom>
        </p:spPr>
      </p:pic>
      <p:sp>
        <p:nvSpPr>
          <p:cNvPr id="8" name="Title 7">
            <a:extLst>
              <a:ext uri="{FF2B5EF4-FFF2-40B4-BE49-F238E27FC236}">
                <a16:creationId xmlns:a16="http://schemas.microsoft.com/office/drawing/2014/main" id="{FF7E0911-B6D8-4D56-B330-4895E57DEADA}"/>
              </a:ext>
            </a:extLst>
          </p:cNvPr>
          <p:cNvSpPr>
            <a:spLocks noGrp="1"/>
          </p:cNvSpPr>
          <p:nvPr>
            <p:ph type="title"/>
          </p:nvPr>
        </p:nvSpPr>
        <p:spPr>
          <a:xfrm>
            <a:off x="450574" y="365125"/>
            <a:ext cx="6111240" cy="1325563"/>
          </a:xfrm>
        </p:spPr>
        <p:txBody>
          <a:bodyPr/>
          <a:lstStyle/>
          <a:p>
            <a:r>
              <a:rPr lang="en-US" dirty="0"/>
              <a:t>Driving a Roundabout</a:t>
            </a:r>
          </a:p>
        </p:txBody>
      </p:sp>
      <p:sp>
        <p:nvSpPr>
          <p:cNvPr id="9" name="Content Placeholder 8">
            <a:extLst>
              <a:ext uri="{FF2B5EF4-FFF2-40B4-BE49-F238E27FC236}">
                <a16:creationId xmlns:a16="http://schemas.microsoft.com/office/drawing/2014/main" id="{8E769006-B26D-458F-97B9-93E644A60F72}"/>
              </a:ext>
            </a:extLst>
          </p:cNvPr>
          <p:cNvSpPr>
            <a:spLocks noGrp="1"/>
          </p:cNvSpPr>
          <p:nvPr>
            <p:ph idx="1"/>
          </p:nvPr>
        </p:nvSpPr>
        <p:spPr>
          <a:xfrm>
            <a:off x="450573" y="1461052"/>
            <a:ext cx="6198705" cy="4651513"/>
          </a:xfrm>
        </p:spPr>
        <p:txBody>
          <a:bodyPr>
            <a:normAutofit fontScale="92500" lnSpcReduction="20000"/>
          </a:bodyPr>
          <a:lstStyle/>
          <a:p>
            <a:pPr>
              <a:lnSpc>
                <a:spcPct val="110000"/>
              </a:lnSpc>
            </a:pPr>
            <a:r>
              <a:rPr lang="en-US" dirty="0"/>
              <a:t>Signs and pavement markings guide traffic</a:t>
            </a:r>
          </a:p>
          <a:p>
            <a:pPr>
              <a:lnSpc>
                <a:spcPct val="110000"/>
              </a:lnSpc>
            </a:pPr>
            <a:r>
              <a:rPr lang="en-US" dirty="0"/>
              <a:t>Single lane roundabouts</a:t>
            </a:r>
          </a:p>
          <a:p>
            <a:pPr lvl="1">
              <a:lnSpc>
                <a:spcPct val="100000"/>
              </a:lnSpc>
            </a:pPr>
            <a:r>
              <a:rPr lang="en-US" dirty="0"/>
              <a:t>Slow on approach and yield to pedestrians as needed</a:t>
            </a:r>
          </a:p>
          <a:p>
            <a:pPr lvl="1">
              <a:lnSpc>
                <a:spcPct val="100000"/>
              </a:lnSpc>
            </a:pPr>
            <a:r>
              <a:rPr lang="en-US" dirty="0"/>
              <a:t>Yield to vehicles in roundabout, wait for gap, and merge into the roundabout</a:t>
            </a:r>
          </a:p>
          <a:p>
            <a:pPr lvl="1">
              <a:lnSpc>
                <a:spcPct val="100000"/>
              </a:lnSpc>
            </a:pPr>
            <a:r>
              <a:rPr lang="en-US" dirty="0"/>
              <a:t>Continue until your exit (don’t stop)</a:t>
            </a:r>
          </a:p>
          <a:p>
            <a:pPr lvl="1">
              <a:lnSpc>
                <a:spcPct val="100000"/>
              </a:lnSpc>
            </a:pPr>
            <a:r>
              <a:rPr lang="en-US" dirty="0"/>
              <a:t>Signal and exit roundabout; yield to pedestrians as needed</a:t>
            </a:r>
          </a:p>
          <a:p>
            <a:pPr>
              <a:lnSpc>
                <a:spcPct val="110000"/>
              </a:lnSpc>
            </a:pPr>
            <a:r>
              <a:rPr lang="en-US" dirty="0"/>
              <a:t>Multilane roundabouts</a:t>
            </a:r>
          </a:p>
          <a:p>
            <a:pPr lvl="1">
              <a:lnSpc>
                <a:spcPct val="100000"/>
              </a:lnSpc>
            </a:pPr>
            <a:r>
              <a:rPr lang="en-US" dirty="0"/>
              <a:t>Pick proper approach lane</a:t>
            </a:r>
          </a:p>
          <a:p>
            <a:pPr lvl="1">
              <a:lnSpc>
                <a:spcPct val="100000"/>
              </a:lnSpc>
            </a:pPr>
            <a:r>
              <a:rPr lang="en-US" dirty="0"/>
              <a:t>Yield as you enter roundabout</a:t>
            </a:r>
          </a:p>
          <a:p>
            <a:pPr lvl="1">
              <a:lnSpc>
                <a:spcPct val="100000"/>
              </a:lnSpc>
            </a:pPr>
            <a:r>
              <a:rPr lang="en-US" dirty="0"/>
              <a:t>Signal just before your exit</a:t>
            </a:r>
          </a:p>
          <a:p>
            <a:pPr lvl="1">
              <a:lnSpc>
                <a:spcPct val="100000"/>
              </a:lnSpc>
            </a:pPr>
            <a:r>
              <a:rPr lang="en-US" dirty="0"/>
              <a:t>Be aware of traffic in the other lane</a:t>
            </a:r>
          </a:p>
        </p:txBody>
      </p:sp>
    </p:spTree>
    <p:extLst>
      <p:ext uri="{BB962C8B-B14F-4D97-AF65-F5344CB8AC3E}">
        <p14:creationId xmlns:p14="http://schemas.microsoft.com/office/powerpoint/2010/main" val="17743312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C9A1DA-6536-072D-D444-F010C8A12B6D}"/>
              </a:ext>
            </a:extLst>
          </p:cNvPr>
          <p:cNvSpPr>
            <a:spLocks noGrp="1"/>
          </p:cNvSpPr>
          <p:nvPr>
            <p:ph type="title"/>
          </p:nvPr>
        </p:nvSpPr>
        <p:spPr>
          <a:xfrm rot="-5400000">
            <a:off x="-2483516" y="2693512"/>
            <a:ext cx="6228272" cy="841248"/>
          </a:xfrm>
        </p:spPr>
        <p:txBody>
          <a:bodyPr/>
          <a:lstStyle/>
          <a:p>
            <a:pPr algn="ctr"/>
            <a:r>
              <a:rPr lang="en-US" dirty="0"/>
              <a:t>Driving a Roundabout</a:t>
            </a:r>
          </a:p>
        </p:txBody>
      </p:sp>
      <p:pic>
        <p:nvPicPr>
          <p:cNvPr id="5" name="Picture 4" descr="A map of a roundabout&#10;&#10;Description automatically generated">
            <a:extLst>
              <a:ext uri="{FF2B5EF4-FFF2-40B4-BE49-F238E27FC236}">
                <a16:creationId xmlns:a16="http://schemas.microsoft.com/office/drawing/2014/main" id="{BA3C4826-B97E-0642-498D-DAC5DF7CAA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698" y="431629"/>
            <a:ext cx="10984302" cy="5352858"/>
          </a:xfrm>
          <a:prstGeom prst="rect">
            <a:avLst/>
          </a:prstGeom>
        </p:spPr>
      </p:pic>
      <p:sp>
        <p:nvSpPr>
          <p:cNvPr id="7" name="TextBox 6">
            <a:extLst>
              <a:ext uri="{FF2B5EF4-FFF2-40B4-BE49-F238E27FC236}">
                <a16:creationId xmlns:a16="http://schemas.microsoft.com/office/drawing/2014/main" id="{51C83344-387C-0E7E-9F2D-8EB8A0302EA2}"/>
              </a:ext>
            </a:extLst>
          </p:cNvPr>
          <p:cNvSpPr txBox="1"/>
          <p:nvPr/>
        </p:nvSpPr>
        <p:spPr>
          <a:xfrm>
            <a:off x="1207698" y="5784487"/>
            <a:ext cx="5412558" cy="369332"/>
          </a:xfrm>
          <a:prstGeom prst="rect">
            <a:avLst/>
          </a:prstGeom>
          <a:noFill/>
        </p:spPr>
        <p:txBody>
          <a:bodyPr wrap="square" rtlCol="0">
            <a:spAutoFit/>
          </a:bodyPr>
          <a:lstStyle/>
          <a:p>
            <a:pPr algn="ctr"/>
            <a:r>
              <a:rPr lang="en-US" dirty="0"/>
              <a:t>Single-lane roundabout</a:t>
            </a:r>
          </a:p>
        </p:txBody>
      </p:sp>
      <p:sp>
        <p:nvSpPr>
          <p:cNvPr id="8" name="TextBox 7">
            <a:extLst>
              <a:ext uri="{FF2B5EF4-FFF2-40B4-BE49-F238E27FC236}">
                <a16:creationId xmlns:a16="http://schemas.microsoft.com/office/drawing/2014/main" id="{2E53F376-F93C-8425-6683-6A5DAE61828E}"/>
              </a:ext>
            </a:extLst>
          </p:cNvPr>
          <p:cNvSpPr txBox="1"/>
          <p:nvPr/>
        </p:nvSpPr>
        <p:spPr>
          <a:xfrm>
            <a:off x="6851904" y="5784487"/>
            <a:ext cx="5327904" cy="369332"/>
          </a:xfrm>
          <a:prstGeom prst="rect">
            <a:avLst/>
          </a:prstGeom>
          <a:noFill/>
        </p:spPr>
        <p:txBody>
          <a:bodyPr wrap="square" rtlCol="0">
            <a:spAutoFit/>
          </a:bodyPr>
          <a:lstStyle/>
          <a:p>
            <a:pPr algn="ctr"/>
            <a:r>
              <a:rPr lang="en-US" dirty="0"/>
              <a:t>Multi-lane roundabout</a:t>
            </a:r>
          </a:p>
        </p:txBody>
      </p:sp>
    </p:spTree>
    <p:extLst>
      <p:ext uri="{BB962C8B-B14F-4D97-AF65-F5344CB8AC3E}">
        <p14:creationId xmlns:p14="http://schemas.microsoft.com/office/powerpoint/2010/main" val="28085677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D0748A-D447-4AED-BBBD-245AE1883407}"/>
              </a:ext>
            </a:extLst>
          </p:cNvPr>
          <p:cNvSpPr>
            <a:spLocks noGrp="1"/>
          </p:cNvSpPr>
          <p:nvPr>
            <p:ph type="title"/>
          </p:nvPr>
        </p:nvSpPr>
        <p:spPr>
          <a:xfrm>
            <a:off x="568842" y="365125"/>
            <a:ext cx="11041912" cy="1325563"/>
          </a:xfrm>
        </p:spPr>
        <p:txBody>
          <a:bodyPr/>
          <a:lstStyle/>
          <a:p>
            <a:r>
              <a:rPr lang="en-US" dirty="0"/>
              <a:t>Rectangular Rapid Flashing Beacons (RRFBs)</a:t>
            </a:r>
          </a:p>
        </p:txBody>
      </p:sp>
      <p:sp>
        <p:nvSpPr>
          <p:cNvPr id="3" name="Content Placeholder 2">
            <a:extLst>
              <a:ext uri="{FF2B5EF4-FFF2-40B4-BE49-F238E27FC236}">
                <a16:creationId xmlns:a16="http://schemas.microsoft.com/office/drawing/2014/main" id="{3733F1AA-49EF-439D-9920-8406DA3A4035}"/>
              </a:ext>
            </a:extLst>
          </p:cNvPr>
          <p:cNvSpPr>
            <a:spLocks noGrp="1"/>
          </p:cNvSpPr>
          <p:nvPr>
            <p:ph idx="1"/>
          </p:nvPr>
        </p:nvSpPr>
        <p:spPr>
          <a:xfrm>
            <a:off x="568842" y="2106041"/>
            <a:ext cx="4818888" cy="3782695"/>
          </a:xfrm>
        </p:spPr>
        <p:txBody>
          <a:bodyPr>
            <a:normAutofit/>
          </a:bodyPr>
          <a:lstStyle/>
          <a:p>
            <a:r>
              <a:rPr lang="en-US" dirty="0"/>
              <a:t>RRFBs are used at mid-block pedestrian crossings</a:t>
            </a:r>
          </a:p>
          <a:p>
            <a:r>
              <a:rPr lang="en-US" dirty="0"/>
              <a:t>Pedestrians push a button to activate flashing lights</a:t>
            </a:r>
          </a:p>
          <a:p>
            <a:r>
              <a:rPr lang="en-US" dirty="0"/>
              <a:t>Drivers are required to yield to pedestrians</a:t>
            </a:r>
          </a:p>
          <a:p>
            <a:r>
              <a:rPr lang="en-US" dirty="0"/>
              <a:t>RRFBs allow pedestrians to cross a road safely</a:t>
            </a:r>
          </a:p>
        </p:txBody>
      </p:sp>
      <p:pic>
        <p:nvPicPr>
          <p:cNvPr id="9" name="Picture 8" descr="A crosswalk with a bicycle sign&#10;&#10;Description automatically generated">
            <a:extLst>
              <a:ext uri="{FF2B5EF4-FFF2-40B4-BE49-F238E27FC236}">
                <a16:creationId xmlns:a16="http://schemas.microsoft.com/office/drawing/2014/main" id="{8ABD4E61-C260-81E9-EEC9-7BCCB2E7F3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52160" y="1484948"/>
            <a:ext cx="6339840" cy="4123372"/>
          </a:xfrm>
          <a:prstGeom prst="rect">
            <a:avLst/>
          </a:prstGeom>
        </p:spPr>
      </p:pic>
    </p:spTree>
    <p:extLst>
      <p:ext uri="{BB962C8B-B14F-4D97-AF65-F5344CB8AC3E}">
        <p14:creationId xmlns:p14="http://schemas.microsoft.com/office/powerpoint/2010/main" val="282328307"/>
      </p:ext>
    </p:extLst>
  </p:cSld>
  <p:clrMapOvr>
    <a:masterClrMapping/>
  </p:clrMapOvr>
</p:sld>
</file>

<file path=ppt/theme/theme1.xml><?xml version="1.0" encoding="utf-8"?>
<a:theme xmlns:a="http://schemas.openxmlformats.org/drawingml/2006/main" name="Office Theme">
  <a:themeElements>
    <a:clrScheme name="Iowa DOT">
      <a:dk1>
        <a:srgbClr val="53565A"/>
      </a:dk1>
      <a:lt1>
        <a:sysClr val="window" lastClr="FFFFFF"/>
      </a:lt1>
      <a:dk2>
        <a:srgbClr val="254C5A"/>
      </a:dk2>
      <a:lt2>
        <a:srgbClr val="E7E6E6"/>
      </a:lt2>
      <a:accent1>
        <a:srgbClr val="FFCC00"/>
      </a:accent1>
      <a:accent2>
        <a:srgbClr val="C5D668"/>
      </a:accent2>
      <a:accent3>
        <a:srgbClr val="04637B"/>
      </a:accent3>
      <a:accent4>
        <a:srgbClr val="7F2629"/>
      </a:accent4>
      <a:accent5>
        <a:srgbClr val="1F5D38"/>
      </a:accent5>
      <a:accent6>
        <a:srgbClr val="BB6128"/>
      </a:accent6>
      <a:hlink>
        <a:srgbClr val="E0A525"/>
      </a:hlink>
      <a:folHlink>
        <a:srgbClr val="E0A52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4 Iowa DOT PPT Template_ROW.pptx" id="{254494E3-E339-4C6D-B69E-E890608D442B}" vid="{8FB4EA56-5143-4656-80FD-202C58E4107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2024 Iowa DOT PPT Template_ROW</Template>
  <TotalTime>1002</TotalTime>
  <Words>3186</Words>
  <Application>Microsoft Office PowerPoint</Application>
  <PresentationFormat>Widescreen</PresentationFormat>
  <Paragraphs>220</Paragraphs>
  <Slides>17</Slides>
  <Notes>16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-apple-system</vt:lpstr>
      <vt:lpstr>Arial</vt:lpstr>
      <vt:lpstr>Calibri</vt:lpstr>
      <vt:lpstr>Courier New</vt:lpstr>
      <vt:lpstr>ITC Berkeley Oldstyle Std</vt:lpstr>
      <vt:lpstr>museo-sans</vt:lpstr>
      <vt:lpstr>Roboto</vt:lpstr>
      <vt:lpstr>Verdana</vt:lpstr>
      <vt:lpstr>Office Theme</vt:lpstr>
      <vt:lpstr>Intersection/Right-Of-Way</vt:lpstr>
      <vt:lpstr>Learning Objectives</vt:lpstr>
      <vt:lpstr>What do We Mean by Yielding ROW?</vt:lpstr>
      <vt:lpstr>Why Does it Matter?</vt:lpstr>
      <vt:lpstr>Crossing/Turning Left at a Divided Highway</vt:lpstr>
      <vt:lpstr>Driving a Reduced-Conflict Intersection</vt:lpstr>
      <vt:lpstr>Driving a Roundabout</vt:lpstr>
      <vt:lpstr>Driving a Roundabout</vt:lpstr>
      <vt:lpstr>Rectangular Rapid Flashing Beacons (RRFBs)</vt:lpstr>
      <vt:lpstr>Pedestrian Hybrid Beacon (PHB)</vt:lpstr>
      <vt:lpstr>Emergency Vehicles</vt:lpstr>
      <vt:lpstr>School Buses</vt:lpstr>
      <vt:lpstr>School Buses</vt:lpstr>
      <vt:lpstr>Iowa’s Move Over or Slow Down Law</vt:lpstr>
      <vt:lpstr>Funeral Processions</vt:lpstr>
      <vt:lpstr>Animal Collisions</vt:lpstr>
      <vt:lpstr>Disclaimer Notice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Yielding Right-Of-Way</dc:title>
  <dc:creator>Hoermann, Alicia M [ITRNS]</dc:creator>
  <cp:lastModifiedBy>Hoermann, Alicia M [ITRNS]</cp:lastModifiedBy>
  <cp:revision>41</cp:revision>
  <dcterms:created xsi:type="dcterms:W3CDTF">2024-04-22T19:02:01Z</dcterms:created>
  <dcterms:modified xsi:type="dcterms:W3CDTF">2025-06-11T15:21:03Z</dcterms:modified>
</cp:coreProperties>
</file>