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62"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80" r:id="rId19"/>
    <p:sldId id="278" r:id="rId20"/>
    <p:sldId id="279" r:id="rId21"/>
    <p:sldId id="281" r:id="rId22"/>
    <p:sldId id="2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9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autoAdjust="0"/>
    <p:restoredTop sz="74110" autoAdjust="0"/>
  </p:normalViewPr>
  <p:slideViewPr>
    <p:cSldViewPr snapToGrid="0">
      <p:cViewPr varScale="1">
        <p:scale>
          <a:sx n="92" d="100"/>
          <a:sy n="92" d="100"/>
        </p:scale>
        <p:origin x="2520" y="18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CC26A6-4561-4396-8696-7E81E5FC9F94}" type="datetimeFigureOut">
              <a:rPr lang="en-US" smtClean="0"/>
              <a:t>5/13/25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DCC10-9A3A-476B-B37A-4F18C7F74268}" type="slidenum">
              <a:rPr lang="en-US" smtClean="0"/>
              <a:t>‹#›</a:t>
            </a:fld>
            <a:endParaRPr lang="en-US"/>
          </a:p>
        </p:txBody>
      </p:sp>
    </p:spTree>
    <p:extLst>
      <p:ext uri="{BB962C8B-B14F-4D97-AF65-F5344CB8AC3E}">
        <p14:creationId xmlns:p14="http://schemas.microsoft.com/office/powerpoint/2010/main" val="377743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module was developed by the Institute for Transportation at Iowa State University for the Iowa Department of Transportation. The purpose is to provide additional material for driver education instructors in Iowa. </a:t>
            </a:r>
            <a:r>
              <a:rPr lang="en-US" dirty="0">
                <a:solidFill>
                  <a:srgbClr val="FF0000"/>
                </a:solidFill>
                <a:highlight>
                  <a:srgbClr val="FFFF00"/>
                </a:highlight>
                <a:latin typeface="Arial" panose="020B0604020202020204" pitchFamily="34" charset="0"/>
                <a:cs typeface="Arial" panose="020B0604020202020204" pitchFamily="34" charset="0"/>
              </a:rPr>
              <a:t>This module focuses on driving while impaired.</a:t>
            </a:r>
            <a:r>
              <a:rPr lang="en-US" dirty="0">
                <a:latin typeface="Arial" panose="020B0604020202020204" pitchFamily="34" charset="0"/>
                <a:cs typeface="Arial" panose="020B0604020202020204" pitchFamily="34" charset="0"/>
              </a:rPr>
              <a:t> The material can be used in its entirety, or a driver education instructor can use any of the slides or material individually. Citations are provided for information sources and images. If these materials are used, please credit the appropriate source. Other material can be cited as Iowa DOT.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Image source:</a:t>
            </a:r>
            <a:endParaRPr lang="en-US" sz="1200" b="1"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AppleZoomZoom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Shutterstock.com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a:t>
            </a:fld>
            <a:endParaRPr lang="en-US"/>
          </a:p>
        </p:txBody>
      </p:sp>
    </p:spTree>
    <p:extLst>
      <p:ext uri="{BB962C8B-B14F-4D97-AF65-F5344CB8AC3E}">
        <p14:creationId xmlns:p14="http://schemas.microsoft.com/office/powerpoint/2010/main" val="1038419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Information in this table shows the BAC level at which the effect usually is first observed and has been gathered from a variety of sources, including the National Highway Traffic Safety Administration, National Institute on Alcohol Abuse and Alcoholism, American Medical Association, and https//webmd.com. </a:t>
            </a:r>
            <a:r>
              <a:rPr lang="en-US" sz="1200" b="0" i="0" u="none" strike="noStrike" kern="1200" dirty="0">
                <a:solidFill>
                  <a:schemeClr val="tx1"/>
                </a:solidFill>
                <a:effectLst/>
                <a:latin typeface="+mn-lt"/>
                <a:ea typeface="+mn-ea"/>
                <a:cs typeface="+mn-cs"/>
              </a:rPr>
              <a:t>Alcohol and driving is a dangerous combination that can lead to fatal crashes and injuries</a:t>
            </a:r>
            <a:r>
              <a:rPr lang="en-US" sz="1200" b="0" i="0" u="non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Alcohol affects the ability to drive by impairing vision, reaction time, coordination, and judgment</a:t>
            </a:r>
            <a:r>
              <a:rPr lang="en-US" sz="1200" b="0" i="0" u="non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It is illegal to drive with a BAC of 0.08% or higher in most states, and even a small amount of alcohol can reduce driving ability</a:t>
            </a:r>
            <a:r>
              <a:rPr lang="en-US" sz="1200" b="0" i="0" u="non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Other drugs, such as marijuana, cocaine, and methamphetamine, can also impair driving and increase the risk of collisions.</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NHTSA. The ABCs of BAC: A Guide to Understanding Blood Alcohol Concentration and Alcohol Impairment. National Highway Traffic Safety Administration. </a:t>
            </a:r>
            <a:r>
              <a:rPr lang="fr-FR" sz="1200" b="0" i="0" kern="1200" dirty="0">
                <a:solidFill>
                  <a:schemeClr val="tx1"/>
                </a:solidFill>
                <a:effectLst/>
                <a:latin typeface="+mn-lt"/>
                <a:ea typeface="+mn-ea"/>
                <a:cs typeface="+mn-cs"/>
              </a:rPr>
              <a:t>https://www.nhtsa.gov/sites/nhtsa.gov/files/809844-theabcsofbac.pdf. </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10</a:t>
            </a:fld>
            <a:endParaRPr lang="en-US"/>
          </a:p>
        </p:txBody>
      </p:sp>
    </p:spTree>
    <p:extLst>
      <p:ext uri="{BB962C8B-B14F-4D97-AF65-F5344CB8AC3E}">
        <p14:creationId xmlns:p14="http://schemas.microsoft.com/office/powerpoint/2010/main" val="2092155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dirty="0"/>
              <a:t>It takes at least an hour for the body to metabolize one unit of alcohol, and this process starts after drinking is stopped. As an example, a standard 12 ounces of beer has an alcohol concentration of 5%. But when the alcohol concentration increases, the quantity required to make up a standard drink decreases. Increasing the number of standard drinks means that the body will require more time to metabolize the alcohol. The rate at which the body does this cannot be sped up by eating or drinking anything else.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sources:</a:t>
            </a:r>
            <a:endParaRPr lang="en-US" dirty="0"/>
          </a:p>
          <a:p>
            <a:r>
              <a:rPr lang="en-US" dirty="0" err="1"/>
              <a:t>VectorMine</a:t>
            </a:r>
            <a:r>
              <a:rPr lang="en-US" dirty="0"/>
              <a:t>/</a:t>
            </a:r>
            <a:r>
              <a:rPr lang="en-US" dirty="0" err="1"/>
              <a:t>Shutterstock.com</a:t>
            </a:r>
            <a:r>
              <a:rPr lang="en-US" dirty="0"/>
              <a:t> (Standard Drink in the US)</a:t>
            </a:r>
          </a:p>
          <a:p>
            <a:endParaRPr lang="en-US" dirty="0"/>
          </a:p>
          <a:p>
            <a:r>
              <a:rPr lang="en-US" dirty="0"/>
              <a:t>IAM </a:t>
            </a:r>
            <a:r>
              <a:rPr lang="en-US" dirty="0" err="1"/>
              <a:t>RoadSmart</a:t>
            </a:r>
            <a:r>
              <a:rPr lang="en-US" dirty="0"/>
              <a:t>. https://x.com/IAMRoadSmart/status/811525681553281024 (Graphic)</a:t>
            </a:r>
          </a:p>
        </p:txBody>
      </p:sp>
      <p:sp>
        <p:nvSpPr>
          <p:cNvPr id="4" name="Slide Number Placeholder 3"/>
          <p:cNvSpPr>
            <a:spLocks noGrp="1"/>
          </p:cNvSpPr>
          <p:nvPr>
            <p:ph type="sldNum" sz="quarter" idx="5"/>
          </p:nvPr>
        </p:nvSpPr>
        <p:spPr/>
        <p:txBody>
          <a:bodyPr/>
          <a:lstStyle/>
          <a:p>
            <a:fld id="{2B6DCC10-9A3A-476B-B37A-4F18C7F74268}" type="slidenum">
              <a:rPr lang="en-US" smtClean="0"/>
              <a:t>11</a:t>
            </a:fld>
            <a:endParaRPr lang="en-US"/>
          </a:p>
        </p:txBody>
      </p:sp>
    </p:spTree>
    <p:extLst>
      <p:ext uri="{BB962C8B-B14F-4D97-AF65-F5344CB8AC3E}">
        <p14:creationId xmlns:p14="http://schemas.microsoft.com/office/powerpoint/2010/main" val="3893091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2022 National Survey on drug use and health reported that the use of alcohol among youth was higher than tobacco and marijuana. Binge drinking was also very common among young drinkers and accounted for more than 90% of all alcohol consumed by youth. Binge drinking is a problem because it increases the amount of alcohol in the body and results in longer metabolizing periods.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Information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NIH. 2024. </a:t>
            </a:r>
            <a:r>
              <a:rPr lang="en-US" b="0" i="0" dirty="0">
                <a:latin typeface="Arial" panose="020B0604020202020204" pitchFamily="34" charset="0"/>
                <a:cs typeface="Arial" panose="020B0604020202020204" pitchFamily="34" charset="0"/>
              </a:rPr>
              <a:t>Alcohol’s Effect on Health</a:t>
            </a:r>
            <a:r>
              <a:rPr lang="en-US" b="0" i="1"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National Institute on Alcohol Abuse and Alcoholism. https://www.niaaa.nih.gov/publications/brochures-and-fact-sheets/underage-drinking.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National Institute on Alcohol Abuse and Alcoholism. https://</a:t>
            </a:r>
            <a:r>
              <a:rPr lang="en-US" b="0" dirty="0" err="1">
                <a:latin typeface="Arial" panose="020B0604020202020204" pitchFamily="34" charset="0"/>
                <a:cs typeface="Arial" panose="020B0604020202020204" pitchFamily="34" charset="0"/>
              </a:rPr>
              <a:t>www.niaaa.nih.gov</a:t>
            </a:r>
            <a:r>
              <a:rPr lang="en-US" b="0" dirty="0">
                <a:latin typeface="Arial" panose="020B0604020202020204" pitchFamily="34" charset="0"/>
                <a:cs typeface="Arial" panose="020B0604020202020204" pitchFamily="34" charset="0"/>
              </a:rPr>
              <a:t>/publications/brochures-and-fact-sheets/underage-drinking</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12</a:t>
            </a:fld>
            <a:endParaRPr lang="en-US"/>
          </a:p>
        </p:txBody>
      </p:sp>
    </p:spTree>
    <p:extLst>
      <p:ext uri="{BB962C8B-B14F-4D97-AF65-F5344CB8AC3E}">
        <p14:creationId xmlns:p14="http://schemas.microsoft.com/office/powerpoint/2010/main" val="2641058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  </a:t>
            </a:r>
          </a:p>
          <a:p>
            <a:r>
              <a:rPr lang="en-US" sz="1200" b="0" i="0" kern="1200" dirty="0">
                <a:solidFill>
                  <a:schemeClr val="tx1"/>
                </a:solidFill>
                <a:effectLst/>
                <a:latin typeface="+mn-lt"/>
                <a:ea typeface="+mn-ea"/>
                <a:cs typeface="+mn-cs"/>
              </a:rPr>
              <a:t>Like driving under the influence of alcohol, driving under the influence of drugs can pose great risks to drivers, passengers, and other road users. Drugs can affect reaction time, impair judgement, and make drivers drowsy behind the wheel. </a:t>
            </a: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National Institute on Drug Abuse. https://nida.nih.gov/research-topics/drugged-driving-infographic.</a:t>
            </a:r>
          </a:p>
        </p:txBody>
      </p:sp>
      <p:sp>
        <p:nvSpPr>
          <p:cNvPr id="4" name="Slide Number Placeholder 3"/>
          <p:cNvSpPr>
            <a:spLocks noGrp="1"/>
          </p:cNvSpPr>
          <p:nvPr>
            <p:ph type="sldNum" sz="quarter" idx="5"/>
          </p:nvPr>
        </p:nvSpPr>
        <p:spPr/>
        <p:txBody>
          <a:bodyPr/>
          <a:lstStyle/>
          <a:p>
            <a:fld id="{2B6DCC10-9A3A-476B-B37A-4F18C7F74268}" type="slidenum">
              <a:rPr lang="en-US" smtClean="0"/>
              <a:t>13</a:t>
            </a:fld>
            <a:endParaRPr lang="en-US"/>
          </a:p>
        </p:txBody>
      </p:sp>
    </p:spTree>
    <p:extLst>
      <p:ext uri="{BB962C8B-B14F-4D97-AF65-F5344CB8AC3E}">
        <p14:creationId xmlns:p14="http://schemas.microsoft.com/office/powerpoint/2010/main" val="2309871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a:lnSpc>
                <a:spcPct val="90000"/>
              </a:lnSpc>
              <a:spcBef>
                <a:spcPts val="1000"/>
              </a:spcBef>
            </a:pPr>
            <a:r>
              <a:rPr lang="en-US" b="0" dirty="0">
                <a:latin typeface="Arial" panose="020B0604020202020204" pitchFamily="34" charset="0"/>
                <a:cs typeface="Arial" panose="020B0604020202020204" pitchFamily="34" charset="0"/>
              </a:rPr>
              <a:t>Marijuana is the next widely used drug after alcohol among youth. The effects of marijuana on driving include slowed reaction time, impaired coordination, and distorted perception. Although </a:t>
            </a:r>
            <a:r>
              <a:rPr lang="en-US" sz="1200" b="0" i="0" kern="1200" dirty="0">
                <a:solidFill>
                  <a:schemeClr val="tx1"/>
                </a:solidFill>
                <a:effectLst/>
                <a:latin typeface="+mn-lt"/>
                <a:ea typeface="+mn-ea"/>
                <a:cs typeface="+mn-cs"/>
              </a:rPr>
              <a:t>there is no science showing that drivers reliably become impaired at a specific level of marijuana in the blood, </a:t>
            </a:r>
            <a:r>
              <a:rPr lang="en-US" sz="1200" b="0" i="0" kern="1200" dirty="0">
                <a:solidFill>
                  <a:schemeClr val="tx1"/>
                </a:solidFill>
                <a:effectLst/>
                <a:latin typeface="Arial" panose="020B0604020202020204" pitchFamily="34" charset="0"/>
                <a:ea typeface="+mn-ea"/>
                <a:cs typeface="Arial" panose="020B0604020202020204" pitchFamily="34" charset="0"/>
              </a:rPr>
              <a:t>s</a:t>
            </a:r>
            <a:r>
              <a:rPr lang="en-US" b="0" dirty="0">
                <a:latin typeface="Arial" panose="020B0604020202020204" pitchFamily="34" charset="0"/>
                <a:cs typeface="Arial" panose="020B0604020202020204" pitchFamily="34" charset="0"/>
              </a:rPr>
              <a:t>tudies have shown an association between acute marijuana use and car crashes.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Information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CDC. 2024. Marijuana Use and Driving. Centers for Disease Control and Prevention. https://www.cdc.gov/ore/pdf/MarijuanaFactSheets-Driving-508.pdf.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AAA Foundation for Traffic Safety. 2024. https://aaafoundation.org/.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Aldo_Parrotta</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Shutterstock.com</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14</a:t>
            </a:fld>
            <a:endParaRPr lang="en-US"/>
          </a:p>
        </p:txBody>
      </p:sp>
    </p:spTree>
    <p:extLst>
      <p:ext uri="{BB962C8B-B14F-4D97-AF65-F5344CB8AC3E}">
        <p14:creationId xmlns:p14="http://schemas.microsoft.com/office/powerpoint/2010/main" val="567395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  </a:t>
            </a:r>
          </a:p>
          <a:p>
            <a:r>
              <a:rPr lang="en-US" sz="1200" b="0" i="0" kern="1200" dirty="0">
                <a:solidFill>
                  <a:schemeClr val="tx1"/>
                </a:solidFill>
                <a:effectLst/>
                <a:latin typeface="+mn-lt"/>
                <a:ea typeface="+mn-ea"/>
                <a:cs typeface="+mn-cs"/>
              </a:rPr>
              <a:t>There is no science showing that drivers reliably become impaired at a specific level of marijuana in the blood. Depending on the individual, drivers with relatively high levels of marijuana in their system might not be impaired, while others with low levels may be unsafe behind the wheel. This finding is very different from alcohol impairment, where it is clear that crash risk increases significantly at higher BAC levels.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High THC levels may drop below legal thresholds before a test is administered to a suspected impaired driver. The average time to collect blood from a suspected driver is often more than two hours because taking a blood sample typically requires a warrant and transport to a facility. Active THC blood levels may decline significantly and could drop below legal limits during that time.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Marijuana can affect people differently, making it challenging to develop consistent and fair guidelines. For example, frequent users of marijuana can exhibit persistent levels of the drug long after use, while drug levels can decline more rapidly among occasional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Information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AAA Foundation for Traffic Safety. 2024. https://aaafoundation.org/.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Flat vectors/</a:t>
            </a:r>
            <a:r>
              <a:rPr lang="en-US" sz="1200" kern="1200" dirty="0" err="1">
                <a:solidFill>
                  <a:schemeClr val="tx1"/>
                </a:solidFill>
                <a:latin typeface="+mn-lt"/>
                <a:ea typeface="+mn-ea"/>
                <a:cs typeface="+mn-cs"/>
              </a:rPr>
              <a:t>Shutterstock.com</a:t>
            </a: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PRO Stock Professional/</a:t>
            </a:r>
            <a:r>
              <a:rPr lang="en-US" sz="1200" kern="1200" dirty="0" err="1">
                <a:solidFill>
                  <a:schemeClr val="tx1"/>
                </a:solidFill>
                <a:latin typeface="+mn-lt"/>
                <a:ea typeface="+mn-ea"/>
                <a:cs typeface="+mn-cs"/>
              </a:rPr>
              <a:t>Shutterstock.com</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15</a:t>
            </a:fld>
            <a:endParaRPr lang="en-US"/>
          </a:p>
        </p:txBody>
      </p:sp>
    </p:spTree>
    <p:extLst>
      <p:ext uri="{BB962C8B-B14F-4D97-AF65-F5344CB8AC3E}">
        <p14:creationId xmlns:p14="http://schemas.microsoft.com/office/powerpoint/2010/main" val="4162512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latin typeface="Arial" panose="020B0604020202020204" pitchFamily="34" charset="0"/>
                <a:cs typeface="Arial" panose="020B0604020202020204" pitchFamily="34" charset="0"/>
              </a:rPr>
              <a:t>Marijuana is not the only illicit drug that is used. In 2018, 12.6 million Americans reported driving under the influence of an illicit drug.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C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latin typeface="Arial" panose="020B0604020202020204" pitchFamily="34" charset="0"/>
                <a:cs typeface="Arial" panose="020B0604020202020204" pitchFamily="34" charset="0"/>
              </a:rPr>
              <a:t>Each type of impaired driving has its own associated dangers that can lead to severe consequences. </a:t>
            </a:r>
            <a:r>
              <a:rPr lang="en-US" sz="1200" dirty="0">
                <a:solidFill>
                  <a:srgbClr val="548235"/>
                </a:solidFill>
                <a:latin typeface="Arial" panose="020B0604020202020204" pitchFamily="34" charset="0"/>
                <a:cs typeface="Arial" panose="020B0604020202020204" pitchFamily="34" charset="0"/>
              </a:rPr>
              <a:t>Research has shown that marijuana nearly doubles the risk of a driver being involved in a motor vehicle crash resulting in serious injury or death. Teens, in particular, have a low-risk perception to drugged driving.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Information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Li, M-C., J. E. Brady, C. J. DiMaggio, A. R. Lusardi, K. Y. </a:t>
            </a:r>
            <a:r>
              <a:rPr lang="en-US" b="0" dirty="0" err="1">
                <a:latin typeface="Arial" panose="020B0604020202020204" pitchFamily="34" charset="0"/>
                <a:cs typeface="Arial" panose="020B0604020202020204" pitchFamily="34" charset="0"/>
              </a:rPr>
              <a:t>Tzong</a:t>
            </a:r>
            <a:r>
              <a:rPr lang="en-US" b="0" dirty="0">
                <a:latin typeface="Arial" panose="020B0604020202020204" pitchFamily="34" charset="0"/>
                <a:cs typeface="Arial" panose="020B0604020202020204" pitchFamily="34" charset="0"/>
              </a:rPr>
              <a:t>, and G. Li. 2012. </a:t>
            </a:r>
            <a:r>
              <a:rPr lang="en-US" sz="1800" b="0" i="0" dirty="0">
                <a:solidFill>
                  <a:srgbClr val="000000"/>
                </a:solidFill>
                <a:effectLst/>
                <a:highlight>
                  <a:srgbClr val="FFFFFF"/>
                </a:highlight>
                <a:latin typeface="Cambria" panose="02040503050406030204" pitchFamily="18" charset="0"/>
              </a:rPr>
              <a:t>Marijuana Use and Motor Vehicle Crashes. </a:t>
            </a:r>
            <a:r>
              <a:rPr lang="en-US" sz="1800" b="0" i="1" dirty="0">
                <a:solidFill>
                  <a:srgbClr val="000000"/>
                </a:solidFill>
                <a:effectLst/>
                <a:highlight>
                  <a:srgbClr val="FFFFFF"/>
                </a:highlight>
                <a:latin typeface="Cambria" panose="02040503050406030204" pitchFamily="18" charset="0"/>
              </a:rPr>
              <a:t>Epidemiologic Reviews</a:t>
            </a:r>
            <a:r>
              <a:rPr lang="en-US" sz="1800" b="0" i="0" dirty="0">
                <a:solidFill>
                  <a:srgbClr val="000000"/>
                </a:solidFill>
                <a:effectLst/>
                <a:highlight>
                  <a:srgbClr val="FFFFFF"/>
                </a:highlight>
                <a:latin typeface="Cambria" panose="02040503050406030204" pitchFamily="18" charset="0"/>
              </a:rPr>
              <a:t>, Vol. 34, No. 1, pp. 65-72.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NIH. 2024. </a:t>
            </a:r>
            <a:r>
              <a:rPr lang="en-US" b="0" i="0" dirty="0">
                <a:latin typeface="Arial" panose="020B0604020202020204" pitchFamily="34" charset="0"/>
                <a:cs typeface="Arial" panose="020B0604020202020204" pitchFamily="34" charset="0"/>
              </a:rPr>
              <a:t>Alcohol’s Effect on Health</a:t>
            </a:r>
            <a:r>
              <a:rPr lang="en-US" b="0" i="1"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National Institute on Alcohol Abuse and Alcoholism. https://</a:t>
            </a:r>
            <a:r>
              <a:rPr lang="en-US" b="0" dirty="0" err="1">
                <a:latin typeface="Arial" panose="020B0604020202020204" pitchFamily="34" charset="0"/>
                <a:cs typeface="Arial" panose="020B0604020202020204" pitchFamily="34" charset="0"/>
              </a:rPr>
              <a:t>www.niaaa.nih.gov</a:t>
            </a:r>
            <a:r>
              <a:rPr lang="en-US" b="0" dirty="0">
                <a:latin typeface="Arial" panose="020B0604020202020204" pitchFamily="34" charset="0"/>
                <a:cs typeface="Arial" panose="020B0604020202020204" pitchFamily="34" charset="0"/>
              </a:rPr>
              <a:t>/publications/brochures-and-fact-sheets/underage-drinking.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Students Against Destructive Decisions (SADD). 2024. https://</a:t>
            </a:r>
            <a:r>
              <a:rPr lang="en-US" b="0" dirty="0" err="1">
                <a:latin typeface="Arial" panose="020B0604020202020204" pitchFamily="34" charset="0"/>
                <a:cs typeface="Arial" panose="020B0604020202020204" pitchFamily="34" charset="0"/>
              </a:rPr>
              <a:t>www.sadd.org</a:t>
            </a:r>
            <a:r>
              <a:rPr lang="en-US" b="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Centers for Disease Control and Prevention. https://www.cdc.gov/impaired-driving/media/pdfs/drug-impaired-driving-summary-sheet-ld-508.pdf.</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16</a:t>
            </a:fld>
            <a:endParaRPr lang="en-US"/>
          </a:p>
        </p:txBody>
      </p:sp>
    </p:spTree>
    <p:extLst>
      <p:ext uri="{BB962C8B-B14F-4D97-AF65-F5344CB8AC3E}">
        <p14:creationId xmlns:p14="http://schemas.microsoft.com/office/powerpoint/2010/main" val="4272137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fontAlgn="base"/>
            <a:r>
              <a:rPr lang="en-US" dirty="0">
                <a:solidFill>
                  <a:srgbClr val="000000"/>
                </a:solidFill>
                <a:latin typeface="Montserrat" panose="00000500000000000000" pitchFamily="2" charset="0"/>
              </a:rPr>
              <a:t>Unlike drunk driving, drowsy driving can be harder to connect to a cause (such as having a drink). A person who gets eight hours of sleep a night can still feel fatigued because of untreated sleep disorders, including insomnia, sleep apnea, or narcolepsy. Drowsiness can also happen during a long shift or because of not getting enough sleep. Commercial drivers can have problems with fatigue after a long drive.</a:t>
            </a:r>
          </a:p>
          <a:p>
            <a:pPr fontAlgn="base"/>
            <a:endParaRPr lang="en-US" dirty="0">
              <a:solidFill>
                <a:srgbClr val="000000"/>
              </a:solidFill>
              <a:latin typeface="Montserrat" panose="00000500000000000000" pitchFamily="2" charset="0"/>
            </a:endParaRPr>
          </a:p>
          <a:p>
            <a:pPr fontAlgn="base"/>
            <a:r>
              <a:rPr lang="en-US" dirty="0">
                <a:solidFill>
                  <a:srgbClr val="000000"/>
                </a:solidFill>
                <a:latin typeface="Montserrat" panose="00000500000000000000" pitchFamily="2" charset="0"/>
              </a:rPr>
              <a:t>Drowsiness and fatigue both affect driving in several ways. First, they can cause reduced alertness, causing drivers to have reduced awareness and miss important traffic signals. Second, they can slow reaction time, which can cause fatal car accidents. Third, both conditions can impact the driver’s ability to make attentive decisions based on the risk factors for sleep-related crashes.</a:t>
            </a:r>
          </a:p>
          <a:p>
            <a:pPr fontAlgn="base"/>
            <a:endParaRPr lang="en-US" dirty="0">
              <a:solidFill>
                <a:srgbClr val="000000"/>
              </a:solidFill>
              <a:latin typeface="Montserrat" panose="00000500000000000000" pitchFamily="2" charset="0"/>
            </a:endParaRPr>
          </a:p>
          <a:p>
            <a:pPr fontAlgn="base"/>
            <a:r>
              <a:rPr lang="en-US" dirty="0">
                <a:solidFill>
                  <a:srgbClr val="000000"/>
                </a:solidFill>
                <a:latin typeface="Montserrat" panose="00000500000000000000" pitchFamily="2" charset="0"/>
              </a:rPr>
              <a:t>According to studies, being awake for a full day is the same as having a BAC of 0.10%. This is beyond the legal limit in every state in the US. Going 18 hours without sleep is the same as a BAC of 0.05%. It’s important to note that the risk of a sleep-related crash may increase sharply with alcohol.</a:t>
            </a:r>
            <a:endParaRPr lang="en-US" b="0" i="0" dirty="0">
              <a:solidFill>
                <a:srgbClr val="000000"/>
              </a:solidFill>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Image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333333"/>
                </a:solidFill>
                <a:effectLst/>
                <a:latin typeface="Crimson Text"/>
              </a:rPr>
              <a:t>National Safety Council. https://www.safetyandhealthmagazine.com/articles/17898-nsc-releases-poster-on-drowsy-driving (Graphic)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333333"/>
              </a:solidFill>
              <a:effectLst/>
              <a:latin typeface="Crimson Tex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altafulla</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Shutterstock.com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17</a:t>
            </a:fld>
            <a:endParaRPr lang="en-US"/>
          </a:p>
        </p:txBody>
      </p:sp>
    </p:spTree>
    <p:extLst>
      <p:ext uri="{BB962C8B-B14F-4D97-AF65-F5344CB8AC3E}">
        <p14:creationId xmlns:p14="http://schemas.microsoft.com/office/powerpoint/2010/main" val="1558475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Montserrat" panose="00000500000000000000" pitchFamily="2" charset="0"/>
              </a:rPr>
              <a:t>Drowsy driving is responsible for an estimated 6,000 fatal crashes in the United States each year, while drunk driving is responsible for around 10,000 deaths per year. Both drowsy driving and drunk driving impair a driver’s ability to stay alert and react to changing road conditions, but the effects of drowsiness are often underestimated. In fact, being awake for 17 hours straight can impair a driver’s reaction time and judgment as much as having a BAC of 0.05%. Additionally, drowsy driving is more common than drunk driving, with surveys indicating that up to 60% of drivers have driven drowsy at some point. Overall, both drowsy and drunk driving pose a serious risk to public safety, and drivers should prioritize getting enough sleep before getting behind the wheel or find alternative means of transportation if they are impaired.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Montserrat" panose="000005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Montserrat" panose="000005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Montserrat" panose="00000500000000000000" pitchFamily="2" charset="0"/>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FFFFFF"/>
                </a:solidFill>
                <a:effectLst/>
                <a:latin typeface="Roboto" panose="02000000000000000000" pitchFamily="2" charset="0"/>
                <a:cs typeface="Arial" panose="020B0604020202020204" pitchFamily="34" charset="0"/>
              </a:rPr>
              <a:t>Adapted from </a:t>
            </a:r>
            <a:r>
              <a:rPr lang="en-US" b="0" i="0" u="none" strike="noStrike" dirty="0">
                <a:solidFill>
                  <a:srgbClr val="FFFFFF"/>
                </a:solidFill>
                <a:effectLst/>
                <a:latin typeface="Arial" panose="020B0604020202020204" pitchFamily="34" charset="0"/>
                <a:cs typeface="Arial" panose="020B0604020202020204" pitchFamily="34" charset="0"/>
              </a:rPr>
              <a:t>S</a:t>
            </a:r>
            <a:r>
              <a:rPr lang="en-US" b="0" dirty="0">
                <a:latin typeface="Arial" panose="020B0604020202020204" pitchFamily="34" charset="0"/>
                <a:cs typeface="Arial" panose="020B0604020202020204" pitchFamily="34" charset="0"/>
              </a:rPr>
              <a:t>leep Foundation. https//sleepfoundation.org/drowsy-driving.</a:t>
            </a:r>
          </a:p>
        </p:txBody>
      </p:sp>
      <p:sp>
        <p:nvSpPr>
          <p:cNvPr id="4" name="Slide Number Placeholder 3"/>
          <p:cNvSpPr>
            <a:spLocks noGrp="1"/>
          </p:cNvSpPr>
          <p:nvPr>
            <p:ph type="sldNum" sz="quarter" idx="5"/>
          </p:nvPr>
        </p:nvSpPr>
        <p:spPr/>
        <p:txBody>
          <a:bodyPr/>
          <a:lstStyle/>
          <a:p>
            <a:fld id="{2B6DCC10-9A3A-476B-B37A-4F18C7F74268}" type="slidenum">
              <a:rPr lang="en-US" smtClean="0"/>
              <a:t>18</a:t>
            </a:fld>
            <a:endParaRPr lang="en-US"/>
          </a:p>
        </p:txBody>
      </p:sp>
    </p:spTree>
    <p:extLst>
      <p:ext uri="{BB962C8B-B14F-4D97-AF65-F5344CB8AC3E}">
        <p14:creationId xmlns:p14="http://schemas.microsoft.com/office/powerpoint/2010/main" val="2265245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Montserrat" panose="00000500000000000000" pitchFamily="2" charset="0"/>
              </a:rPr>
              <a:t>Drowsy driving is responsible for an estimated 6,000 fatal crashes in the United States each year, while drunk driving is responsible for around 10,000 deaths per year. Both drowsy driving and drunk driving impair a driver’s ability to stay alert and react to changing road conditions, but the effects of drowsiness are often underestimated. In fact, being awake for 17 hours straight can impair a driver’s reaction time and judgment as much as having a BAC of 0.05%. Additionally, drowsy driving is more common than drunk driving, with surveys indicating that up to 60% of drivers have driven drowsy at some point. Overall, both drowsy and drunk driving pose a serious risk to public safety, and drivers should prioritize getting enough sleep before getting behind the wheel or find alternative means of transportation if they are impaired.</a:t>
            </a:r>
            <a:endParaRPr lang="en-US" b="1" dirty="0">
              <a:solidFill>
                <a:srgbClr val="000000"/>
              </a:solidFill>
              <a:latin typeface="Montserrat" panose="000005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Montserrat" panose="000005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Montserrat" panose="000005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Montserrat" panose="00000500000000000000" pitchFamily="2" charset="0"/>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latin typeface="Montserrat" panose="00000500000000000000" pitchFamily="2" charset="0"/>
                <a:cs typeface="Arial" panose="020B0604020202020204" pitchFamily="34" charset="0"/>
              </a:rPr>
              <a:t>Recreated from Geico. https://living.geico.com/driving/auto/car-safety-insurance/how-to-avoid-drowsy-driving/.</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19</a:t>
            </a:fld>
            <a:endParaRPr lang="en-US"/>
          </a:p>
        </p:txBody>
      </p:sp>
    </p:spTree>
    <p:extLst>
      <p:ext uri="{BB962C8B-B14F-4D97-AF65-F5344CB8AC3E}">
        <p14:creationId xmlns:p14="http://schemas.microsoft.com/office/powerpoint/2010/main" val="1493795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kern="1200" dirty="0">
                <a:solidFill>
                  <a:schemeClr val="tx1"/>
                </a:solidFill>
                <a:effectLst/>
                <a:latin typeface="+mn-lt"/>
                <a:ea typeface="+mn-ea"/>
                <a:cs typeface="+mn-cs"/>
              </a:rPr>
              <a:t>The learning objectives for this module are as follows:</a:t>
            </a:r>
          </a:p>
          <a:p>
            <a:pPr marL="171450" indent="-171450">
              <a:buFont typeface="Arial" panose="020B0604020202020204" pitchFamily="34" charset="0"/>
              <a:buChar char="•"/>
            </a:pPr>
            <a:r>
              <a:rPr lang="en-US" dirty="0"/>
              <a:t>Help teens understand what driving impaired means</a:t>
            </a:r>
          </a:p>
          <a:p>
            <a:pPr marL="171450" indent="-171450">
              <a:buFont typeface="Arial" panose="020B0604020202020204" pitchFamily="34" charset="0"/>
              <a:buChar char="•"/>
            </a:pPr>
            <a:r>
              <a:rPr lang="en-US" dirty="0"/>
              <a:t>Help teens understand why driving under the influence of alcohol or drugs, or while drowsy, is dangerous</a:t>
            </a:r>
          </a:p>
          <a:p>
            <a:pPr marL="171450" indent="-171450">
              <a:buFont typeface="Arial" panose="020B0604020202020204" pitchFamily="34" charset="0"/>
              <a:buChar char="•"/>
            </a:pPr>
            <a:r>
              <a:rPr lang="en-US" dirty="0"/>
              <a:t>Provide tools for teen drivers to use so they can avoid making the decision to drive while impaired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Image source:</a:t>
            </a:r>
          </a:p>
          <a:p>
            <a:pPr marL="0" indent="0">
              <a:buFont typeface="Arial" panose="020B0604020202020204" pitchFamily="34" charset="0"/>
              <a:buNone/>
            </a:pPr>
            <a:r>
              <a:rPr lang="en-US" sz="1200" kern="1200" dirty="0" err="1">
                <a:solidFill>
                  <a:schemeClr val="tx1"/>
                </a:solidFill>
                <a:latin typeface="+mn-lt"/>
                <a:ea typeface="+mn-ea"/>
                <a:cs typeface="+mn-cs"/>
              </a:rPr>
              <a:t>monticello</a:t>
            </a:r>
            <a:r>
              <a:rPr lang="en-US" sz="1200" kern="1200" dirty="0">
                <a:solidFill>
                  <a:schemeClr val="tx1"/>
                </a:solidFill>
                <a:latin typeface="+mn-lt"/>
                <a:ea typeface="+mn-ea"/>
                <a:cs typeface="+mn-cs"/>
              </a:rPr>
              <a:t>/</a:t>
            </a:r>
            <a:r>
              <a:rPr lang="en-US" dirty="0" err="1"/>
              <a:t>Shutterstock.com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2</a:t>
            </a:fld>
            <a:endParaRPr lang="en-US"/>
          </a:p>
        </p:txBody>
      </p:sp>
    </p:spTree>
    <p:extLst>
      <p:ext uri="{BB962C8B-B14F-4D97-AF65-F5344CB8AC3E}">
        <p14:creationId xmlns:p14="http://schemas.microsoft.com/office/powerpoint/2010/main" val="4120994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Montserrat" panose="00000500000000000000" pitchFamily="2" charset="0"/>
              </a:rPr>
              <a:t>Drowsy driving is responsible for an estimated 6,000 fatal crashes in the United States each year, while drunk driving is responsible for around 10,000 deaths per year. Both drowsy driving and drunk driving impair a driver’s ability to stay alert and react to changing road conditions, but the effects of drowsiness are often underestimated. In fact, being awake for 17 hours straight can impair a driver’s reaction time and judgment as much as having a BAC of 0.05%. Additionally, drowsy driving is more common than drunk driving, with surveys indicating that up to 60% of drivers have driven drowsy at some point. Overall, both drowsy and drunk driving pose a serious risk to public safety, and drivers should prioritize getting enough sleep before getting behind the wheel or find alternative means of transportation if they are impaired.</a:t>
            </a:r>
            <a:endParaRPr lang="en-US" b="1" dirty="0">
              <a:solidFill>
                <a:srgbClr val="000000"/>
              </a:solidFill>
              <a:latin typeface="Montserrat" panose="000005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Montserrat" panose="000005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Montserrat" panose="000005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Montserrat" panose="00000500000000000000" pitchFamily="2" charset="0"/>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FFFFFF"/>
                </a:solidFill>
                <a:effectLst/>
                <a:latin typeface="Roboto" panose="02000000000000000000" pitchFamily="2" charset="0"/>
              </a:rPr>
              <a:t>National Highway Traffic Safety Administration</a:t>
            </a:r>
            <a:r>
              <a:rPr lang="en-US" b="1" i="0" u="none" strike="noStrike" dirty="0">
                <a:solidFill>
                  <a:srgbClr val="FFFFFF"/>
                </a:solidFill>
                <a:effectLst/>
                <a:latin typeface="Roboto" panose="02000000000000000000" pitchFamily="2" charset="0"/>
              </a:rPr>
              <a:t>. </a:t>
            </a:r>
            <a:r>
              <a:rPr lang="en-US" b="0" dirty="0">
                <a:solidFill>
                  <a:srgbClr val="000000"/>
                </a:solidFill>
                <a:latin typeface="Montserrat" panose="00000500000000000000" pitchFamily="2" charset="0"/>
                <a:cs typeface="Arial" panose="020B0604020202020204" pitchFamily="34" charset="0"/>
              </a:rPr>
              <a:t>https://www.trafficsafetymarketing.gov/get-materials/drowsy-driving/drive-awake.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20</a:t>
            </a:fld>
            <a:endParaRPr lang="en-US"/>
          </a:p>
        </p:txBody>
      </p:sp>
    </p:spTree>
    <p:extLst>
      <p:ext uri="{BB962C8B-B14F-4D97-AF65-F5344CB8AC3E}">
        <p14:creationId xmlns:p14="http://schemas.microsoft.com/office/powerpoint/2010/main" val="274204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You can keep yourself and others safe by setting an example and speaking up. Adopt safe driving practices like planning for a designated driver, avoiding alcohol when you need to drive later, getting enough rest before driving, and checking with your doctor about the side effects of both over-the-counter and prescription drugs before getting behind the wheel. Be a safe passenger by speaking up and turning down rides from impaired drivers.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Image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Maridav</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Shutterstock.com</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21</a:t>
            </a:fld>
            <a:endParaRPr lang="en-US"/>
          </a:p>
        </p:txBody>
      </p:sp>
    </p:spTree>
    <p:extLst>
      <p:ext uri="{BB962C8B-B14F-4D97-AF65-F5344CB8AC3E}">
        <p14:creationId xmlns:p14="http://schemas.microsoft.com/office/powerpoint/2010/main" val="3121411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rPr>
              <a:t>The three main causes of impairment in driving are drugs (illegal and prescribed), alcohol, and drowsiness</a:t>
            </a:r>
            <a:r>
              <a:rPr lang="en-US" dirty="0">
                <a:solidFill>
                  <a:srgbClr val="333333"/>
                </a:solidFill>
                <a:latin typeface="Arial" panose="020B0604020202020204" pitchFamily="34" charset="0"/>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Image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Centers for Disease Control and Prevention (Drugs and Alcohol)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Tom Wang/</a:t>
            </a:r>
            <a:r>
              <a:rPr lang="en-US" sz="1200" kern="1200" dirty="0" err="1">
                <a:solidFill>
                  <a:schemeClr val="tx1"/>
                </a:solidFill>
                <a:latin typeface="+mn-lt"/>
                <a:ea typeface="+mn-ea"/>
                <a:cs typeface="+mn-cs"/>
              </a:rPr>
              <a:t>Shutterstock.com</a:t>
            </a:r>
            <a:r>
              <a:rPr lang="en-US" sz="1200" kern="1200" dirty="0">
                <a:solidFill>
                  <a:schemeClr val="tx1"/>
                </a:solidFill>
                <a:latin typeface="+mn-lt"/>
                <a:ea typeface="+mn-ea"/>
                <a:cs typeface="+mn-cs"/>
              </a:rPr>
              <a:t> (Drowsy)</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3</a:t>
            </a:fld>
            <a:endParaRPr lang="en-US"/>
          </a:p>
        </p:txBody>
      </p:sp>
    </p:spTree>
    <p:extLst>
      <p:ext uri="{BB962C8B-B14F-4D97-AF65-F5344CB8AC3E}">
        <p14:creationId xmlns:p14="http://schemas.microsoft.com/office/powerpoint/2010/main" val="2317126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rPr>
              <a:t>Impaired driving happens when someone operates a vehicle while impaired by a substance such as marijuana, other illicit drugs, some prescribed or over-the-counter medicines, or alcohol. </a:t>
            </a:r>
            <a:r>
              <a:rPr lang="en-US" dirty="0">
                <a:solidFill>
                  <a:srgbClr val="333333"/>
                </a:solidFill>
                <a:latin typeface="Arial" panose="020B0604020202020204" pitchFamily="34" charset="0"/>
              </a:rPr>
              <a:t>Driving under the influence of marijuana is illegal in all 50 states. Officers conduct a traffic stop when they observe inappropriate driving behavior. If a driver exhibits signs of impairment after being stopped, then the officer conducts pre-arrest screening tests for alcohol or drugs. In some instances, an officer with special training may be called upon to evaluate the driver</a:t>
            </a:r>
            <a:r>
              <a:rPr lang="en-US">
                <a:solidFill>
                  <a:srgbClr val="333333"/>
                </a:solidFill>
                <a:latin typeface="Arial" panose="020B0604020202020204" pitchFamily="34" charset="0"/>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Image source:</a:t>
            </a:r>
            <a:endParaRPr lang="en-US" sz="1200" b="1"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Centers for Disease Control and Prevention. https://www.cdc.gov/impaired-driving/media/pdfs/drug-impaired-driving-summary-sheet-ld-508.pdf.</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4</a:t>
            </a:fld>
            <a:endParaRPr lang="en-US"/>
          </a:p>
        </p:txBody>
      </p:sp>
    </p:spTree>
    <p:extLst>
      <p:ext uri="{BB962C8B-B14F-4D97-AF65-F5344CB8AC3E}">
        <p14:creationId xmlns:p14="http://schemas.microsoft.com/office/powerpoint/2010/main" val="4232410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2021, 13,384 people were killed in crashes involving alcohol-impaired drivers (defined as drivers or motorcycle riders with BACs of 0.08 g/dL or higher). This was an increase of 14.2% from the 11,718 fatalities in 2020.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Fatalities in crashes involving alcohol-impaired drivers continue to represent almost one-third (31%) of all motor vehicle fatalities in the United States. </a:t>
            </a: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solidFill>
                  <a:srgbClr val="5A5A5A"/>
                </a:solidFill>
                <a:latin typeface="Roboto" panose="02000000000000000000" pitchFamily="2" charset="0"/>
              </a:rPr>
              <a:t>Although it’s illegal to drive when impaired by alcohol, in 2021, one person was killed every 39 minutes in a drunk-driving crash on our nation’s roads.</a:t>
            </a:r>
          </a:p>
          <a:p>
            <a:pPr marL="171450" indent="-171450">
              <a:buFont typeface="Arial" panose="020B0604020202020204" pitchFamily="34" charset="0"/>
              <a:buChar char="•"/>
            </a:pPr>
            <a:r>
              <a:rPr lang="en-US" dirty="0">
                <a:solidFill>
                  <a:srgbClr val="5A5A5A"/>
                </a:solidFill>
                <a:latin typeface="Roboto" panose="02000000000000000000" pitchFamily="2" charset="0"/>
              </a:rPr>
              <a:t>The rate of alcohol impairment among drivers involved in fatal crashes in 2021 was 2.8 times higher at night than during the day.</a:t>
            </a:r>
          </a:p>
          <a:p>
            <a:pPr marL="171450" indent="-171450">
              <a:buFont typeface="Arial" panose="020B0604020202020204" pitchFamily="34" charset="0"/>
              <a:buChar char="•"/>
            </a:pPr>
            <a:r>
              <a:rPr lang="en-US" dirty="0">
                <a:solidFill>
                  <a:srgbClr val="5A5A5A"/>
                </a:solidFill>
                <a:latin typeface="Roboto" panose="02000000000000000000" pitchFamily="2" charset="0"/>
              </a:rPr>
              <a:t>Males are more likely than females to be driving drunk when involved in fatal crashes (in 2021, 22% of males were driving drunk compared to 17% of females).</a:t>
            </a:r>
          </a:p>
          <a:p>
            <a:pPr marL="171450" indent="-171450">
              <a:buFont typeface="Arial" panose="020B0604020202020204" pitchFamily="34" charset="0"/>
              <a:buChar char="•"/>
            </a:pPr>
            <a:r>
              <a:rPr lang="en-US" dirty="0"/>
              <a:t>Polysubstance use (i.e., using more than one drug or using drugs and alcohol together) also makes driving dangerous.</a:t>
            </a:r>
            <a:endParaRPr lang="en-US" b="0" i="0" dirty="0">
              <a:solidFill>
                <a:srgbClr val="5A5A5A"/>
              </a:solidFill>
              <a:effectLst/>
              <a:latin typeface="Roboto" panose="02000000000000000000" pitchFamily="2" charset="0"/>
              <a:cs typeface="+mn-cs"/>
            </a:endParaRPr>
          </a:p>
          <a:p>
            <a:pPr marL="171450" indent="-171450">
              <a:buFont typeface="Arial" panose="020B0604020202020204" pitchFamily="34" charset="0"/>
              <a:buChar char="•"/>
            </a:pPr>
            <a:endParaRPr lang="en-US" b="0" i="0" dirty="0">
              <a:solidFill>
                <a:srgbClr val="5A5A5A"/>
              </a:solidFill>
              <a:effectLst/>
              <a:latin typeface="Roboto" panose="02000000000000000000" pitchFamily="2" charset="0"/>
              <a:cs typeface="+mn-cs"/>
            </a:endParaRPr>
          </a:p>
          <a:p>
            <a:pPr marL="0" indent="0">
              <a:buFont typeface="Arial" panose="020B0604020202020204" pitchFamily="34" charset="0"/>
              <a:buNone/>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Information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NHTSA. 2023. </a:t>
            </a:r>
            <a:r>
              <a:rPr lang="en-US" b="0" i="1" dirty="0">
                <a:latin typeface="Arial" panose="020B0604020202020204" pitchFamily="34" charset="0"/>
                <a:cs typeface="Arial" panose="020B0604020202020204" pitchFamily="34" charset="0"/>
              </a:rPr>
              <a:t>Traffic Safety Facts: 2021 Data – Alcohol-Impaired Driving</a:t>
            </a:r>
            <a:r>
              <a:rPr lang="en-US" b="0" dirty="0">
                <a:latin typeface="Arial" panose="020B0604020202020204" pitchFamily="34" charset="0"/>
                <a:cs typeface="Arial" panose="020B0604020202020204" pitchFamily="34" charset="0"/>
              </a:rPr>
              <a:t>. National Highway Traffic Safety Administration, Washington, DC. https://crashstats.nhtsa.dot.gov/Api/Public/Publication/813450#:~:text=In%202021%20there%20were%2013%2C384%20people%20killed%20in%20alcohol%2Dimpaired,the%20United%20States%20in%202021.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AppleZoomZoom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Shutterstock.com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5</a:t>
            </a:fld>
            <a:endParaRPr lang="en-US"/>
          </a:p>
        </p:txBody>
      </p:sp>
    </p:spTree>
    <p:extLst>
      <p:ext uri="{BB962C8B-B14F-4D97-AF65-F5344CB8AC3E}">
        <p14:creationId xmlns:p14="http://schemas.microsoft.com/office/powerpoint/2010/main" val="172516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Impaired driving is a problem in Iowa too. A total of 916 people were killed in crashes involving an alcohol-impaired driver in Iowa from 2009 to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Information source:</a:t>
            </a:r>
            <a:endParaRPr lang="en-US" sz="1200" b="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CDC. 2020. </a:t>
            </a:r>
            <a:r>
              <a:rPr lang="en-US" sz="1200" i="1" kern="1200" dirty="0">
                <a:solidFill>
                  <a:schemeClr val="tx1"/>
                </a:solidFill>
                <a:effectLst/>
                <a:latin typeface="+mn-lt"/>
                <a:ea typeface="+mn-ea"/>
                <a:cs typeface="+mn-cs"/>
              </a:rPr>
              <a:t>Sobering Facts: Alcohol-Impaired Driving</a:t>
            </a:r>
            <a:r>
              <a:rPr lang="en-US" sz="1200" kern="1200" dirty="0">
                <a:solidFill>
                  <a:schemeClr val="tx1"/>
                </a:solidFill>
                <a:effectLst/>
                <a:latin typeface="+mn-lt"/>
                <a:ea typeface="+mn-ea"/>
                <a:cs typeface="+mn-cs"/>
              </a:rPr>
              <a:t>. Centers for Disease Control and Prevention, Atlanta, GA.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Centers for Disease Control and Prevention</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6</a:t>
            </a:fld>
            <a:endParaRPr lang="en-US"/>
          </a:p>
        </p:txBody>
      </p:sp>
    </p:spTree>
    <p:extLst>
      <p:ext uri="{BB962C8B-B14F-4D97-AF65-F5344CB8AC3E}">
        <p14:creationId xmlns:p14="http://schemas.microsoft.com/office/powerpoint/2010/main" val="3657645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In Iowa, as well as other states, it is illegal to drive with a BAC of 0.08% because the crash risk increases exponentially at this point. The National Highway Traffic Safety Administration reports that drivers with a BAC of 0.08% are approximately 4 times more likely to crash and drivers with a BAC of 0.15% are about 12 times more likely to crash than drivers with a BAC of 0%. However, even smaller amounts can affect driving 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Information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NHTSA. 2024. </a:t>
            </a:r>
            <a:r>
              <a:rPr lang="en-US" b="0" i="1" dirty="0">
                <a:latin typeface="Arial" panose="020B0604020202020204" pitchFamily="34" charset="0"/>
                <a:cs typeface="Arial" panose="020B0604020202020204" pitchFamily="34" charset="0"/>
              </a:rPr>
              <a:t>Drunk Driving</a:t>
            </a:r>
            <a:r>
              <a:rPr lang="en-US" b="0" dirty="0">
                <a:latin typeface="Arial" panose="020B0604020202020204" pitchFamily="34" charset="0"/>
                <a:cs typeface="Arial" panose="020B0604020202020204" pitchFamily="34" charset="0"/>
              </a:rPr>
              <a:t>. </a:t>
            </a:r>
            <a:r>
              <a:rPr lang="en-US" dirty="0"/>
              <a:t>National Highway Traffic Safety Administration, Washington, DC. https://www.nhtsa.gov/risky-driving/drunk-driving. </a:t>
            </a: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Image sources:</a:t>
            </a:r>
          </a:p>
          <a:p>
            <a:r>
              <a:rPr lang="en-US" dirty="0"/>
              <a:t>Behavioral Risk Factor Surveillance System, 2018 (Statistics)</a:t>
            </a:r>
          </a:p>
          <a:p>
            <a:endParaRPr lang="en-US" dirty="0"/>
          </a:p>
          <a:p>
            <a:r>
              <a:rPr lang="en-US" sz="1200" kern="1200" dirty="0" err="1">
                <a:solidFill>
                  <a:schemeClr val="tx1"/>
                </a:solidFill>
                <a:latin typeface="+mn-lt"/>
                <a:ea typeface="+mn-ea"/>
                <a:cs typeface="+mn-cs"/>
              </a:rPr>
              <a:t>perfectlab</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Shutterstock.com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7</a:t>
            </a:fld>
            <a:endParaRPr lang="en-US"/>
          </a:p>
        </p:txBody>
      </p:sp>
    </p:spTree>
    <p:extLst>
      <p:ext uri="{BB962C8B-B14F-4D97-AF65-F5344CB8AC3E}">
        <p14:creationId xmlns:p14="http://schemas.microsoft.com/office/powerpoint/2010/main" val="1904714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Iowa laws are strict on impaired driving. It is illegal to operate a motor vehicle under the influence of an alcoholic beverage or other drug or a combination of such substances. A first-time DWI conviction can cost up to $17,000. That includes court and arrest costs, DMV fines, fees and penalties, alcohol education classes, attorney fees, and additional insurance costs.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Your license can be suspended for one year, and you could face 3 to 180 days in jail, depending on the severity of the crash.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Information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AAA. 2024. https://</a:t>
            </a:r>
            <a:r>
              <a:rPr lang="en-US" dirty="0" err="1">
                <a:latin typeface="Arial" panose="020B0604020202020204" pitchFamily="34" charset="0"/>
                <a:cs typeface="Arial" panose="020B0604020202020204" pitchFamily="34" charset="0"/>
              </a:rPr>
              <a:t>exchange.aaa.com</a:t>
            </a:r>
            <a:r>
              <a:rPr lang="en-US" dirty="0">
                <a:latin typeface="Arial" panose="020B0604020202020204" pitchFamily="34" charset="0"/>
                <a:cs typeface="Arial" panose="020B0604020202020204" pitchFamily="34" charset="0"/>
              </a:rPr>
              <a:t>/safety/substance-impaired-driving/.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latin typeface="Arial" panose="020B0604020202020204" pitchFamily="34" charset="0"/>
                <a:cs typeface="Arial" panose="020B0604020202020204" pitchFamily="34" charset="0"/>
              </a:rPr>
              <a:t>groenling</a:t>
            </a:r>
            <a:r>
              <a:rPr lang="en-US" b="0" dirty="0">
                <a:latin typeface="Arial" panose="020B0604020202020204" pitchFamily="34" charset="0"/>
                <a:cs typeface="Arial" panose="020B0604020202020204" pitchFamily="34" charset="0"/>
              </a:rPr>
              <a:t>/</a:t>
            </a:r>
            <a:r>
              <a:rPr lang="en-US" b="0" dirty="0" err="1">
                <a:latin typeface="Arial" panose="020B0604020202020204" pitchFamily="34" charset="0"/>
                <a:cs typeface="Arial" panose="020B0604020202020204" pitchFamily="34" charset="0"/>
              </a:rPr>
              <a:t>Flickr.com</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8</a:t>
            </a:fld>
            <a:endParaRPr lang="en-US"/>
          </a:p>
        </p:txBody>
      </p:sp>
    </p:spTree>
    <p:extLst>
      <p:ext uri="{BB962C8B-B14F-4D97-AF65-F5344CB8AC3E}">
        <p14:creationId xmlns:p14="http://schemas.microsoft.com/office/powerpoint/2010/main" val="4115498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kern="1200" dirty="0">
                <a:solidFill>
                  <a:schemeClr val="tx1"/>
                </a:solidFill>
                <a:effectLst/>
                <a:latin typeface="+mn-lt"/>
                <a:ea typeface="+mn-ea"/>
                <a:cs typeface="+mn-cs"/>
              </a:rPr>
              <a:t>It is important to understand how alcohol and other substances affect your behavior, especially when you are operating a vehicle. Remember, you are sharing the road with other users, and it’s not only important for you to know how your body reacts so you can protect yourself, but you have a responsibility to keep fellow passengers and other road users safe.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Arial" panose="020B0604020202020204" pitchFamily="34" charset="0"/>
                <a:ea typeface="+mn-ea"/>
                <a:cs typeface="Arial" panose="020B0604020202020204" pitchFamily="34" charset="0"/>
              </a:rPr>
              <a:t>Child Safety Solutions, Inc.. Effects of Alcohol. </a:t>
            </a:r>
            <a:r>
              <a:rPr lang="en-US" dirty="0">
                <a:latin typeface="Arial" panose="020B0604020202020204" pitchFamily="34" charset="0"/>
                <a:cs typeface="Arial" panose="020B0604020202020204" pitchFamily="34" charset="0"/>
              </a:rPr>
              <a:t>https://</a:t>
            </a:r>
            <a:r>
              <a:rPr lang="en-US" sz="1200" kern="1200" dirty="0">
                <a:solidFill>
                  <a:schemeClr val="tx1"/>
                </a:solidFill>
                <a:latin typeface="+mn-lt"/>
                <a:ea typeface="+mn-ea"/>
                <a:cs typeface="+mn-cs"/>
              </a:rPr>
              <a:t>imsafe.com.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9</a:t>
            </a:fld>
            <a:endParaRPr lang="en-US"/>
          </a:p>
        </p:txBody>
      </p:sp>
    </p:spTree>
    <p:extLst>
      <p:ext uri="{BB962C8B-B14F-4D97-AF65-F5344CB8AC3E}">
        <p14:creationId xmlns:p14="http://schemas.microsoft.com/office/powerpoint/2010/main" val="2864922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29B3B4-27BB-4919-A42B-9CD29708E1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578" b="37942"/>
          <a:stretch/>
        </p:blipFill>
        <p:spPr>
          <a:xfrm>
            <a:off x="0" y="2594963"/>
            <a:ext cx="12192000" cy="3431227"/>
          </a:xfrm>
          <a:prstGeom prst="rect">
            <a:avLst/>
          </a:prstGeom>
        </p:spPr>
      </p:pic>
      <p:sp>
        <p:nvSpPr>
          <p:cNvPr id="2" name="Title 1">
            <a:extLst>
              <a:ext uri="{FF2B5EF4-FFF2-40B4-BE49-F238E27FC236}">
                <a16:creationId xmlns:a16="http://schemas.microsoft.com/office/drawing/2014/main" id="{78B5490C-646D-4994-B01B-6D4B124907B8}"/>
              </a:ext>
            </a:extLst>
          </p:cNvPr>
          <p:cNvSpPr>
            <a:spLocks noGrp="1"/>
          </p:cNvSpPr>
          <p:nvPr>
            <p:ph type="ctrTitle"/>
          </p:nvPr>
        </p:nvSpPr>
        <p:spPr>
          <a:xfrm>
            <a:off x="898585" y="207033"/>
            <a:ext cx="10394830" cy="2173139"/>
          </a:xfrm>
        </p:spPr>
        <p:txBody>
          <a:bodyPr anchor="ctr">
            <a:normAutofit/>
          </a:bodyPr>
          <a:lstStyle>
            <a:lvl1pPr algn="l">
              <a:defRPr sz="5400">
                <a:solidFill>
                  <a:schemeClr val="accent3"/>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7BAC1451-271E-4B53-B60B-9B08B98E6A0D}"/>
              </a:ext>
            </a:extLst>
          </p:cNvPr>
          <p:cNvSpPr/>
          <p:nvPr userDrawn="1"/>
        </p:nvSpPr>
        <p:spPr>
          <a:xfrm>
            <a:off x="0" y="6029144"/>
            <a:ext cx="12192000" cy="8288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973E85C-9292-4550-B663-936090D33C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6119" y="6086010"/>
            <a:ext cx="3099762" cy="774941"/>
          </a:xfrm>
          <a:prstGeom prst="rect">
            <a:avLst/>
          </a:prstGeom>
        </p:spPr>
      </p:pic>
      <p:cxnSp>
        <p:nvCxnSpPr>
          <p:cNvPr id="13" name="Straight Connector 12">
            <a:extLst>
              <a:ext uri="{FF2B5EF4-FFF2-40B4-BE49-F238E27FC236}">
                <a16:creationId xmlns:a16="http://schemas.microsoft.com/office/drawing/2014/main" id="{C3DDFACA-BC63-45CB-9BC7-5717084AEAF7}"/>
              </a:ext>
            </a:extLst>
          </p:cNvPr>
          <p:cNvCxnSpPr>
            <a:cxnSpLocks/>
          </p:cNvCxnSpPr>
          <p:nvPr userDrawn="1"/>
        </p:nvCxnSpPr>
        <p:spPr>
          <a:xfrm>
            <a:off x="0" y="6029144"/>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BC03896-848F-4C28-B07F-06D668BD758C}"/>
              </a:ext>
            </a:extLst>
          </p:cNvPr>
          <p:cNvSpPr/>
          <p:nvPr userDrawn="1"/>
        </p:nvSpPr>
        <p:spPr>
          <a:xfrm>
            <a:off x="0" y="207033"/>
            <a:ext cx="586596" cy="2173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40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1437-0A3E-4416-AF76-935AC29D6C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2D46C-DC2C-410D-AB38-EA7173D40C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6BF859F-FA9E-46F6-B5A0-F90E98E41751}"/>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14" name="Text Placeholder 13">
            <a:extLst>
              <a:ext uri="{FF2B5EF4-FFF2-40B4-BE49-F238E27FC236}">
                <a16:creationId xmlns:a16="http://schemas.microsoft.com/office/drawing/2014/main" id="{19F98747-F8C7-41DD-94A4-2E9F149C8994}"/>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201580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803CF5-E981-4510-8310-237E51A57A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1DBF31-AE7C-485C-8302-C8F30CB280BC}"/>
              </a:ext>
            </a:extLst>
          </p:cNvPr>
          <p:cNvSpPr/>
          <p:nvPr userDrawn="1"/>
        </p:nvSpPr>
        <p:spPr>
          <a:xfrm>
            <a:off x="-1" y="1"/>
            <a:ext cx="4252823" cy="52276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BE0F70-4457-40AC-8603-CC907E028B93}"/>
              </a:ext>
            </a:extLst>
          </p:cNvPr>
          <p:cNvSpPr>
            <a:spLocks noGrp="1"/>
          </p:cNvSpPr>
          <p:nvPr>
            <p:ph type="title" hasCustomPrompt="1"/>
          </p:nvPr>
        </p:nvSpPr>
        <p:spPr>
          <a:xfrm>
            <a:off x="5074791" y="1612586"/>
            <a:ext cx="6370007" cy="2483808"/>
          </a:xfrm>
        </p:spPr>
        <p:txBody>
          <a:bodyPr anchor="ctr">
            <a:normAutofit/>
          </a:bodyPr>
          <a:lstStyle>
            <a:lvl1pPr algn="l">
              <a:defRPr sz="5400"/>
            </a:lvl1pPr>
          </a:lstStyle>
          <a:p>
            <a:r>
              <a:rPr lang="en-US" dirty="0"/>
              <a:t>Click to add section title</a:t>
            </a:r>
          </a:p>
        </p:txBody>
      </p:sp>
      <p:sp>
        <p:nvSpPr>
          <p:cNvPr id="3" name="Text Placeholder 2">
            <a:extLst>
              <a:ext uri="{FF2B5EF4-FFF2-40B4-BE49-F238E27FC236}">
                <a16:creationId xmlns:a16="http://schemas.microsoft.com/office/drawing/2014/main" id="{9D36366F-3A69-4E66-9F81-EB9CF9193515}"/>
              </a:ext>
            </a:extLst>
          </p:cNvPr>
          <p:cNvSpPr>
            <a:spLocks noGrp="1"/>
          </p:cNvSpPr>
          <p:nvPr>
            <p:ph type="body" idx="1" hasCustomPrompt="1"/>
          </p:nvPr>
        </p:nvSpPr>
        <p:spPr>
          <a:xfrm>
            <a:off x="5074791" y="4310947"/>
            <a:ext cx="6370007" cy="432818"/>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section subtitle</a:t>
            </a:r>
          </a:p>
        </p:txBody>
      </p:sp>
      <p:pic>
        <p:nvPicPr>
          <p:cNvPr id="10" name="Picture 9">
            <a:extLst>
              <a:ext uri="{FF2B5EF4-FFF2-40B4-BE49-F238E27FC236}">
                <a16:creationId xmlns:a16="http://schemas.microsoft.com/office/drawing/2014/main" id="{DCAA3EB8-EA1C-4886-BEB1-E8BA65439E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491" y="1012885"/>
            <a:ext cx="3201838" cy="3201838"/>
          </a:xfrm>
          <a:prstGeom prst="rect">
            <a:avLst/>
          </a:prstGeom>
        </p:spPr>
      </p:pic>
      <p:sp>
        <p:nvSpPr>
          <p:cNvPr id="16" name="Rectangle 15">
            <a:extLst>
              <a:ext uri="{FF2B5EF4-FFF2-40B4-BE49-F238E27FC236}">
                <a16:creationId xmlns:a16="http://schemas.microsoft.com/office/drawing/2014/main" id="{E15E7646-D07A-4617-B5CA-79BBF855BAC9}"/>
              </a:ext>
            </a:extLst>
          </p:cNvPr>
          <p:cNvSpPr/>
          <p:nvPr userDrawn="1"/>
        </p:nvSpPr>
        <p:spPr>
          <a:xfrm>
            <a:off x="0" y="5227608"/>
            <a:ext cx="4252822" cy="16303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ED5A394-4CD9-406B-8479-0EBBE2F0E0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4764" y="5494162"/>
            <a:ext cx="1923292" cy="1097282"/>
          </a:xfrm>
          <a:prstGeom prst="rect">
            <a:avLst/>
          </a:prstGeom>
        </p:spPr>
      </p:pic>
      <p:sp>
        <p:nvSpPr>
          <p:cNvPr id="21" name="TextBox 20">
            <a:extLst>
              <a:ext uri="{FF2B5EF4-FFF2-40B4-BE49-F238E27FC236}">
                <a16:creationId xmlns:a16="http://schemas.microsoft.com/office/drawing/2014/main" id="{7F868E4D-A6FC-4895-B424-33FBB6A632A5}"/>
              </a:ext>
            </a:extLst>
          </p:cNvPr>
          <p:cNvSpPr txBox="1"/>
          <p:nvPr userDrawn="1"/>
        </p:nvSpPr>
        <p:spPr>
          <a:xfrm>
            <a:off x="7855071" y="6405200"/>
            <a:ext cx="809446" cy="261610"/>
          </a:xfrm>
          <a:prstGeom prst="rect">
            <a:avLst/>
          </a:prstGeom>
          <a:noFill/>
        </p:spPr>
        <p:txBody>
          <a:bodyPr wrap="square" rtlCol="0">
            <a:spAutoFit/>
          </a:bodyPr>
          <a:lstStyle/>
          <a:p>
            <a:pPr algn="ctr"/>
            <a:fld id="{0F475E7A-B731-45C4-B12D-8D29E054AF25}" type="slidenum">
              <a:rPr lang="en-US" sz="1100" smtClean="0">
                <a:solidFill>
                  <a:schemeClr val="accent1"/>
                </a:solidFill>
              </a:rPr>
              <a:pPr algn="ctr"/>
              <a:t>‹#›</a:t>
            </a:fld>
            <a:endParaRPr lang="en-US" sz="1100" dirty="0">
              <a:solidFill>
                <a:schemeClr val="accent1"/>
              </a:solidFill>
            </a:endParaRPr>
          </a:p>
        </p:txBody>
      </p:sp>
    </p:spTree>
    <p:extLst>
      <p:ext uri="{BB962C8B-B14F-4D97-AF65-F5344CB8AC3E}">
        <p14:creationId xmlns:p14="http://schemas.microsoft.com/office/powerpoint/2010/main" val="3076181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06B0-56E3-4DDF-9B1E-3CE09F640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BCE225-F05C-4BEB-80B5-EE76CDD423C1}"/>
              </a:ext>
            </a:extLst>
          </p:cNvPr>
          <p:cNvSpPr>
            <a:spLocks noGrp="1"/>
          </p:cNvSpPr>
          <p:nvPr>
            <p:ph sz="half" idx="1"/>
          </p:nvPr>
        </p:nvSpPr>
        <p:spPr>
          <a:xfrm>
            <a:off x="838200" y="1825625"/>
            <a:ext cx="5181600" cy="392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228FA-EE90-452A-B0AD-C140E5C20B9C}"/>
              </a:ext>
            </a:extLst>
          </p:cNvPr>
          <p:cNvSpPr>
            <a:spLocks noGrp="1"/>
          </p:cNvSpPr>
          <p:nvPr>
            <p:ph sz="half" idx="2"/>
          </p:nvPr>
        </p:nvSpPr>
        <p:spPr>
          <a:xfrm>
            <a:off x="6172200" y="1825625"/>
            <a:ext cx="5181600" cy="392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DB514AB-FC4E-4CB8-BCE1-071562D9A8D8}"/>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9" name="Text Placeholder 13">
            <a:extLst>
              <a:ext uri="{FF2B5EF4-FFF2-40B4-BE49-F238E27FC236}">
                <a16:creationId xmlns:a16="http://schemas.microsoft.com/office/drawing/2014/main" id="{D723CAFA-A635-48B3-AFB7-1B5033BAAEC1}"/>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889476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D5F8-4EC9-4CD7-9266-3D07CE9F97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54DA43-5D17-47B2-9D57-B1CC6167FD1A}"/>
              </a:ext>
            </a:extLst>
          </p:cNvPr>
          <p:cNvSpPr>
            <a:spLocks noGrp="1"/>
          </p:cNvSpPr>
          <p:nvPr>
            <p:ph type="body" idx="1"/>
          </p:nvPr>
        </p:nvSpPr>
        <p:spPr>
          <a:xfrm>
            <a:off x="839788" y="1681163"/>
            <a:ext cx="5157787"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8CB75F-AC15-45BB-8A10-DDEAAC8302ED}"/>
              </a:ext>
            </a:extLst>
          </p:cNvPr>
          <p:cNvSpPr>
            <a:spLocks noGrp="1"/>
          </p:cNvSpPr>
          <p:nvPr>
            <p:ph sz="half" idx="2"/>
          </p:nvPr>
        </p:nvSpPr>
        <p:spPr>
          <a:xfrm>
            <a:off x="839788" y="2505075"/>
            <a:ext cx="5157787" cy="32487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92950-3974-4671-826D-C80F46D7DF84}"/>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272A9D-881D-4E1E-8F03-554DCDD144DF}"/>
              </a:ext>
            </a:extLst>
          </p:cNvPr>
          <p:cNvSpPr>
            <a:spLocks noGrp="1"/>
          </p:cNvSpPr>
          <p:nvPr>
            <p:ph sz="quarter" idx="4"/>
          </p:nvPr>
        </p:nvSpPr>
        <p:spPr>
          <a:xfrm>
            <a:off x="6172200" y="2505075"/>
            <a:ext cx="5183188" cy="32487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AD779B3-77DB-42B6-BEAD-5DB5DC0B7303}"/>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11" name="Text Placeholder 13">
            <a:extLst>
              <a:ext uri="{FF2B5EF4-FFF2-40B4-BE49-F238E27FC236}">
                <a16:creationId xmlns:a16="http://schemas.microsoft.com/office/drawing/2014/main" id="{1E2F98B6-C050-44B2-8FF1-92B23A365C09}"/>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33819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97274-BE82-48B9-9CA0-ADD4D860944B}"/>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3EF480EB-9782-4F7A-95D1-32B891EDE9A3}"/>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7" name="Text Placeholder 13">
            <a:extLst>
              <a:ext uri="{FF2B5EF4-FFF2-40B4-BE49-F238E27FC236}">
                <a16:creationId xmlns:a16="http://schemas.microsoft.com/office/drawing/2014/main" id="{DB681EE2-D0B6-44CB-9046-BD3C3EA53D95}"/>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23543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222CBD-BEB9-4F74-9E9E-702618E9CD0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897274-BE82-48B9-9CA0-ADD4D860944B}"/>
              </a:ext>
            </a:extLst>
          </p:cNvPr>
          <p:cNvSpPr>
            <a:spLocks noGrp="1"/>
          </p:cNvSpPr>
          <p:nvPr>
            <p:ph type="title"/>
          </p:nvPr>
        </p:nvSpPr>
        <p:spPr/>
        <p:txBody>
          <a:bodyPr/>
          <a:lstStyle/>
          <a:p>
            <a:r>
              <a:rPr lang="en-US"/>
              <a:t>Click to edit Master title style</a:t>
            </a:r>
          </a:p>
        </p:txBody>
      </p:sp>
      <p:sp>
        <p:nvSpPr>
          <p:cNvPr id="7" name="TextBox 6">
            <a:extLst>
              <a:ext uri="{FF2B5EF4-FFF2-40B4-BE49-F238E27FC236}">
                <a16:creationId xmlns:a16="http://schemas.microsoft.com/office/drawing/2014/main" id="{79F6B926-0C27-4763-BAA2-0D0D2BCDF5BF}"/>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8" name="Text Placeholder 13">
            <a:extLst>
              <a:ext uri="{FF2B5EF4-FFF2-40B4-BE49-F238E27FC236}">
                <a16:creationId xmlns:a16="http://schemas.microsoft.com/office/drawing/2014/main" id="{E76D83D4-7216-4C4E-B8B2-2D7B0F06255F}"/>
              </a:ext>
            </a:extLst>
          </p:cNvPr>
          <p:cNvSpPr>
            <a:spLocks noGrp="1"/>
          </p:cNvSpPr>
          <p:nvPr>
            <p:ph type="body" sz="quarter" idx="14" hasCustomPrompt="1"/>
          </p:nvPr>
        </p:nvSpPr>
        <p:spPr>
          <a:xfrm>
            <a:off x="1752596" y="6405200"/>
            <a:ext cx="9601202"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291758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C59B26-C270-4839-BC6D-E9ED600EDFAF}"/>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7" name="Text Placeholder 13">
            <a:extLst>
              <a:ext uri="{FF2B5EF4-FFF2-40B4-BE49-F238E27FC236}">
                <a16:creationId xmlns:a16="http://schemas.microsoft.com/office/drawing/2014/main" id="{C69B0215-6707-4371-9A26-B109EFC26A93}"/>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03003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302BBB-A0BC-4C79-B857-7A807422739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79D549-C903-4524-AC2F-35FCA9A584B6}"/>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Tree>
    <p:extLst>
      <p:ext uri="{BB962C8B-B14F-4D97-AF65-F5344CB8AC3E}">
        <p14:creationId xmlns:p14="http://schemas.microsoft.com/office/powerpoint/2010/main" val="4131365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768020-B742-4F14-80FC-79A7D4A0ED08}"/>
              </a:ext>
            </a:extLst>
          </p:cNvPr>
          <p:cNvSpPr/>
          <p:nvPr userDrawn="1"/>
        </p:nvSpPr>
        <p:spPr>
          <a:xfrm>
            <a:off x="0" y="6236898"/>
            <a:ext cx="12192000" cy="6211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C98B72E-5E70-4FF7-905F-12A388F80B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066361" y="6244444"/>
            <a:ext cx="2484407" cy="621102"/>
          </a:xfrm>
          <a:prstGeom prst="rect">
            <a:avLst/>
          </a:prstGeom>
        </p:spPr>
      </p:pic>
      <p:cxnSp>
        <p:nvCxnSpPr>
          <p:cNvPr id="9" name="Straight Connector 8">
            <a:extLst>
              <a:ext uri="{FF2B5EF4-FFF2-40B4-BE49-F238E27FC236}">
                <a16:creationId xmlns:a16="http://schemas.microsoft.com/office/drawing/2014/main" id="{6C336400-0676-4B7A-96D9-DA0A95BAFC50}"/>
              </a:ext>
            </a:extLst>
          </p:cNvPr>
          <p:cNvCxnSpPr>
            <a:cxnSpLocks/>
          </p:cNvCxnSpPr>
          <p:nvPr userDrawn="1"/>
        </p:nvCxnSpPr>
        <p:spPr>
          <a:xfrm>
            <a:off x="0" y="6230569"/>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2903ABA-3B3E-4D92-9C6E-755268036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B2AB85-C672-4428-B52B-A087460FE3C5}"/>
              </a:ext>
            </a:extLst>
          </p:cNvPr>
          <p:cNvSpPr>
            <a:spLocks noGrp="1"/>
          </p:cNvSpPr>
          <p:nvPr>
            <p:ph type="body" idx="1"/>
          </p:nvPr>
        </p:nvSpPr>
        <p:spPr>
          <a:xfrm>
            <a:off x="838200" y="1825624"/>
            <a:ext cx="10515600" cy="39861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3A790A6-0A73-49B5-8AD0-C956DC6DC4D3}"/>
              </a:ext>
            </a:extLst>
          </p:cNvPr>
          <p:cNvSpPr>
            <a:spLocks noGrp="1"/>
          </p:cNvSpPr>
          <p:nvPr>
            <p:ph type="ftr" sz="quarter" idx="3"/>
          </p:nvPr>
        </p:nvSpPr>
        <p:spPr>
          <a:xfrm>
            <a:off x="838199" y="5886774"/>
            <a:ext cx="10515599" cy="26574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54DD9F9-A473-477C-8716-1577AE60E0EE}"/>
              </a:ext>
            </a:extLst>
          </p:cNvPr>
          <p:cNvSpPr>
            <a:spLocks noGrp="1"/>
          </p:cNvSpPr>
          <p:nvPr>
            <p:ph type="sldNum" sz="quarter" idx="4"/>
          </p:nvPr>
        </p:nvSpPr>
        <p:spPr>
          <a:xfrm>
            <a:off x="838199" y="6356350"/>
            <a:ext cx="809446" cy="365125"/>
          </a:xfrm>
          <a:prstGeom prst="rect">
            <a:avLst/>
          </a:prstGeom>
        </p:spPr>
        <p:txBody>
          <a:bodyPr vert="horz" lIns="91440" tIns="45720" rIns="91440" bIns="45720" rtlCol="0" anchor="ctr"/>
          <a:lstStyle>
            <a:lvl1pPr algn="l">
              <a:defRPr sz="1100">
                <a:solidFill>
                  <a:schemeClr val="accent1"/>
                </a:solidFill>
              </a:defRPr>
            </a:lvl1pPr>
          </a:lstStyle>
          <a:p>
            <a:fld id="{A53FE47A-A223-4125-A402-41EAB190C221}" type="slidenum">
              <a:rPr lang="en-US" smtClean="0"/>
              <a:pPr/>
              <a:t>‹#›</a:t>
            </a:fld>
            <a:endParaRPr lang="en-US" dirty="0"/>
          </a:p>
        </p:txBody>
      </p:sp>
    </p:spTree>
    <p:extLst>
      <p:ext uri="{BB962C8B-B14F-4D97-AF65-F5344CB8AC3E}">
        <p14:creationId xmlns:p14="http://schemas.microsoft.com/office/powerpoint/2010/main" val="1055007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5" r:id="rId9"/>
  </p:sldLayoutIdLst>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microsoft.com/office/2007/relationships/hdphoto" Target="../media/hdphoto3.wdp"/><Relationship Id="rId12"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hyperlink" Target="https://www.pngall.com/sleep-png/" TargetMode="External"/><Relationship Id="rId10" Type="http://schemas.openxmlformats.org/officeDocument/2006/relationships/hyperlink" Target="https://pixabay.com/th/%E0%B8%84%E0%B8%99-%E0%B9%80%E0%B8%9E%E0%B8%B5%E0%B8%A2%E0%B8%87%E0%B9%81%E0%B8%84%E0%B9%88-%E0%B9%80%E0%B8%A3%E0%B8%B5%E0%B8%A2%E0%B8%9A%E0%B8%87%E0%B9%88%E0%B8%B2%E0%B8%A2-%E0%B8%AA%E0%B8%B5%E0%B8%94%E0%B8%B3-1417046/" TargetMode="External"/><Relationship Id="rId4" Type="http://schemas.microsoft.com/office/2007/relationships/hdphoto" Target="../media/hdphoto2.wdp"/><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mailto:Vania.boyd@iowadot.us?subject=Driver%20Education%20Curriculum%20Inquir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3E77-C990-42A4-87FE-58726882BBC8}"/>
              </a:ext>
            </a:extLst>
          </p:cNvPr>
          <p:cNvSpPr>
            <a:spLocks noGrp="1"/>
          </p:cNvSpPr>
          <p:nvPr>
            <p:ph type="ctrTitle"/>
          </p:nvPr>
        </p:nvSpPr>
        <p:spPr/>
        <p:txBody>
          <a:bodyPr/>
          <a:lstStyle/>
          <a:p>
            <a:r>
              <a:rPr lang="en-US" dirty="0"/>
              <a:t>The Dangers of Impaired Driving</a:t>
            </a:r>
          </a:p>
        </p:txBody>
      </p:sp>
    </p:spTree>
    <p:extLst>
      <p:ext uri="{BB962C8B-B14F-4D97-AF65-F5344CB8AC3E}">
        <p14:creationId xmlns:p14="http://schemas.microsoft.com/office/powerpoint/2010/main" val="383381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E084-1017-429E-9B36-ACF554C25003}"/>
              </a:ext>
            </a:extLst>
          </p:cNvPr>
          <p:cNvSpPr>
            <a:spLocks noGrp="1"/>
          </p:cNvSpPr>
          <p:nvPr>
            <p:ph type="title"/>
          </p:nvPr>
        </p:nvSpPr>
        <p:spPr>
          <a:xfrm>
            <a:off x="481010" y="0"/>
            <a:ext cx="11229975" cy="1325563"/>
          </a:xfrm>
        </p:spPr>
        <p:txBody>
          <a:bodyPr/>
          <a:lstStyle/>
          <a:p>
            <a:r>
              <a:rPr lang="en-US" dirty="0"/>
              <a:t>What Happens to Me When I Drink?</a:t>
            </a:r>
          </a:p>
        </p:txBody>
      </p:sp>
      <p:sp>
        <p:nvSpPr>
          <p:cNvPr id="3" name="Text Placeholder 2">
            <a:extLst>
              <a:ext uri="{FF2B5EF4-FFF2-40B4-BE49-F238E27FC236}">
                <a16:creationId xmlns:a16="http://schemas.microsoft.com/office/drawing/2014/main" id="{49D9FDB9-E1CE-46DC-B04A-5E6CA67013B8}"/>
              </a:ext>
            </a:extLst>
          </p:cNvPr>
          <p:cNvSpPr>
            <a:spLocks noGrp="1"/>
          </p:cNvSpPr>
          <p:nvPr>
            <p:ph type="body" sz="quarter" idx="14"/>
          </p:nvPr>
        </p:nvSpPr>
        <p:spPr>
          <a:xfrm>
            <a:off x="447144" y="5900014"/>
            <a:ext cx="8072440" cy="261610"/>
          </a:xfrm>
        </p:spPr>
        <p:txBody>
          <a:bodyPr>
            <a:noAutofit/>
          </a:bodyPr>
          <a:lstStyle/>
          <a:p>
            <a:r>
              <a:rPr lang="en-US" sz="700" baseline="30000" dirty="0"/>
              <a:t>1</a:t>
            </a:r>
            <a:r>
              <a:rPr lang="en-US" sz="700" dirty="0"/>
              <a:t>Information in this table shows the BAC level at which the effect usually is first observed and has been gathered from a variety of sources, including the National Highway Traffic Safety Administration, National Institute on Alcohol Abuse and Alcoholism, American Medical Association, and https://webmd.com.</a:t>
            </a:r>
          </a:p>
        </p:txBody>
      </p:sp>
      <p:graphicFrame>
        <p:nvGraphicFramePr>
          <p:cNvPr id="4" name="Table 3">
            <a:extLst>
              <a:ext uri="{FF2B5EF4-FFF2-40B4-BE49-F238E27FC236}">
                <a16:creationId xmlns:a16="http://schemas.microsoft.com/office/drawing/2014/main" id="{76F8BF21-A9B6-416D-8423-91571C3FB274}"/>
              </a:ext>
            </a:extLst>
          </p:cNvPr>
          <p:cNvGraphicFramePr>
            <a:graphicFrameLocks noGrp="1"/>
          </p:cNvGraphicFramePr>
          <p:nvPr>
            <p:extLst>
              <p:ext uri="{D42A27DB-BD31-4B8C-83A1-F6EECF244321}">
                <p14:modId xmlns:p14="http://schemas.microsoft.com/office/powerpoint/2010/main" val="2947730240"/>
              </p:ext>
            </p:extLst>
          </p:nvPr>
        </p:nvGraphicFramePr>
        <p:xfrm>
          <a:off x="481010" y="1104549"/>
          <a:ext cx="11229974" cy="4717481"/>
        </p:xfrm>
        <a:graphic>
          <a:graphicData uri="http://schemas.openxmlformats.org/drawingml/2006/table">
            <a:tbl>
              <a:tblPr firstRow="1" bandRow="1">
                <a:tableStyleId>{F2DE63D5-997A-4646-A377-4702673A728D}</a:tableStyleId>
              </a:tblPr>
              <a:tblGrid>
                <a:gridCol w="1195390">
                  <a:extLst>
                    <a:ext uri="{9D8B030D-6E8A-4147-A177-3AD203B41FA5}">
                      <a16:colId xmlns:a16="http://schemas.microsoft.com/office/drawing/2014/main" val="2355731764"/>
                    </a:ext>
                  </a:extLst>
                </a:gridCol>
                <a:gridCol w="4476750">
                  <a:extLst>
                    <a:ext uri="{9D8B030D-6E8A-4147-A177-3AD203B41FA5}">
                      <a16:colId xmlns:a16="http://schemas.microsoft.com/office/drawing/2014/main" val="2683363948"/>
                    </a:ext>
                  </a:extLst>
                </a:gridCol>
                <a:gridCol w="5557834">
                  <a:extLst>
                    <a:ext uri="{9D8B030D-6E8A-4147-A177-3AD203B41FA5}">
                      <a16:colId xmlns:a16="http://schemas.microsoft.com/office/drawing/2014/main" val="3228076234"/>
                    </a:ext>
                  </a:extLst>
                </a:gridCol>
              </a:tblGrid>
              <a:tr h="565847">
                <a:tc>
                  <a:txBody>
                    <a:bodyPr/>
                    <a:lstStyle/>
                    <a:p>
                      <a:r>
                        <a:rPr lang="en-US" sz="1100" dirty="0"/>
                        <a:t>Blood Alcohol Concentration (BAC)</a:t>
                      </a:r>
                      <a:r>
                        <a:rPr lang="en-US" sz="1100" baseline="30000" dirty="0"/>
                        <a:t>1</a:t>
                      </a:r>
                    </a:p>
                  </a:txBody>
                  <a:tcPr/>
                </a:tc>
                <a:tc>
                  <a:txBody>
                    <a:bodyPr/>
                    <a:lstStyle/>
                    <a:p>
                      <a:r>
                        <a:rPr lang="en-US" sz="1100" dirty="0"/>
                        <a:t>Typical Effects</a:t>
                      </a:r>
                    </a:p>
                  </a:txBody>
                  <a:tcPr/>
                </a:tc>
                <a:tc>
                  <a:txBody>
                    <a:bodyPr/>
                    <a:lstStyle/>
                    <a:p>
                      <a:r>
                        <a:rPr lang="en-US" sz="1100" dirty="0"/>
                        <a:t>Predictable Effects on Driving</a:t>
                      </a:r>
                    </a:p>
                  </a:txBody>
                  <a:tcPr/>
                </a:tc>
                <a:extLst>
                  <a:ext uri="{0D108BD9-81ED-4DB2-BD59-A6C34878D82A}">
                    <a16:rowId xmlns:a16="http://schemas.microsoft.com/office/drawing/2014/main" val="1462187543"/>
                  </a:ext>
                </a:extLst>
              </a:tr>
              <a:tr h="744473">
                <a:tc>
                  <a:txBody>
                    <a:bodyPr/>
                    <a:lstStyle/>
                    <a:p>
                      <a:pPr algn="ctr"/>
                      <a:r>
                        <a:rPr lang="en-US" sz="2400" dirty="0"/>
                        <a:t>.02</a:t>
                      </a:r>
                      <a:endParaRPr lang="en-US" sz="2400" b="1" dirty="0"/>
                    </a:p>
                  </a:txBody>
                  <a:tcPr anchor="ctr"/>
                </a:tc>
                <a:tc>
                  <a:txBody>
                    <a:bodyPr/>
                    <a:lstStyle/>
                    <a:p>
                      <a:pPr marL="285750" indent="-285750">
                        <a:buFont typeface="Arial" panose="020B0604020202020204" pitchFamily="34" charset="0"/>
                        <a:buChar char="•"/>
                      </a:pPr>
                      <a:r>
                        <a:rPr lang="en-US" sz="1100" dirty="0"/>
                        <a:t>Some loss of judgment</a:t>
                      </a:r>
                    </a:p>
                    <a:p>
                      <a:pPr marL="285750" indent="-285750">
                        <a:buFont typeface="Arial" panose="020B0604020202020204" pitchFamily="34" charset="0"/>
                        <a:buChar char="•"/>
                      </a:pPr>
                      <a:r>
                        <a:rPr lang="en-US" sz="1100" dirty="0"/>
                        <a:t>Relaxation</a:t>
                      </a:r>
                    </a:p>
                    <a:p>
                      <a:pPr marL="285750" indent="-285750">
                        <a:buFont typeface="Arial" panose="020B0604020202020204" pitchFamily="34" charset="0"/>
                        <a:buChar char="•"/>
                      </a:pPr>
                      <a:r>
                        <a:rPr lang="en-US" sz="1100" dirty="0"/>
                        <a:t>Slight body warmth</a:t>
                      </a:r>
                    </a:p>
                    <a:p>
                      <a:pPr marL="285750" indent="-285750">
                        <a:buFont typeface="Arial" panose="020B0604020202020204" pitchFamily="34" charset="0"/>
                        <a:buChar char="•"/>
                      </a:pPr>
                      <a:r>
                        <a:rPr lang="en-US" sz="1100" dirty="0"/>
                        <a:t>Altered mood</a:t>
                      </a:r>
                    </a:p>
                  </a:txBody>
                  <a:tcPr/>
                </a:tc>
                <a:tc>
                  <a:txBody>
                    <a:bodyPr/>
                    <a:lstStyle/>
                    <a:p>
                      <a:pPr marL="285750" indent="-285750">
                        <a:buFont typeface="Arial" panose="020B0604020202020204" pitchFamily="34" charset="0"/>
                        <a:buChar char="•"/>
                      </a:pPr>
                      <a:r>
                        <a:rPr lang="en-US" sz="1100" dirty="0"/>
                        <a:t>Decline in visual functions (rapid tracking of a moving target)</a:t>
                      </a:r>
                    </a:p>
                    <a:p>
                      <a:pPr marL="285750" indent="-285750">
                        <a:buFont typeface="Arial" panose="020B0604020202020204" pitchFamily="34" charset="0"/>
                        <a:buChar char="•"/>
                      </a:pPr>
                      <a:r>
                        <a:rPr lang="en-US" sz="1100" dirty="0"/>
                        <a:t>Decline in ability to perform two tasks at the same time (divided attention)</a:t>
                      </a:r>
                    </a:p>
                  </a:txBody>
                  <a:tcPr/>
                </a:tc>
                <a:extLst>
                  <a:ext uri="{0D108BD9-81ED-4DB2-BD59-A6C34878D82A}">
                    <a16:rowId xmlns:a16="http://schemas.microsoft.com/office/drawing/2014/main" val="329777011"/>
                  </a:ext>
                </a:extLst>
              </a:tr>
              <a:tr h="1044641">
                <a:tc>
                  <a:txBody>
                    <a:bodyPr/>
                    <a:lstStyle/>
                    <a:p>
                      <a:pPr algn="ctr"/>
                      <a:r>
                        <a:rPr lang="en-US" sz="2400" dirty="0"/>
                        <a:t>.05</a:t>
                      </a:r>
                      <a:endParaRPr lang="en-US" sz="2400" b="1" dirty="0"/>
                    </a:p>
                  </a:txBody>
                  <a:tcPr anchor="ctr"/>
                </a:tc>
                <a:tc>
                  <a:txBody>
                    <a:bodyPr/>
                    <a:lstStyle/>
                    <a:p>
                      <a:pPr marL="285750" indent="-285750">
                        <a:buFont typeface="Arial" panose="020B0604020202020204" pitchFamily="34" charset="0"/>
                        <a:buChar char="•"/>
                      </a:pPr>
                      <a:r>
                        <a:rPr lang="en-US" sz="1100" dirty="0"/>
                        <a:t>Exaggerated behavior</a:t>
                      </a:r>
                    </a:p>
                    <a:p>
                      <a:pPr marL="285750" indent="-285750">
                        <a:buFont typeface="Arial" panose="020B0604020202020204" pitchFamily="34" charset="0"/>
                        <a:buChar char="•"/>
                      </a:pPr>
                      <a:r>
                        <a:rPr lang="en-US" sz="1100" dirty="0"/>
                        <a:t>May have loss of small-muscle control (e.g., focusing your eyes)</a:t>
                      </a:r>
                    </a:p>
                    <a:p>
                      <a:pPr marL="285750" indent="-285750">
                        <a:buFont typeface="Arial" panose="020B0604020202020204" pitchFamily="34" charset="0"/>
                        <a:buChar char="•"/>
                      </a:pPr>
                      <a:r>
                        <a:rPr lang="en-US" sz="1100" dirty="0"/>
                        <a:t>Impaired judgment</a:t>
                      </a:r>
                    </a:p>
                    <a:p>
                      <a:pPr marL="285750" indent="-285750">
                        <a:buFont typeface="Arial" panose="020B0604020202020204" pitchFamily="34" charset="0"/>
                        <a:buChar char="•"/>
                      </a:pPr>
                      <a:r>
                        <a:rPr lang="en-US" sz="1100" dirty="0"/>
                        <a:t>Usually good feeling</a:t>
                      </a:r>
                    </a:p>
                    <a:p>
                      <a:pPr marL="285750" indent="-285750">
                        <a:buFont typeface="Arial" panose="020B0604020202020204" pitchFamily="34" charset="0"/>
                        <a:buChar char="•"/>
                      </a:pPr>
                      <a:r>
                        <a:rPr lang="en-US" sz="1100" dirty="0"/>
                        <a:t>Lowered alertness</a:t>
                      </a:r>
                    </a:p>
                    <a:p>
                      <a:pPr marL="285750" indent="-285750">
                        <a:buFont typeface="Arial" panose="020B0604020202020204" pitchFamily="34" charset="0"/>
                        <a:buChar char="•"/>
                      </a:pPr>
                      <a:r>
                        <a:rPr lang="en-US" sz="1100" dirty="0"/>
                        <a:t>Release of inhibition</a:t>
                      </a:r>
                    </a:p>
                  </a:txBody>
                  <a:tcPr/>
                </a:tc>
                <a:tc>
                  <a:txBody>
                    <a:bodyPr/>
                    <a:lstStyle/>
                    <a:p>
                      <a:pPr marL="285750" indent="-285750">
                        <a:buFont typeface="Arial" panose="020B0604020202020204" pitchFamily="34" charset="0"/>
                        <a:buChar char="•"/>
                      </a:pPr>
                      <a:r>
                        <a:rPr lang="en-US" sz="1100" dirty="0"/>
                        <a:t>Reduced coordination</a:t>
                      </a:r>
                    </a:p>
                    <a:p>
                      <a:pPr marL="285750" indent="-285750">
                        <a:buFont typeface="Arial" panose="020B0604020202020204" pitchFamily="34" charset="0"/>
                        <a:buChar char="•"/>
                      </a:pPr>
                      <a:r>
                        <a:rPr lang="en-US" sz="1100" dirty="0"/>
                        <a:t>Reduced ability to track moving objects</a:t>
                      </a:r>
                    </a:p>
                    <a:p>
                      <a:pPr marL="285750" indent="-285750">
                        <a:buFont typeface="Arial" panose="020B0604020202020204" pitchFamily="34" charset="0"/>
                        <a:buChar char="•"/>
                      </a:pPr>
                      <a:r>
                        <a:rPr lang="en-US" sz="1100" dirty="0"/>
                        <a:t>Difficulty steering</a:t>
                      </a:r>
                    </a:p>
                    <a:p>
                      <a:pPr marL="285750" indent="-285750">
                        <a:buFont typeface="Arial" panose="020B0604020202020204" pitchFamily="34" charset="0"/>
                        <a:buChar char="•"/>
                      </a:pPr>
                      <a:r>
                        <a:rPr lang="en-US" sz="1100" dirty="0"/>
                        <a:t>Reduced response to emergency driving situations </a:t>
                      </a:r>
                    </a:p>
                  </a:txBody>
                  <a:tcPr/>
                </a:tc>
                <a:extLst>
                  <a:ext uri="{0D108BD9-81ED-4DB2-BD59-A6C34878D82A}">
                    <a16:rowId xmlns:a16="http://schemas.microsoft.com/office/drawing/2014/main" val="3321560779"/>
                  </a:ext>
                </a:extLst>
              </a:tr>
              <a:tr h="1044641">
                <a:tc>
                  <a:txBody>
                    <a:bodyPr/>
                    <a:lstStyle/>
                    <a:p>
                      <a:pPr algn="ctr"/>
                      <a:r>
                        <a:rPr lang="en-US" sz="2400" dirty="0"/>
                        <a:t>.08</a:t>
                      </a:r>
                      <a:endParaRPr lang="en-US" sz="2400" b="1" dirty="0"/>
                    </a:p>
                  </a:txBody>
                  <a:tcPr anchor="ctr"/>
                </a:tc>
                <a:tc>
                  <a:txBody>
                    <a:bodyPr/>
                    <a:lstStyle/>
                    <a:p>
                      <a:pPr marL="285750" indent="-285750">
                        <a:buFont typeface="Arial" panose="020B0604020202020204" pitchFamily="34" charset="0"/>
                        <a:buChar char="•"/>
                      </a:pPr>
                      <a:r>
                        <a:rPr lang="en-US" sz="1100" dirty="0"/>
                        <a:t>Muscle coordination becomes poor (e.g., balance, speech, vision, reaction time, and hearing)</a:t>
                      </a:r>
                    </a:p>
                    <a:p>
                      <a:pPr marL="285750" indent="-285750">
                        <a:buFont typeface="Arial" panose="020B0604020202020204" pitchFamily="34" charset="0"/>
                        <a:buChar char="•"/>
                      </a:pPr>
                      <a:r>
                        <a:rPr lang="en-US" sz="1100" dirty="0"/>
                        <a:t>Harder to detect danger</a:t>
                      </a:r>
                    </a:p>
                    <a:p>
                      <a:pPr marL="285750" indent="-285750">
                        <a:buFont typeface="Arial" panose="020B0604020202020204" pitchFamily="34" charset="0"/>
                        <a:buChar char="•"/>
                      </a:pPr>
                      <a:r>
                        <a:rPr lang="en-US" sz="1100" dirty="0"/>
                        <a:t>Impaired judgment, self-control, reasoning, and memory</a:t>
                      </a:r>
                    </a:p>
                  </a:txBody>
                  <a:tcPr/>
                </a:tc>
                <a:tc>
                  <a:txBody>
                    <a:bodyPr/>
                    <a:lstStyle/>
                    <a:p>
                      <a:pPr marL="285750" indent="-285750">
                        <a:buFont typeface="Arial" panose="020B0604020202020204" pitchFamily="34" charset="0"/>
                        <a:buChar char="•"/>
                      </a:pPr>
                      <a:r>
                        <a:rPr lang="en-US" sz="1100" dirty="0"/>
                        <a:t>Concentration</a:t>
                      </a:r>
                    </a:p>
                    <a:p>
                      <a:pPr marL="285750" indent="-285750">
                        <a:buFont typeface="Arial" panose="020B0604020202020204" pitchFamily="34" charset="0"/>
                        <a:buChar char="•"/>
                      </a:pPr>
                      <a:r>
                        <a:rPr lang="en-US" sz="1100" dirty="0"/>
                        <a:t>Short-term memory loss</a:t>
                      </a:r>
                    </a:p>
                    <a:p>
                      <a:pPr marL="285750" indent="-285750">
                        <a:buFont typeface="Arial" panose="020B0604020202020204" pitchFamily="34" charset="0"/>
                        <a:buChar char="•"/>
                      </a:pPr>
                      <a:r>
                        <a:rPr lang="en-US" sz="1100" dirty="0"/>
                        <a:t>Speed control</a:t>
                      </a:r>
                    </a:p>
                    <a:p>
                      <a:pPr marL="285750" indent="-285750">
                        <a:buFont typeface="Arial" panose="020B0604020202020204" pitchFamily="34" charset="0"/>
                        <a:buChar char="•"/>
                      </a:pPr>
                      <a:r>
                        <a:rPr lang="en-US" sz="1100" dirty="0"/>
                        <a:t>Reduced information processing capability (e.g., signal detection, visual search)</a:t>
                      </a:r>
                    </a:p>
                    <a:p>
                      <a:pPr marL="285750" indent="-285750">
                        <a:buFont typeface="Arial" panose="020B0604020202020204" pitchFamily="34" charset="0"/>
                        <a:buChar char="•"/>
                      </a:pPr>
                      <a:r>
                        <a:rPr lang="en-US" sz="1100" dirty="0"/>
                        <a:t>Impaired perception</a:t>
                      </a:r>
                    </a:p>
                  </a:txBody>
                  <a:tcPr/>
                </a:tc>
                <a:extLst>
                  <a:ext uri="{0D108BD9-81ED-4DB2-BD59-A6C34878D82A}">
                    <a16:rowId xmlns:a16="http://schemas.microsoft.com/office/drawing/2014/main" val="4152344809"/>
                  </a:ext>
                </a:extLst>
              </a:tr>
              <a:tr h="406249">
                <a:tc>
                  <a:txBody>
                    <a:bodyPr/>
                    <a:lstStyle/>
                    <a:p>
                      <a:pPr algn="ctr"/>
                      <a:r>
                        <a:rPr lang="en-US" sz="2400" dirty="0"/>
                        <a:t>.10</a:t>
                      </a:r>
                      <a:endParaRPr lang="en-US" sz="2400" b="1" dirty="0"/>
                    </a:p>
                  </a:txBody>
                  <a:tcPr anchor="ctr"/>
                </a:tc>
                <a:tc>
                  <a:txBody>
                    <a:bodyPr/>
                    <a:lstStyle/>
                    <a:p>
                      <a:pPr marL="285750" indent="-285750">
                        <a:buFont typeface="Arial" panose="020B0604020202020204" pitchFamily="34" charset="0"/>
                        <a:buChar char="•"/>
                      </a:pPr>
                      <a:r>
                        <a:rPr lang="en-US" sz="1100" dirty="0"/>
                        <a:t>Clear deterioration of reaction time and control</a:t>
                      </a:r>
                    </a:p>
                    <a:p>
                      <a:pPr marL="285750" indent="-285750">
                        <a:buFont typeface="Arial" panose="020B0604020202020204" pitchFamily="34" charset="0"/>
                        <a:buChar char="•"/>
                      </a:pPr>
                      <a:r>
                        <a:rPr lang="en-US" sz="1100" dirty="0"/>
                        <a:t>Slurred speech, poor coordination, and slowed thinking</a:t>
                      </a:r>
                    </a:p>
                  </a:txBody>
                  <a:tcPr/>
                </a:tc>
                <a:tc>
                  <a:txBody>
                    <a:bodyPr/>
                    <a:lstStyle/>
                    <a:p>
                      <a:pPr marL="285750" indent="-285750">
                        <a:buFont typeface="Arial" panose="020B0604020202020204" pitchFamily="34" charset="0"/>
                        <a:buChar char="•"/>
                      </a:pPr>
                      <a:r>
                        <a:rPr lang="en-US" sz="1100" dirty="0"/>
                        <a:t>Reduced ability to maintain lane position and brake appropriately</a:t>
                      </a:r>
                    </a:p>
                  </a:txBody>
                  <a:tcPr/>
                </a:tc>
                <a:extLst>
                  <a:ext uri="{0D108BD9-81ED-4DB2-BD59-A6C34878D82A}">
                    <a16:rowId xmlns:a16="http://schemas.microsoft.com/office/drawing/2014/main" val="4273319911"/>
                  </a:ext>
                </a:extLst>
              </a:tr>
              <a:tr h="725445">
                <a:tc>
                  <a:txBody>
                    <a:bodyPr/>
                    <a:lstStyle/>
                    <a:p>
                      <a:pPr algn="ctr"/>
                      <a:r>
                        <a:rPr lang="en-US" sz="2400" dirty="0"/>
                        <a:t>.15</a:t>
                      </a:r>
                      <a:endParaRPr lang="en-US" sz="2400" b="1" dirty="0"/>
                    </a:p>
                  </a:txBody>
                  <a:tcPr anchor="ctr"/>
                </a:tc>
                <a:tc>
                  <a:txBody>
                    <a:bodyPr/>
                    <a:lstStyle/>
                    <a:p>
                      <a:pPr marL="285750" indent="-285750">
                        <a:buFont typeface="Arial" panose="020B0604020202020204" pitchFamily="34" charset="0"/>
                        <a:buChar char="•"/>
                      </a:pPr>
                      <a:r>
                        <a:rPr lang="en-US" sz="1100" dirty="0"/>
                        <a:t>Far less muscle control than normal</a:t>
                      </a:r>
                    </a:p>
                    <a:p>
                      <a:pPr marL="285750" indent="-285750">
                        <a:buFont typeface="Arial" panose="020B0604020202020204" pitchFamily="34" charset="0"/>
                        <a:buChar char="•"/>
                      </a:pPr>
                      <a:r>
                        <a:rPr lang="en-US" sz="1100" dirty="0"/>
                        <a:t>Vomiting may occur (unless this level is reached slowly, or a person has developed a high tolerance for alcohol)</a:t>
                      </a:r>
                    </a:p>
                    <a:p>
                      <a:pPr marL="285750" indent="-285750">
                        <a:buFont typeface="Arial" panose="020B0604020202020204" pitchFamily="34" charset="0"/>
                        <a:buChar char="•"/>
                      </a:pPr>
                      <a:r>
                        <a:rPr lang="en-US" sz="1100" dirty="0"/>
                        <a:t>Significant loss of balance</a:t>
                      </a:r>
                    </a:p>
                  </a:txBody>
                  <a:tcPr/>
                </a:tc>
                <a:tc>
                  <a:txBody>
                    <a:bodyPr/>
                    <a:lstStyle/>
                    <a:p>
                      <a:pPr marL="285750" indent="-285750">
                        <a:buFont typeface="Arial" panose="020B0604020202020204" pitchFamily="34" charset="0"/>
                        <a:buChar char="•"/>
                      </a:pPr>
                      <a:r>
                        <a:rPr lang="en-US" sz="1100" dirty="0"/>
                        <a:t>Substantial impairment in vehicle control, attention to driving task, and in necessary visual and auditory information processing</a:t>
                      </a:r>
                    </a:p>
                  </a:txBody>
                  <a:tcPr/>
                </a:tc>
                <a:extLst>
                  <a:ext uri="{0D108BD9-81ED-4DB2-BD59-A6C34878D82A}">
                    <a16:rowId xmlns:a16="http://schemas.microsoft.com/office/drawing/2014/main" val="2194860937"/>
                  </a:ext>
                </a:extLst>
              </a:tr>
            </a:tbl>
          </a:graphicData>
        </a:graphic>
      </p:graphicFrame>
    </p:spTree>
    <p:extLst>
      <p:ext uri="{BB962C8B-B14F-4D97-AF65-F5344CB8AC3E}">
        <p14:creationId xmlns:p14="http://schemas.microsoft.com/office/powerpoint/2010/main" val="785529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ED69E4-C548-4B6A-A3E8-09E354598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470" y="1165263"/>
            <a:ext cx="7814658" cy="3907330"/>
          </a:xfrm>
          <a:prstGeom prst="rect">
            <a:avLst/>
          </a:prstGeom>
        </p:spPr>
      </p:pic>
      <p:sp>
        <p:nvSpPr>
          <p:cNvPr id="7" name="Rectangle 6">
            <a:extLst>
              <a:ext uri="{FF2B5EF4-FFF2-40B4-BE49-F238E27FC236}">
                <a16:creationId xmlns:a16="http://schemas.microsoft.com/office/drawing/2014/main" id="{5AB70816-68D3-4971-9EA1-927BD65FB572}"/>
              </a:ext>
            </a:extLst>
          </p:cNvPr>
          <p:cNvSpPr/>
          <p:nvPr/>
        </p:nvSpPr>
        <p:spPr>
          <a:xfrm>
            <a:off x="0" y="0"/>
            <a:ext cx="3657599" cy="622213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2F889C5-F956-4B94-ACA8-E01705489D2A}"/>
              </a:ext>
            </a:extLst>
          </p:cNvPr>
          <p:cNvPicPr>
            <a:picLocks noChangeAspect="1"/>
          </p:cNvPicPr>
          <p:nvPr/>
        </p:nvPicPr>
        <p:blipFill rotWithShape="1">
          <a:blip r:embed="rId4">
            <a:extLst>
              <a:ext uri="{28A0092B-C50C-407E-A947-70E740481C1C}">
                <a14:useLocalDpi xmlns:a14="http://schemas.microsoft.com/office/drawing/2010/main" val="0"/>
              </a:ext>
            </a:extLst>
          </a:blip>
          <a:srcRect l="2914" t="26929" r="71696" b="3695"/>
          <a:stretch/>
        </p:blipFill>
        <p:spPr>
          <a:xfrm>
            <a:off x="220027" y="2001203"/>
            <a:ext cx="1503998" cy="1503998"/>
          </a:xfrm>
          <a:prstGeom prst="ellipse">
            <a:avLst/>
          </a:prstGeom>
          <a:ln w="12700">
            <a:solidFill>
              <a:schemeClr val="accent2">
                <a:lumMod val="50000"/>
              </a:schemeClr>
            </a:solidFill>
          </a:ln>
        </p:spPr>
      </p:pic>
      <p:pic>
        <p:nvPicPr>
          <p:cNvPr id="9" name="Picture 8">
            <a:extLst>
              <a:ext uri="{FF2B5EF4-FFF2-40B4-BE49-F238E27FC236}">
                <a16:creationId xmlns:a16="http://schemas.microsoft.com/office/drawing/2014/main" id="{8A010D5F-AD95-4F2F-B730-BD03FB0B2A2C}"/>
              </a:ext>
            </a:extLst>
          </p:cNvPr>
          <p:cNvPicPr>
            <a:picLocks noChangeAspect="1"/>
          </p:cNvPicPr>
          <p:nvPr/>
        </p:nvPicPr>
        <p:blipFill rotWithShape="1">
          <a:blip r:embed="rId4">
            <a:extLst>
              <a:ext uri="{28A0092B-C50C-407E-A947-70E740481C1C}">
                <a14:useLocalDpi xmlns:a14="http://schemas.microsoft.com/office/drawing/2010/main" val="0"/>
              </a:ext>
            </a:extLst>
          </a:blip>
          <a:srcRect l="48366" t="26481" r="26244" b="4143"/>
          <a:stretch/>
        </p:blipFill>
        <p:spPr>
          <a:xfrm>
            <a:off x="220027" y="3706178"/>
            <a:ext cx="1503998" cy="1503998"/>
          </a:xfrm>
          <a:prstGeom prst="ellipse">
            <a:avLst/>
          </a:prstGeom>
          <a:ln w="12700">
            <a:solidFill>
              <a:schemeClr val="accent2">
                <a:lumMod val="50000"/>
              </a:schemeClr>
            </a:solidFill>
          </a:ln>
        </p:spPr>
      </p:pic>
      <p:pic>
        <p:nvPicPr>
          <p:cNvPr id="12" name="Picture 11">
            <a:extLst>
              <a:ext uri="{FF2B5EF4-FFF2-40B4-BE49-F238E27FC236}">
                <a16:creationId xmlns:a16="http://schemas.microsoft.com/office/drawing/2014/main" id="{9286E365-F864-45A9-ADEC-2A3412940FC5}"/>
              </a:ext>
            </a:extLst>
          </p:cNvPr>
          <p:cNvPicPr>
            <a:picLocks noChangeAspect="1"/>
          </p:cNvPicPr>
          <p:nvPr/>
        </p:nvPicPr>
        <p:blipFill rotWithShape="1">
          <a:blip r:embed="rId4">
            <a:extLst>
              <a:ext uri="{28A0092B-C50C-407E-A947-70E740481C1C}">
                <a14:useLocalDpi xmlns:a14="http://schemas.microsoft.com/office/drawing/2010/main" val="0"/>
              </a:ext>
            </a:extLst>
          </a:blip>
          <a:srcRect l="71347" t="26401" r="3263" b="4223"/>
          <a:stretch/>
        </p:blipFill>
        <p:spPr>
          <a:xfrm>
            <a:off x="1924399" y="3706178"/>
            <a:ext cx="1503998" cy="1503998"/>
          </a:xfrm>
          <a:prstGeom prst="ellipse">
            <a:avLst/>
          </a:prstGeom>
          <a:ln w="12700">
            <a:solidFill>
              <a:schemeClr val="accent2">
                <a:lumMod val="50000"/>
              </a:schemeClr>
            </a:solidFill>
          </a:ln>
        </p:spPr>
      </p:pic>
      <p:pic>
        <p:nvPicPr>
          <p:cNvPr id="13" name="Picture 12">
            <a:extLst>
              <a:ext uri="{FF2B5EF4-FFF2-40B4-BE49-F238E27FC236}">
                <a16:creationId xmlns:a16="http://schemas.microsoft.com/office/drawing/2014/main" id="{227866B6-FED9-4D4E-83C9-A6B2F72F5B3E}"/>
              </a:ext>
            </a:extLst>
          </p:cNvPr>
          <p:cNvPicPr>
            <a:picLocks noChangeAspect="1"/>
          </p:cNvPicPr>
          <p:nvPr/>
        </p:nvPicPr>
        <p:blipFill rotWithShape="1">
          <a:blip r:embed="rId4">
            <a:extLst>
              <a:ext uri="{28A0092B-C50C-407E-A947-70E740481C1C}">
                <a14:useLocalDpi xmlns:a14="http://schemas.microsoft.com/office/drawing/2010/main" val="0"/>
              </a:ext>
            </a:extLst>
          </a:blip>
          <a:srcRect l="25802" t="26956" r="48808" b="3668"/>
          <a:stretch/>
        </p:blipFill>
        <p:spPr>
          <a:xfrm>
            <a:off x="1924399" y="2001203"/>
            <a:ext cx="1503998" cy="1503998"/>
          </a:xfrm>
          <a:prstGeom prst="ellipse">
            <a:avLst/>
          </a:prstGeom>
          <a:ln w="12700">
            <a:solidFill>
              <a:schemeClr val="accent2">
                <a:lumMod val="50000"/>
              </a:schemeClr>
            </a:solidFill>
          </a:ln>
        </p:spPr>
      </p:pic>
      <p:sp>
        <p:nvSpPr>
          <p:cNvPr id="14" name="TextBox 13">
            <a:extLst>
              <a:ext uri="{FF2B5EF4-FFF2-40B4-BE49-F238E27FC236}">
                <a16:creationId xmlns:a16="http://schemas.microsoft.com/office/drawing/2014/main" id="{E4371441-C58A-4B19-AA86-A547C846B9B7}"/>
              </a:ext>
            </a:extLst>
          </p:cNvPr>
          <p:cNvSpPr txBox="1"/>
          <p:nvPr/>
        </p:nvSpPr>
        <p:spPr>
          <a:xfrm>
            <a:off x="220028" y="905897"/>
            <a:ext cx="3208369" cy="892552"/>
          </a:xfrm>
          <a:prstGeom prst="rect">
            <a:avLst/>
          </a:prstGeom>
          <a:noFill/>
        </p:spPr>
        <p:txBody>
          <a:bodyPr wrap="square" rtlCol="0">
            <a:spAutoFit/>
          </a:bodyPr>
          <a:lstStyle/>
          <a:p>
            <a:pPr algn="ctr"/>
            <a:r>
              <a:rPr lang="en-US" sz="2600" b="1" dirty="0">
                <a:solidFill>
                  <a:schemeClr val="accent2">
                    <a:lumMod val="50000"/>
                  </a:schemeClr>
                </a:solidFill>
              </a:rPr>
              <a:t>STANDARD DRINK IN THE US</a:t>
            </a:r>
          </a:p>
        </p:txBody>
      </p:sp>
    </p:spTree>
    <p:extLst>
      <p:ext uri="{BB962C8B-B14F-4D97-AF65-F5344CB8AC3E}">
        <p14:creationId xmlns:p14="http://schemas.microsoft.com/office/powerpoint/2010/main" val="1517703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27571A-AABC-1EB3-E3A5-7DA9C72F1663}"/>
              </a:ext>
            </a:extLst>
          </p:cNvPr>
          <p:cNvSpPr/>
          <p:nvPr/>
        </p:nvSpPr>
        <p:spPr>
          <a:xfrm>
            <a:off x="8534401" y="0"/>
            <a:ext cx="3657599" cy="622213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221ED8F1-257A-F3BC-E6B1-2E17B3A396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4" t="28876" r="6425" b="9668"/>
          <a:stretch/>
        </p:blipFill>
        <p:spPr bwMode="auto">
          <a:xfrm>
            <a:off x="371427" y="1942924"/>
            <a:ext cx="7746610" cy="3932315"/>
          </a:xfrm>
          <a:prstGeom prst="rect">
            <a:avLst/>
          </a:prstGeom>
          <a:ln w="12700">
            <a:noFill/>
          </a:ln>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4F332116-CFEA-9134-1217-3DD7755D3551}"/>
              </a:ext>
            </a:extLst>
          </p:cNvPr>
          <p:cNvSpPr txBox="1">
            <a:spLocks/>
          </p:cNvSpPr>
          <p:nvPr/>
        </p:nvSpPr>
        <p:spPr>
          <a:xfrm>
            <a:off x="8935716" y="635863"/>
            <a:ext cx="2854967" cy="5024157"/>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lumMod val="50000"/>
                </a:schemeClr>
              </a:buClr>
            </a:pPr>
            <a:r>
              <a:rPr lang="en-US" dirty="0"/>
              <a:t>Many young drinkers binge when they drink</a:t>
            </a:r>
          </a:p>
          <a:p>
            <a:pPr>
              <a:buClr>
                <a:schemeClr val="accent2">
                  <a:lumMod val="50000"/>
                </a:schemeClr>
              </a:buClr>
            </a:pPr>
            <a:r>
              <a:rPr lang="en-US" dirty="0"/>
              <a:t>Binge drinking accounts for more than 90% of all alcohol consumed by youth</a:t>
            </a:r>
          </a:p>
          <a:p>
            <a:pPr>
              <a:buClr>
                <a:schemeClr val="accent2">
                  <a:lumMod val="50000"/>
                </a:schemeClr>
              </a:buClr>
            </a:pPr>
            <a:r>
              <a:rPr lang="en-US" dirty="0"/>
              <a:t>Youth ages 12–20 drink 3.2% of all alcohol consumed in the United States</a:t>
            </a:r>
          </a:p>
        </p:txBody>
      </p:sp>
      <p:sp>
        <p:nvSpPr>
          <p:cNvPr id="2" name="Title 1">
            <a:extLst>
              <a:ext uri="{FF2B5EF4-FFF2-40B4-BE49-F238E27FC236}">
                <a16:creationId xmlns:a16="http://schemas.microsoft.com/office/drawing/2014/main" id="{D482AAF9-4632-4FC7-8934-74A3F695D81F}"/>
              </a:ext>
            </a:extLst>
          </p:cNvPr>
          <p:cNvSpPr>
            <a:spLocks noGrp="1"/>
          </p:cNvSpPr>
          <p:nvPr>
            <p:ph type="title"/>
          </p:nvPr>
        </p:nvSpPr>
        <p:spPr>
          <a:xfrm>
            <a:off x="454206" y="365125"/>
            <a:ext cx="7583311" cy="1325563"/>
          </a:xfrm>
        </p:spPr>
        <p:txBody>
          <a:bodyPr>
            <a:normAutofit fontScale="90000"/>
          </a:bodyPr>
          <a:lstStyle/>
          <a:p>
            <a:r>
              <a:rPr lang="en-US" dirty="0"/>
              <a:t>More Adolescents Use Alcohol than Tobacco or Marijuana</a:t>
            </a:r>
          </a:p>
        </p:txBody>
      </p:sp>
    </p:spTree>
    <p:extLst>
      <p:ext uri="{BB962C8B-B14F-4D97-AF65-F5344CB8AC3E}">
        <p14:creationId xmlns:p14="http://schemas.microsoft.com/office/powerpoint/2010/main" val="2165889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drugs on a black background&#10;&#10;Description automatically generated">
            <a:extLst>
              <a:ext uri="{FF2B5EF4-FFF2-40B4-BE49-F238E27FC236}">
                <a16:creationId xmlns:a16="http://schemas.microsoft.com/office/drawing/2014/main" id="{561D48F7-DCDA-1EC4-30BC-E4CD7C15499F}"/>
              </a:ext>
            </a:extLst>
          </p:cNvPr>
          <p:cNvPicPr>
            <a:picLocks noChangeAspect="1"/>
          </p:cNvPicPr>
          <p:nvPr/>
        </p:nvPicPr>
        <p:blipFill rotWithShape="1">
          <a:blip r:embed="rId3">
            <a:extLst>
              <a:ext uri="{28A0092B-C50C-407E-A947-70E740481C1C}">
                <a14:useLocalDpi xmlns:a14="http://schemas.microsoft.com/office/drawing/2010/main" val="0"/>
              </a:ext>
            </a:extLst>
          </a:blip>
          <a:srcRect t="2789" b="20548"/>
          <a:stretch/>
        </p:blipFill>
        <p:spPr>
          <a:xfrm>
            <a:off x="0" y="0"/>
            <a:ext cx="12192000" cy="6224933"/>
          </a:xfrm>
          <a:prstGeom prst="rect">
            <a:avLst/>
          </a:prstGeom>
        </p:spPr>
      </p:pic>
    </p:spTree>
    <p:extLst>
      <p:ext uri="{BB962C8B-B14F-4D97-AF65-F5344CB8AC3E}">
        <p14:creationId xmlns:p14="http://schemas.microsoft.com/office/powerpoint/2010/main" val="2708876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25E05-7E72-470F-B081-A3DE7FE0F3A3}"/>
              </a:ext>
            </a:extLst>
          </p:cNvPr>
          <p:cNvSpPr>
            <a:spLocks noGrp="1"/>
          </p:cNvSpPr>
          <p:nvPr>
            <p:ph type="title"/>
          </p:nvPr>
        </p:nvSpPr>
        <p:spPr/>
        <p:txBody>
          <a:bodyPr/>
          <a:lstStyle/>
          <a:p>
            <a:r>
              <a:rPr lang="en-US" dirty="0"/>
              <a:t>Marijuana-Impaired Driving</a:t>
            </a:r>
          </a:p>
        </p:txBody>
      </p:sp>
      <p:sp>
        <p:nvSpPr>
          <p:cNvPr id="3" name="Content Placeholder 2">
            <a:extLst>
              <a:ext uri="{FF2B5EF4-FFF2-40B4-BE49-F238E27FC236}">
                <a16:creationId xmlns:a16="http://schemas.microsoft.com/office/drawing/2014/main" id="{3E5EB0FC-4FDF-4990-91BD-95AA0EFEF254}"/>
              </a:ext>
            </a:extLst>
          </p:cNvPr>
          <p:cNvSpPr>
            <a:spLocks noGrp="1"/>
          </p:cNvSpPr>
          <p:nvPr>
            <p:ph idx="1"/>
          </p:nvPr>
        </p:nvSpPr>
        <p:spPr>
          <a:xfrm>
            <a:off x="838201" y="1825623"/>
            <a:ext cx="7153274" cy="4260851"/>
          </a:xfrm>
        </p:spPr>
        <p:txBody>
          <a:bodyPr>
            <a:normAutofit fontScale="85000" lnSpcReduction="10000"/>
          </a:bodyPr>
          <a:lstStyle/>
          <a:p>
            <a:pPr marL="0" indent="0">
              <a:lnSpc>
                <a:spcPct val="105000"/>
              </a:lnSpc>
              <a:buNone/>
            </a:pPr>
            <a:r>
              <a:rPr lang="en-US" b="1" dirty="0">
                <a:solidFill>
                  <a:schemeClr val="accent2">
                    <a:lumMod val="50000"/>
                  </a:schemeClr>
                </a:solidFill>
              </a:rPr>
              <a:t>After alcohol, marijuana is the substance that is most often associated with impaired driving.</a:t>
            </a:r>
          </a:p>
          <a:p>
            <a:pPr marL="0" indent="0">
              <a:lnSpc>
                <a:spcPct val="105000"/>
              </a:lnSpc>
              <a:buNone/>
            </a:pPr>
            <a:r>
              <a:rPr lang="en-US" dirty="0"/>
              <a:t>Although marijuana is illegal at the federal level in the United States, it is widely used. An estimated 48.2 million people reported using it at least once in 2019.</a:t>
            </a:r>
          </a:p>
          <a:p>
            <a:pPr marL="0" indent="0">
              <a:lnSpc>
                <a:spcPct val="105000"/>
              </a:lnSpc>
              <a:buNone/>
            </a:pPr>
            <a:r>
              <a:rPr lang="en-US" dirty="0"/>
              <a:t>In 2017, about 1 in 8 high school drivers reported driving after using marijuana at least once during the past month. </a:t>
            </a:r>
          </a:p>
          <a:p>
            <a:pPr marL="0" indent="0">
              <a:lnSpc>
                <a:spcPct val="105000"/>
              </a:lnSpc>
              <a:buNone/>
            </a:pPr>
            <a:r>
              <a:rPr lang="en-US" dirty="0"/>
              <a:t>Marijuana can impair important driving skills required for safe driving by </a:t>
            </a:r>
            <a:r>
              <a:rPr lang="en-US" b="1" dirty="0"/>
              <a:t>slowing reaction time, impairing coordination, and distorting perception</a:t>
            </a:r>
            <a:r>
              <a:rPr lang="en-US" dirty="0"/>
              <a:t>.</a:t>
            </a:r>
          </a:p>
        </p:txBody>
      </p:sp>
      <p:pic>
        <p:nvPicPr>
          <p:cNvPr id="4" name="Picture 2">
            <a:extLst>
              <a:ext uri="{FF2B5EF4-FFF2-40B4-BE49-F238E27FC236}">
                <a16:creationId xmlns:a16="http://schemas.microsoft.com/office/drawing/2014/main" id="{1523A886-7DCE-70EE-5EEF-BA1B24CBA5BF}"/>
              </a:ext>
            </a:extLst>
          </p:cNvPr>
          <p:cNvPicPr>
            <a:picLocks noChangeArrowheads="1"/>
          </p:cNvPicPr>
          <p:nvPr/>
        </p:nvPicPr>
        <p:blipFill rotWithShape="1">
          <a:blip r:embed="rId3">
            <a:extLst>
              <a:ext uri="{28A0092B-C50C-407E-A947-70E740481C1C}">
                <a14:useLocalDpi xmlns:a14="http://schemas.microsoft.com/office/drawing/2010/main" val="0"/>
              </a:ext>
            </a:extLst>
          </a:blip>
          <a:srcRect l="32180" r="28750"/>
          <a:stretch/>
        </p:blipFill>
        <p:spPr bwMode="auto">
          <a:xfrm>
            <a:off x="8543925" y="0"/>
            <a:ext cx="3648075" cy="6224933"/>
          </a:xfrm>
          <a:prstGeom prst="rect">
            <a:avLst/>
          </a:prstGeom>
          <a:ln w="127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179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134B8-4715-1C6F-85AA-2574A7B86FC3}"/>
              </a:ext>
            </a:extLst>
          </p:cNvPr>
          <p:cNvSpPr>
            <a:spLocks noGrp="1"/>
          </p:cNvSpPr>
          <p:nvPr>
            <p:ph type="title"/>
          </p:nvPr>
        </p:nvSpPr>
        <p:spPr>
          <a:xfrm>
            <a:off x="838200" y="365125"/>
            <a:ext cx="5824928" cy="1325563"/>
          </a:xfrm>
        </p:spPr>
        <p:txBody>
          <a:bodyPr/>
          <a:lstStyle/>
          <a:p>
            <a:r>
              <a:rPr lang="en-US" dirty="0"/>
              <a:t>Marijuana Impairment</a:t>
            </a:r>
          </a:p>
        </p:txBody>
      </p:sp>
      <p:sp>
        <p:nvSpPr>
          <p:cNvPr id="3" name="Content Placeholder 2">
            <a:extLst>
              <a:ext uri="{FF2B5EF4-FFF2-40B4-BE49-F238E27FC236}">
                <a16:creationId xmlns:a16="http://schemas.microsoft.com/office/drawing/2014/main" id="{5CD1BA99-B1F4-1DB6-3B6D-8E40EAF3C7BC}"/>
              </a:ext>
            </a:extLst>
          </p:cNvPr>
          <p:cNvSpPr>
            <a:spLocks noGrp="1"/>
          </p:cNvSpPr>
          <p:nvPr>
            <p:ph idx="1"/>
          </p:nvPr>
        </p:nvSpPr>
        <p:spPr>
          <a:xfrm>
            <a:off x="838200" y="1825624"/>
            <a:ext cx="5573617" cy="4013113"/>
          </a:xfrm>
        </p:spPr>
        <p:txBody>
          <a:bodyPr>
            <a:normAutofit fontScale="92500"/>
          </a:bodyPr>
          <a:lstStyle/>
          <a:p>
            <a:r>
              <a:rPr lang="en-US" dirty="0"/>
              <a:t>People react differently to marijuana. While some might not be impaired with high levels in their system, others will be unsafe even with low levels.</a:t>
            </a:r>
          </a:p>
          <a:p>
            <a:r>
              <a:rPr lang="en-US" dirty="0"/>
              <a:t>Because the length of time it takes to collect and test active THC blood levels is long, the results could show significantly different levels.</a:t>
            </a:r>
          </a:p>
          <a:p>
            <a:r>
              <a:rPr lang="en-US" dirty="0"/>
              <a:t>This makes it difficult to develop consistent and fair guidelines.</a:t>
            </a:r>
          </a:p>
        </p:txBody>
      </p:sp>
      <p:pic>
        <p:nvPicPr>
          <p:cNvPr id="4" name="Picture 4">
            <a:extLst>
              <a:ext uri="{FF2B5EF4-FFF2-40B4-BE49-F238E27FC236}">
                <a16:creationId xmlns:a16="http://schemas.microsoft.com/office/drawing/2014/main" id="{A4B8C122-61B6-3AAE-C58A-E24ECB6415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108"/>
          <a:stretch/>
        </p:blipFill>
        <p:spPr bwMode="auto">
          <a:xfrm>
            <a:off x="7202776" y="3417056"/>
            <a:ext cx="4989224" cy="2807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6AF7F45-DCED-D1AB-1843-AFF2DE65E98B}"/>
              </a:ext>
            </a:extLst>
          </p:cNvPr>
          <p:cNvPicPr>
            <a:picLocks noChangeAspect="1"/>
          </p:cNvPicPr>
          <p:nvPr/>
        </p:nvPicPr>
        <p:blipFill rotWithShape="1">
          <a:blip r:embed="rId4">
            <a:extLst>
              <a:ext uri="{28A0092B-C50C-407E-A947-70E740481C1C}">
                <a14:useLocalDpi xmlns:a14="http://schemas.microsoft.com/office/drawing/2010/main" val="0"/>
              </a:ext>
            </a:extLst>
          </a:blip>
          <a:srcRect t="8218" b="138"/>
          <a:stretch/>
        </p:blipFill>
        <p:spPr>
          <a:xfrm>
            <a:off x="7202775" y="0"/>
            <a:ext cx="4989225" cy="3334919"/>
          </a:xfrm>
          <a:prstGeom prst="rect">
            <a:avLst/>
          </a:prstGeom>
        </p:spPr>
      </p:pic>
    </p:spTree>
    <p:extLst>
      <p:ext uri="{BB962C8B-B14F-4D97-AF65-F5344CB8AC3E}">
        <p14:creationId xmlns:p14="http://schemas.microsoft.com/office/powerpoint/2010/main" val="4074169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27571A-AABC-1EB3-E3A5-7DA9C72F1663}"/>
              </a:ext>
            </a:extLst>
          </p:cNvPr>
          <p:cNvSpPr/>
          <p:nvPr/>
        </p:nvSpPr>
        <p:spPr>
          <a:xfrm>
            <a:off x="1" y="0"/>
            <a:ext cx="3288483" cy="622213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4F332116-CFEA-9134-1217-3DD7755D3551}"/>
              </a:ext>
            </a:extLst>
          </p:cNvPr>
          <p:cNvSpPr txBox="1">
            <a:spLocks/>
          </p:cNvSpPr>
          <p:nvPr/>
        </p:nvSpPr>
        <p:spPr>
          <a:xfrm>
            <a:off x="275481" y="376653"/>
            <a:ext cx="2752945" cy="5586273"/>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5000"/>
              </a:lnSpc>
              <a:buClr>
                <a:schemeClr val="accent2">
                  <a:lumMod val="50000"/>
                </a:schemeClr>
              </a:buClr>
            </a:pPr>
            <a:r>
              <a:rPr lang="en-US" dirty="0"/>
              <a:t>Each type of impaired driving has its own associated dangers that can lead to severe consequences.</a:t>
            </a:r>
          </a:p>
          <a:p>
            <a:pPr>
              <a:lnSpc>
                <a:spcPct val="105000"/>
              </a:lnSpc>
              <a:buClr>
                <a:schemeClr val="accent2">
                  <a:lumMod val="50000"/>
                </a:schemeClr>
              </a:buClr>
            </a:pPr>
            <a:r>
              <a:rPr lang="en-US" dirty="0"/>
              <a:t>Research shows marijuana nearly doubles the risk of a driver being involved in a motor vehicle crash, resulting in serious injury or death. Teens, in particular, have low-risk perception to drugged driving.</a:t>
            </a:r>
          </a:p>
          <a:p>
            <a:pPr>
              <a:lnSpc>
                <a:spcPct val="105000"/>
              </a:lnSpc>
              <a:buClr>
                <a:schemeClr val="accent2">
                  <a:lumMod val="50000"/>
                </a:schemeClr>
              </a:buClr>
            </a:pPr>
            <a:r>
              <a:rPr lang="en-US" dirty="0"/>
              <a:t>1 in 3 drivers killed in car crashes test positive for drugs</a:t>
            </a:r>
          </a:p>
        </p:txBody>
      </p:sp>
      <p:pic>
        <p:nvPicPr>
          <p:cNvPr id="6" name="Picture 5" descr="A car keys on a key chain&#10;&#10;Description automatically generated">
            <a:extLst>
              <a:ext uri="{FF2B5EF4-FFF2-40B4-BE49-F238E27FC236}">
                <a16:creationId xmlns:a16="http://schemas.microsoft.com/office/drawing/2014/main" id="{611263CD-30C7-81A2-06DA-EC37BF31F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431" y="573659"/>
            <a:ext cx="8498709" cy="5067116"/>
          </a:xfrm>
          <a:prstGeom prst="rect">
            <a:avLst/>
          </a:prstGeom>
        </p:spPr>
      </p:pic>
    </p:spTree>
    <p:extLst>
      <p:ext uri="{BB962C8B-B14F-4D97-AF65-F5344CB8AC3E}">
        <p14:creationId xmlns:p14="http://schemas.microsoft.com/office/powerpoint/2010/main" val="3152219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e Dangers of Drowsy Driving - Bonina &amp; Bonina, P.C">
            <a:extLst>
              <a:ext uri="{FF2B5EF4-FFF2-40B4-BE49-F238E27FC236}">
                <a16:creationId xmlns:a16="http://schemas.microsoft.com/office/drawing/2014/main" id="{8A8A253A-BB78-556F-F6BD-D4930A96BC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 r="7357"/>
          <a:stretch/>
        </p:blipFill>
        <p:spPr bwMode="auto">
          <a:xfrm>
            <a:off x="3523377" y="0"/>
            <a:ext cx="8668624" cy="6224933"/>
          </a:xfrm>
          <a:prstGeom prst="rect">
            <a:avLst/>
          </a:prstGeom>
        </p:spPr>
      </p:pic>
      <p:pic>
        <p:nvPicPr>
          <p:cNvPr id="6" name="Picture 5" descr="A graphic of a car crash&#10;&#10;Description automatically generated">
            <a:extLst>
              <a:ext uri="{FF2B5EF4-FFF2-40B4-BE49-F238E27FC236}">
                <a16:creationId xmlns:a16="http://schemas.microsoft.com/office/drawing/2014/main" id="{D73C90B0-AA2E-1A29-F158-A31DBEF6D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398" y="1261736"/>
            <a:ext cx="6949087" cy="4451758"/>
          </a:xfrm>
          <a:prstGeom prst="rect">
            <a:avLst/>
          </a:prstGeom>
          <a:ln w="127000">
            <a:solidFill>
              <a:schemeClr val="bg1"/>
            </a:solidFill>
          </a:ln>
        </p:spPr>
      </p:pic>
      <p:sp>
        <p:nvSpPr>
          <p:cNvPr id="5" name="Title 5">
            <a:extLst>
              <a:ext uri="{FF2B5EF4-FFF2-40B4-BE49-F238E27FC236}">
                <a16:creationId xmlns:a16="http://schemas.microsoft.com/office/drawing/2014/main" id="{0DBF52F9-9D1A-4E77-99B6-335457E26423}"/>
              </a:ext>
            </a:extLst>
          </p:cNvPr>
          <p:cNvSpPr txBox="1">
            <a:spLocks/>
          </p:cNvSpPr>
          <p:nvPr/>
        </p:nvSpPr>
        <p:spPr>
          <a:xfrm>
            <a:off x="1529861" y="330602"/>
            <a:ext cx="4577862" cy="837350"/>
          </a:xfrm>
          <a:prstGeom prst="rect">
            <a:avLst/>
          </a:prstGeom>
        </p:spPr>
        <p:txBody>
          <a:bodyPr/>
          <a:lst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a:lstStyle>
          <a:p>
            <a:r>
              <a:rPr lang="en-US" dirty="0"/>
              <a:t>Drowsy </a:t>
            </a:r>
            <a:r>
              <a:rPr lang="en-US" dirty="0">
                <a:solidFill>
                  <a:schemeClr val="bg1"/>
                </a:solidFill>
              </a:rPr>
              <a:t>Driving</a:t>
            </a:r>
          </a:p>
        </p:txBody>
      </p:sp>
    </p:spTree>
    <p:extLst>
      <p:ext uri="{BB962C8B-B14F-4D97-AF65-F5344CB8AC3E}">
        <p14:creationId xmlns:p14="http://schemas.microsoft.com/office/powerpoint/2010/main" val="3308284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3E6520-896A-AB6D-2CC8-8330DAF038E7}"/>
              </a:ext>
            </a:extLst>
          </p:cNvPr>
          <p:cNvSpPr>
            <a:spLocks noGrp="1"/>
          </p:cNvSpPr>
          <p:nvPr>
            <p:ph type="title"/>
          </p:nvPr>
        </p:nvSpPr>
        <p:spPr>
          <a:xfrm>
            <a:off x="838200" y="365125"/>
            <a:ext cx="10515600" cy="1325563"/>
          </a:xfrm>
        </p:spPr>
        <p:txBody>
          <a:bodyPr/>
          <a:lstStyle/>
          <a:p>
            <a:r>
              <a:rPr lang="en-US" dirty="0"/>
              <a:t>Facts About Drowsy Driving</a:t>
            </a:r>
          </a:p>
        </p:txBody>
      </p:sp>
      <p:sp>
        <p:nvSpPr>
          <p:cNvPr id="5" name="Rectangle 4">
            <a:extLst>
              <a:ext uri="{FF2B5EF4-FFF2-40B4-BE49-F238E27FC236}">
                <a16:creationId xmlns:a16="http://schemas.microsoft.com/office/drawing/2014/main" id="{CE58F611-FE44-4A25-8A1B-92901CFEAB41}"/>
              </a:ext>
            </a:extLst>
          </p:cNvPr>
          <p:cNvSpPr/>
          <p:nvPr/>
        </p:nvSpPr>
        <p:spPr>
          <a:xfrm>
            <a:off x="948267" y="1820270"/>
            <a:ext cx="3623733" cy="162824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3E63ECA-C250-4D04-990B-280343CF8473}"/>
              </a:ext>
            </a:extLst>
          </p:cNvPr>
          <p:cNvSpPr txBox="1"/>
          <p:nvPr/>
        </p:nvSpPr>
        <p:spPr>
          <a:xfrm>
            <a:off x="1028108" y="1995251"/>
            <a:ext cx="3464049" cy="1323439"/>
          </a:xfrm>
          <a:prstGeom prst="rect">
            <a:avLst/>
          </a:prstGeom>
          <a:noFill/>
        </p:spPr>
        <p:txBody>
          <a:bodyPr wrap="square" rtlCol="0">
            <a:spAutoFit/>
          </a:bodyPr>
          <a:lstStyle/>
          <a:p>
            <a:r>
              <a:rPr lang="en-US" sz="2000" b="1" dirty="0">
                <a:solidFill>
                  <a:schemeClr val="accent2">
                    <a:lumMod val="50000"/>
                  </a:schemeClr>
                </a:solidFill>
              </a:rPr>
              <a:t>ADULTS AGES 18–29</a:t>
            </a:r>
          </a:p>
          <a:p>
            <a:r>
              <a:rPr lang="en-US" sz="2000" dirty="0">
                <a:solidFill>
                  <a:schemeClr val="accent2">
                    <a:lumMod val="50000"/>
                  </a:schemeClr>
                </a:solidFill>
              </a:rPr>
              <a:t>are much more likely to drive while drowsy compared to other age groups!</a:t>
            </a:r>
          </a:p>
        </p:txBody>
      </p:sp>
      <p:sp>
        <p:nvSpPr>
          <p:cNvPr id="8" name="Rectangle 7">
            <a:extLst>
              <a:ext uri="{FF2B5EF4-FFF2-40B4-BE49-F238E27FC236}">
                <a16:creationId xmlns:a16="http://schemas.microsoft.com/office/drawing/2014/main" id="{6AB94C8D-A27C-4F65-B384-5E3A6520343C}"/>
              </a:ext>
            </a:extLst>
          </p:cNvPr>
          <p:cNvSpPr/>
          <p:nvPr/>
        </p:nvSpPr>
        <p:spPr>
          <a:xfrm>
            <a:off x="4572000" y="1820271"/>
            <a:ext cx="1435447" cy="162824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1429CBE-4119-4F21-902C-43578E248BD5}"/>
              </a:ext>
            </a:extLst>
          </p:cNvPr>
          <p:cNvSpPr/>
          <p:nvPr/>
        </p:nvSpPr>
        <p:spPr>
          <a:xfrm>
            <a:off x="948267" y="3632574"/>
            <a:ext cx="3623733" cy="194413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40AD1D1-D765-4E23-AE59-582A80703246}"/>
              </a:ext>
            </a:extLst>
          </p:cNvPr>
          <p:cNvSpPr txBox="1"/>
          <p:nvPr/>
        </p:nvSpPr>
        <p:spPr>
          <a:xfrm>
            <a:off x="1028109" y="3807555"/>
            <a:ext cx="2787536" cy="1631216"/>
          </a:xfrm>
          <a:prstGeom prst="rect">
            <a:avLst/>
          </a:prstGeom>
          <a:noFill/>
        </p:spPr>
        <p:txBody>
          <a:bodyPr wrap="square" rtlCol="0">
            <a:spAutoFit/>
          </a:bodyPr>
          <a:lstStyle/>
          <a:p>
            <a:r>
              <a:rPr lang="en-US" sz="2000" b="1" dirty="0">
                <a:solidFill>
                  <a:schemeClr val="accent6">
                    <a:lumMod val="75000"/>
                  </a:schemeClr>
                </a:solidFill>
              </a:rPr>
              <a:t>SLEEP DEPRIVATION</a:t>
            </a:r>
          </a:p>
          <a:p>
            <a:r>
              <a:rPr lang="en-US" sz="2000" dirty="0">
                <a:solidFill>
                  <a:schemeClr val="accent6">
                    <a:lumMod val="75000"/>
                  </a:schemeClr>
                </a:solidFill>
              </a:rPr>
              <a:t>increases the risk of a sleep-related crash! The more you sleep, the better you drive.</a:t>
            </a:r>
          </a:p>
        </p:txBody>
      </p:sp>
      <p:sp>
        <p:nvSpPr>
          <p:cNvPr id="24" name="Rectangle 23">
            <a:extLst>
              <a:ext uri="{FF2B5EF4-FFF2-40B4-BE49-F238E27FC236}">
                <a16:creationId xmlns:a16="http://schemas.microsoft.com/office/drawing/2014/main" id="{B86241EA-B02A-44E9-9B13-5733A782040A}"/>
              </a:ext>
            </a:extLst>
          </p:cNvPr>
          <p:cNvSpPr/>
          <p:nvPr/>
        </p:nvSpPr>
        <p:spPr>
          <a:xfrm>
            <a:off x="4572000" y="3632574"/>
            <a:ext cx="1435447" cy="19441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4A053AA-C024-45EA-9D62-52855ED414D7}"/>
              </a:ext>
            </a:extLst>
          </p:cNvPr>
          <p:cNvSpPr/>
          <p:nvPr/>
        </p:nvSpPr>
        <p:spPr>
          <a:xfrm>
            <a:off x="6184553" y="1820270"/>
            <a:ext cx="3623733" cy="162824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E94FCAD4-974E-41BE-9F2A-F193FA9223DD}"/>
              </a:ext>
            </a:extLst>
          </p:cNvPr>
          <p:cNvSpPr txBox="1"/>
          <p:nvPr/>
        </p:nvSpPr>
        <p:spPr>
          <a:xfrm>
            <a:off x="6264394" y="1995251"/>
            <a:ext cx="3464049" cy="1323439"/>
          </a:xfrm>
          <a:prstGeom prst="rect">
            <a:avLst/>
          </a:prstGeom>
          <a:noFill/>
        </p:spPr>
        <p:txBody>
          <a:bodyPr wrap="square" rtlCol="0">
            <a:spAutoFit/>
          </a:bodyPr>
          <a:lstStyle/>
          <a:p>
            <a:r>
              <a:rPr lang="en-US" sz="2000" dirty="0">
                <a:solidFill>
                  <a:schemeClr val="accent1">
                    <a:lumMod val="50000"/>
                  </a:schemeClr>
                </a:solidFill>
              </a:rPr>
              <a:t>People tend to fall asleep while driving on</a:t>
            </a:r>
          </a:p>
          <a:p>
            <a:r>
              <a:rPr lang="en-US" sz="2000" b="1" dirty="0">
                <a:solidFill>
                  <a:schemeClr val="accent1">
                    <a:lumMod val="50000"/>
                  </a:schemeClr>
                </a:solidFill>
              </a:rPr>
              <a:t>HIGH SPEED, LONG, OR RURAL HIGHWAYS</a:t>
            </a:r>
            <a:r>
              <a:rPr lang="en-US" sz="2000" dirty="0">
                <a:solidFill>
                  <a:schemeClr val="accent1">
                    <a:lumMod val="50000"/>
                  </a:schemeClr>
                </a:solidFill>
              </a:rPr>
              <a:t>.</a:t>
            </a:r>
            <a:endParaRPr lang="en-US" sz="2000" b="1" dirty="0">
              <a:solidFill>
                <a:schemeClr val="accent1">
                  <a:lumMod val="50000"/>
                </a:schemeClr>
              </a:solidFill>
            </a:endParaRPr>
          </a:p>
        </p:txBody>
      </p:sp>
      <p:sp>
        <p:nvSpPr>
          <p:cNvPr id="36" name="Rectangle 35">
            <a:extLst>
              <a:ext uri="{FF2B5EF4-FFF2-40B4-BE49-F238E27FC236}">
                <a16:creationId xmlns:a16="http://schemas.microsoft.com/office/drawing/2014/main" id="{F3C93508-D00B-4DDC-B763-A7116363B770}"/>
              </a:ext>
            </a:extLst>
          </p:cNvPr>
          <p:cNvSpPr/>
          <p:nvPr/>
        </p:nvSpPr>
        <p:spPr>
          <a:xfrm>
            <a:off x="9808286" y="1820271"/>
            <a:ext cx="1435447" cy="16282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39AB8D8A-8A12-4BBC-B568-24D3CA7206F1}"/>
              </a:ext>
            </a:extLst>
          </p:cNvPr>
          <p:cNvSpPr/>
          <p:nvPr/>
        </p:nvSpPr>
        <p:spPr>
          <a:xfrm>
            <a:off x="6184553" y="3632574"/>
            <a:ext cx="3623733" cy="194413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690BECC9-161F-4594-82CB-84BE377CED6F}"/>
              </a:ext>
            </a:extLst>
          </p:cNvPr>
          <p:cNvSpPr txBox="1"/>
          <p:nvPr/>
        </p:nvSpPr>
        <p:spPr>
          <a:xfrm>
            <a:off x="6264394" y="3807555"/>
            <a:ext cx="3464049" cy="1631216"/>
          </a:xfrm>
          <a:prstGeom prst="rect">
            <a:avLst/>
          </a:prstGeom>
          <a:noFill/>
        </p:spPr>
        <p:txBody>
          <a:bodyPr wrap="square" rtlCol="0">
            <a:spAutoFit/>
          </a:bodyPr>
          <a:lstStyle/>
          <a:p>
            <a:r>
              <a:rPr lang="en-US" sz="2000" b="1" dirty="0">
                <a:solidFill>
                  <a:schemeClr val="tx2"/>
                </a:solidFill>
              </a:rPr>
              <a:t>NEARLY 1/4</a:t>
            </a:r>
          </a:p>
          <a:p>
            <a:r>
              <a:rPr lang="en-US" sz="2000" dirty="0">
                <a:solidFill>
                  <a:schemeClr val="tx2"/>
                </a:solidFill>
              </a:rPr>
              <a:t>of adults in the United States say they know someone personally who has fallen asleep at the wheel</a:t>
            </a:r>
          </a:p>
        </p:txBody>
      </p:sp>
      <p:sp>
        <p:nvSpPr>
          <p:cNvPr id="39" name="Rectangle 38">
            <a:extLst>
              <a:ext uri="{FF2B5EF4-FFF2-40B4-BE49-F238E27FC236}">
                <a16:creationId xmlns:a16="http://schemas.microsoft.com/office/drawing/2014/main" id="{BE93E920-2868-489A-8E48-BAF150262F05}"/>
              </a:ext>
            </a:extLst>
          </p:cNvPr>
          <p:cNvSpPr/>
          <p:nvPr/>
        </p:nvSpPr>
        <p:spPr>
          <a:xfrm>
            <a:off x="9808286" y="3632574"/>
            <a:ext cx="1435447" cy="19441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B531315-7B07-4968-BA04-3FC59640CA3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37817" y="2017829"/>
            <a:ext cx="1089007" cy="1169312"/>
          </a:xfrm>
          <a:prstGeom prst="rect">
            <a:avLst/>
          </a:prstGeom>
        </p:spPr>
      </p:pic>
      <p:pic>
        <p:nvPicPr>
          <p:cNvPr id="42" name="Picture 41">
            <a:extLst>
              <a:ext uri="{FF2B5EF4-FFF2-40B4-BE49-F238E27FC236}">
                <a16:creationId xmlns:a16="http://schemas.microsoft.com/office/drawing/2014/main" id="{3255DC90-99D5-4F68-9242-A3593D57BE0E}"/>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r="45121"/>
          <a:stretch/>
        </p:blipFill>
        <p:spPr>
          <a:xfrm>
            <a:off x="4669263" y="3788211"/>
            <a:ext cx="1338184" cy="1632857"/>
          </a:xfrm>
          <a:prstGeom prst="rect">
            <a:avLst/>
          </a:prstGeom>
        </p:spPr>
      </p:pic>
      <p:pic>
        <p:nvPicPr>
          <p:cNvPr id="46" name="Picture 45">
            <a:extLst>
              <a:ext uri="{FF2B5EF4-FFF2-40B4-BE49-F238E27FC236}">
                <a16:creationId xmlns:a16="http://schemas.microsoft.com/office/drawing/2014/main" id="{A2207B52-8CC0-4F0F-9E9C-1AD1B064F81C}"/>
              </a:ext>
            </a:extLst>
          </p:cNvPr>
          <p:cNvPicPr>
            <a:picLocks noChangeAspect="1"/>
          </p:cNvPicPr>
          <p:nvPr/>
        </p:nvPicPr>
        <p:blipFill>
          <a:blip r:embed="rId8">
            <a:duotone>
              <a:schemeClr val="accent3">
                <a:shade val="45000"/>
                <a:satMod val="135000"/>
              </a:schemeClr>
              <a:prstClr val="white"/>
            </a:duotone>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0646948" y="3851070"/>
            <a:ext cx="501662" cy="997782"/>
          </a:xfrm>
          <a:prstGeom prst="rect">
            <a:avLst/>
          </a:prstGeom>
        </p:spPr>
      </p:pic>
      <p:pic>
        <p:nvPicPr>
          <p:cNvPr id="47" name="Picture 46">
            <a:extLst>
              <a:ext uri="{FF2B5EF4-FFF2-40B4-BE49-F238E27FC236}">
                <a16:creationId xmlns:a16="http://schemas.microsoft.com/office/drawing/2014/main" id="{593BD9EC-27B4-44B0-B978-56B4D52D3D6C}"/>
              </a:ext>
            </a:extLst>
          </p:cNvPr>
          <p:cNvPicPr>
            <a:picLocks noChangeAspect="1"/>
          </p:cNvPicPr>
          <p:nvPr/>
        </p:nvPicPr>
        <p:blipFill>
          <a:blip r:embed="rId8">
            <a:duotone>
              <a:schemeClr val="accent3">
                <a:shade val="45000"/>
                <a:satMod val="135000"/>
              </a:schemeClr>
              <a:prstClr val="white"/>
            </a:duotone>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0274414" y="3851070"/>
            <a:ext cx="501662" cy="997782"/>
          </a:xfrm>
          <a:prstGeom prst="rect">
            <a:avLst/>
          </a:prstGeom>
        </p:spPr>
      </p:pic>
      <p:pic>
        <p:nvPicPr>
          <p:cNvPr id="48" name="Picture 47">
            <a:extLst>
              <a:ext uri="{FF2B5EF4-FFF2-40B4-BE49-F238E27FC236}">
                <a16:creationId xmlns:a16="http://schemas.microsoft.com/office/drawing/2014/main" id="{0F7ED5C7-CCB4-4EEE-AEAE-A2E55FF1B4B8}"/>
              </a:ext>
            </a:extLst>
          </p:cNvPr>
          <p:cNvPicPr>
            <a:picLocks noChangeAspect="1"/>
          </p:cNvPicPr>
          <p:nvPr/>
        </p:nvPicPr>
        <p:blipFill>
          <a:blip r:embed="rId8">
            <a:duotone>
              <a:schemeClr val="accent3">
                <a:shade val="45000"/>
                <a:satMod val="135000"/>
              </a:schemeClr>
              <a:prstClr val="white"/>
            </a:duotone>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9903409" y="3851070"/>
            <a:ext cx="501662" cy="997782"/>
          </a:xfrm>
          <a:prstGeom prst="rect">
            <a:avLst/>
          </a:prstGeom>
        </p:spPr>
      </p:pic>
      <p:pic>
        <p:nvPicPr>
          <p:cNvPr id="45" name="Picture 44">
            <a:extLst>
              <a:ext uri="{FF2B5EF4-FFF2-40B4-BE49-F238E27FC236}">
                <a16:creationId xmlns:a16="http://schemas.microsoft.com/office/drawing/2014/main" id="{97A24A3C-3E46-4952-9B81-0C9018494970}"/>
              </a:ext>
            </a:extLst>
          </p:cNvPr>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0274304" y="4349961"/>
            <a:ext cx="524240" cy="1042688"/>
          </a:xfrm>
          <a:prstGeom prst="rect">
            <a:avLst/>
          </a:prstGeom>
        </p:spPr>
      </p:pic>
      <p:pic>
        <p:nvPicPr>
          <p:cNvPr id="55" name="Picture 54">
            <a:extLst>
              <a:ext uri="{FF2B5EF4-FFF2-40B4-BE49-F238E27FC236}">
                <a16:creationId xmlns:a16="http://schemas.microsoft.com/office/drawing/2014/main" id="{E832D9AD-274D-4B83-B9EA-4F74AFF32A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65813" y="2143358"/>
            <a:ext cx="1115296" cy="826514"/>
          </a:xfrm>
          <a:prstGeom prst="rect">
            <a:avLst/>
          </a:prstGeom>
        </p:spPr>
      </p:pic>
    </p:spTree>
    <p:extLst>
      <p:ext uri="{BB962C8B-B14F-4D97-AF65-F5344CB8AC3E}">
        <p14:creationId xmlns:p14="http://schemas.microsoft.com/office/powerpoint/2010/main" val="246331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par>
                                <p:cTn id="30" presetID="22" presetClass="entr" presetSubtype="8"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500"/>
                                        <p:tgtEl>
                                          <p:spTgt spid="35"/>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left)">
                                      <p:cBhvr>
                                        <p:cTn id="44" dur="500"/>
                                        <p:tgtEl>
                                          <p:spTgt spid="36"/>
                                        </p:tgtEl>
                                      </p:cBhvr>
                                    </p:animEffect>
                                  </p:childTnLst>
                                </p:cTn>
                              </p:par>
                              <p:par>
                                <p:cTn id="45" presetID="22" presetClass="entr" presetSubtype="8"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ipe(left)">
                                      <p:cBhvr>
                                        <p:cTn id="47" dur="50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left)">
                                      <p:cBhvr>
                                        <p:cTn id="52" dur="500"/>
                                        <p:tgtEl>
                                          <p:spTgt spid="37"/>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500"/>
                                        <p:tgtEl>
                                          <p:spTgt spid="38"/>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left)">
                                      <p:cBhvr>
                                        <p:cTn id="59" dur="500"/>
                                        <p:tgtEl>
                                          <p:spTgt spid="39"/>
                                        </p:tgtEl>
                                      </p:cBhvr>
                                    </p:animEffect>
                                  </p:childTnLst>
                                </p:cTn>
                              </p:par>
                              <p:par>
                                <p:cTn id="60" presetID="22" presetClass="entr" presetSubtype="8"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left)">
                                      <p:cBhvr>
                                        <p:cTn id="62" dur="500"/>
                                        <p:tgtEl>
                                          <p:spTgt spid="46"/>
                                        </p:tgtEl>
                                      </p:cBhvr>
                                    </p:animEffect>
                                  </p:childTnLst>
                                </p:cTn>
                              </p:par>
                              <p:par>
                                <p:cTn id="63" presetID="22" presetClass="entr" presetSubtype="8"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par>
                                <p:cTn id="66" presetID="22" presetClass="entr" presetSubtype="8" fill="hold"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wipe(left)">
                                      <p:cBhvr>
                                        <p:cTn id="68" dur="500"/>
                                        <p:tgtEl>
                                          <p:spTgt spid="48"/>
                                        </p:tgtEl>
                                      </p:cBhvr>
                                    </p:animEffect>
                                  </p:childTnLst>
                                </p:cTn>
                              </p:par>
                              <p:par>
                                <p:cTn id="69" presetID="22" presetClass="entr" presetSubtype="8" fill="hold" nodeType="with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wipe(left)">
                                      <p:cBhvr>
                                        <p:cTn id="7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22" grpId="0" animBg="1"/>
      <p:bldP spid="23" grpId="0"/>
      <p:bldP spid="24" grpId="0" animBg="1"/>
      <p:bldP spid="34" grpId="0" animBg="1"/>
      <p:bldP spid="35" grpId="0"/>
      <p:bldP spid="36" grpId="0" animBg="1"/>
      <p:bldP spid="37" grpId="0" animBg="1"/>
      <p:bldP spid="38" grpId="0"/>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938E64-1932-9DE8-DD6E-310084D9DB8B}"/>
              </a:ext>
            </a:extLst>
          </p:cNvPr>
          <p:cNvSpPr/>
          <p:nvPr/>
        </p:nvSpPr>
        <p:spPr>
          <a:xfrm>
            <a:off x="1" y="0"/>
            <a:ext cx="12191999" cy="622213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E37B60-8CE5-F1EE-A720-010E0396804C}"/>
              </a:ext>
            </a:extLst>
          </p:cNvPr>
          <p:cNvSpPr txBox="1"/>
          <p:nvPr/>
        </p:nvSpPr>
        <p:spPr>
          <a:xfrm>
            <a:off x="-25150" y="1111768"/>
            <a:ext cx="3783417" cy="2246769"/>
          </a:xfrm>
          <a:prstGeom prst="rect">
            <a:avLst/>
          </a:prstGeom>
          <a:noFill/>
        </p:spPr>
        <p:txBody>
          <a:bodyPr wrap="square" rtlCol="0">
            <a:spAutoFit/>
          </a:bodyPr>
          <a:lstStyle/>
          <a:p>
            <a:pPr algn="ctr">
              <a:lnSpc>
                <a:spcPts val="5600"/>
              </a:lnSpc>
            </a:pPr>
            <a:r>
              <a:rPr lang="en-US" sz="5400" i="1" spc="-150" dirty="0">
                <a:solidFill>
                  <a:schemeClr val="tx2"/>
                </a:solidFill>
                <a:latin typeface="Arial Narrow" panose="020B0604020202020204" pitchFamily="34" charset="0"/>
                <a:cs typeface="Arial Narrow" panose="020B0604020202020204" pitchFamily="34" charset="0"/>
              </a:rPr>
              <a:t>DROWSY</a:t>
            </a:r>
          </a:p>
          <a:p>
            <a:pPr algn="ctr">
              <a:lnSpc>
                <a:spcPts val="5600"/>
              </a:lnSpc>
            </a:pPr>
            <a:r>
              <a:rPr lang="en-US" sz="5400" i="1" spc="-150" dirty="0">
                <a:solidFill>
                  <a:schemeClr val="tx2"/>
                </a:solidFill>
                <a:latin typeface="Arial Narrow" panose="020B0604020202020204" pitchFamily="34" charset="0"/>
                <a:cs typeface="Arial Narrow" panose="020B0604020202020204" pitchFamily="34" charset="0"/>
              </a:rPr>
              <a:t>DRIVING</a:t>
            </a:r>
          </a:p>
          <a:p>
            <a:pPr algn="ctr">
              <a:lnSpc>
                <a:spcPts val="5600"/>
              </a:lnSpc>
            </a:pPr>
            <a:r>
              <a:rPr lang="en-US" sz="5400" i="1" spc="-150" dirty="0">
                <a:solidFill>
                  <a:schemeClr val="tx2"/>
                </a:solidFill>
                <a:latin typeface="Arial Narrow" panose="020B0604020202020204" pitchFamily="34" charset="0"/>
                <a:cs typeface="Arial Narrow" panose="020B0604020202020204" pitchFamily="34" charset="0"/>
              </a:rPr>
              <a:t>LEADS TO</a:t>
            </a:r>
          </a:p>
        </p:txBody>
      </p:sp>
      <p:sp>
        <p:nvSpPr>
          <p:cNvPr id="8" name="TextBox 7">
            <a:extLst>
              <a:ext uri="{FF2B5EF4-FFF2-40B4-BE49-F238E27FC236}">
                <a16:creationId xmlns:a16="http://schemas.microsoft.com/office/drawing/2014/main" id="{66B481E1-4C49-FFCC-7524-F5AD216F7D60}"/>
              </a:ext>
            </a:extLst>
          </p:cNvPr>
          <p:cNvSpPr txBox="1"/>
          <p:nvPr/>
        </p:nvSpPr>
        <p:spPr>
          <a:xfrm>
            <a:off x="-12568" y="3164283"/>
            <a:ext cx="3770836" cy="1200329"/>
          </a:xfrm>
          <a:prstGeom prst="rect">
            <a:avLst/>
          </a:prstGeom>
          <a:noFill/>
        </p:spPr>
        <p:txBody>
          <a:bodyPr wrap="square" rtlCol="0">
            <a:spAutoFit/>
          </a:bodyPr>
          <a:lstStyle/>
          <a:p>
            <a:pPr algn="ctr"/>
            <a:r>
              <a:rPr lang="en-US" sz="7200" b="1" dirty="0">
                <a:solidFill>
                  <a:schemeClr val="accent6"/>
                </a:solidFill>
                <a:latin typeface="Arial Narrow" panose="020B0604020202020204" pitchFamily="34" charset="0"/>
                <a:cs typeface="Arial Narrow" panose="020B0604020202020204" pitchFamily="34" charset="0"/>
              </a:rPr>
              <a:t>100,000</a:t>
            </a:r>
          </a:p>
        </p:txBody>
      </p:sp>
      <p:sp>
        <p:nvSpPr>
          <p:cNvPr id="12" name="TextBox 11">
            <a:extLst>
              <a:ext uri="{FF2B5EF4-FFF2-40B4-BE49-F238E27FC236}">
                <a16:creationId xmlns:a16="http://schemas.microsoft.com/office/drawing/2014/main" id="{7ADBA23F-0A02-2AE0-9A45-8EC4033BFA15}"/>
              </a:ext>
            </a:extLst>
          </p:cNvPr>
          <p:cNvSpPr txBox="1"/>
          <p:nvPr/>
        </p:nvSpPr>
        <p:spPr>
          <a:xfrm>
            <a:off x="-12569" y="4360088"/>
            <a:ext cx="3770836" cy="861774"/>
          </a:xfrm>
          <a:prstGeom prst="rect">
            <a:avLst/>
          </a:prstGeom>
          <a:noFill/>
        </p:spPr>
        <p:txBody>
          <a:bodyPr wrap="square" rtlCol="0">
            <a:spAutoFit/>
          </a:bodyPr>
          <a:lstStyle/>
          <a:p>
            <a:pPr algn="ctr">
              <a:lnSpc>
                <a:spcPts val="3000"/>
              </a:lnSpc>
            </a:pPr>
            <a:r>
              <a:rPr lang="en-US" sz="2800" i="1" spc="-150" dirty="0">
                <a:solidFill>
                  <a:schemeClr val="tx2"/>
                </a:solidFill>
                <a:latin typeface="Arial Narrow" panose="020B0604020202020204" pitchFamily="34" charset="0"/>
                <a:cs typeface="Arial Narrow" panose="020B0604020202020204" pitchFamily="34" charset="0"/>
              </a:rPr>
              <a:t>POLICE-REPORTED CRASHES EACH YEAR</a:t>
            </a:r>
          </a:p>
        </p:txBody>
      </p:sp>
      <p:sp>
        <p:nvSpPr>
          <p:cNvPr id="13" name="TextBox 12">
            <a:extLst>
              <a:ext uri="{FF2B5EF4-FFF2-40B4-BE49-F238E27FC236}">
                <a16:creationId xmlns:a16="http://schemas.microsoft.com/office/drawing/2014/main" id="{B26DF48B-0CE9-FE66-4CFD-0CC4E832A89B}"/>
              </a:ext>
            </a:extLst>
          </p:cNvPr>
          <p:cNvSpPr txBox="1"/>
          <p:nvPr/>
        </p:nvSpPr>
        <p:spPr>
          <a:xfrm>
            <a:off x="3758268" y="394835"/>
            <a:ext cx="4538444" cy="2369880"/>
          </a:xfrm>
          <a:prstGeom prst="rect">
            <a:avLst/>
          </a:prstGeom>
          <a:noFill/>
        </p:spPr>
        <p:txBody>
          <a:bodyPr wrap="square" rtlCol="0">
            <a:spAutoFit/>
          </a:bodyPr>
          <a:lstStyle/>
          <a:p>
            <a:pPr algn="ctr"/>
            <a:r>
              <a:rPr lang="en-US" sz="14400" b="1" spc="-150" dirty="0">
                <a:solidFill>
                  <a:schemeClr val="accent6"/>
                </a:solidFill>
                <a:latin typeface="Cambria" panose="02040503050406030204" pitchFamily="18" charset="0"/>
                <a:cs typeface="Arial Narrow" panose="020B0604020202020204" pitchFamily="34" charset="0"/>
              </a:rPr>
              <a:t>60%</a:t>
            </a:r>
          </a:p>
        </p:txBody>
      </p:sp>
      <p:sp>
        <p:nvSpPr>
          <p:cNvPr id="14" name="TextBox 13">
            <a:extLst>
              <a:ext uri="{FF2B5EF4-FFF2-40B4-BE49-F238E27FC236}">
                <a16:creationId xmlns:a16="http://schemas.microsoft.com/office/drawing/2014/main" id="{C678A9DA-49BE-5F18-1DF2-ECE28195ECD5}"/>
              </a:ext>
            </a:extLst>
          </p:cNvPr>
          <p:cNvSpPr txBox="1"/>
          <p:nvPr/>
        </p:nvSpPr>
        <p:spPr>
          <a:xfrm>
            <a:off x="3749882" y="2494686"/>
            <a:ext cx="4521661" cy="861774"/>
          </a:xfrm>
          <a:prstGeom prst="rect">
            <a:avLst/>
          </a:prstGeom>
          <a:noFill/>
        </p:spPr>
        <p:txBody>
          <a:bodyPr wrap="square" rtlCol="0">
            <a:spAutoFit/>
          </a:bodyPr>
          <a:lstStyle/>
          <a:p>
            <a:pPr algn="ctr">
              <a:lnSpc>
                <a:spcPts val="3000"/>
              </a:lnSpc>
            </a:pPr>
            <a:r>
              <a:rPr lang="en-US" sz="2800" i="1" dirty="0">
                <a:solidFill>
                  <a:schemeClr val="tx2"/>
                </a:solidFill>
                <a:latin typeface="Arial Narrow" panose="020B0604020202020204" pitchFamily="34" charset="0"/>
                <a:cs typeface="Arial Narrow" panose="020B0604020202020204" pitchFamily="34" charset="0"/>
              </a:rPr>
              <a:t>OF ADULT DRIVERS HAVE DRIVEN WHILE DROWSY</a:t>
            </a:r>
          </a:p>
        </p:txBody>
      </p:sp>
      <p:sp>
        <p:nvSpPr>
          <p:cNvPr id="15" name="TextBox 14">
            <a:extLst>
              <a:ext uri="{FF2B5EF4-FFF2-40B4-BE49-F238E27FC236}">
                <a16:creationId xmlns:a16="http://schemas.microsoft.com/office/drawing/2014/main" id="{A5A2FBF4-5D10-31A5-FFBC-3CC5573C4507}"/>
              </a:ext>
            </a:extLst>
          </p:cNvPr>
          <p:cNvSpPr txBox="1"/>
          <p:nvPr/>
        </p:nvSpPr>
        <p:spPr>
          <a:xfrm>
            <a:off x="3942825" y="3813975"/>
            <a:ext cx="4135773" cy="759182"/>
          </a:xfrm>
          <a:prstGeom prst="rect">
            <a:avLst/>
          </a:prstGeom>
          <a:noFill/>
        </p:spPr>
        <p:txBody>
          <a:bodyPr wrap="square" rtlCol="0">
            <a:spAutoFit/>
          </a:bodyPr>
          <a:lstStyle/>
          <a:p>
            <a:pPr algn="ctr">
              <a:lnSpc>
                <a:spcPts val="2600"/>
              </a:lnSpc>
            </a:pPr>
            <a:r>
              <a:rPr lang="en-US" sz="2200" dirty="0">
                <a:solidFill>
                  <a:schemeClr val="tx2"/>
                </a:solidFill>
                <a:latin typeface="Arial Narrow" panose="020B0604020202020204" pitchFamily="34" charset="0"/>
                <a:cs typeface="Arial Narrow" panose="020B0604020202020204" pitchFamily="34" charset="0"/>
              </a:rPr>
              <a:t>MEN ARE MORE LIKELY THAN WOMEN TO DRIVE WHILE DROWSY</a:t>
            </a:r>
          </a:p>
        </p:txBody>
      </p:sp>
      <p:sp>
        <p:nvSpPr>
          <p:cNvPr id="16" name="TextBox 15">
            <a:extLst>
              <a:ext uri="{FF2B5EF4-FFF2-40B4-BE49-F238E27FC236}">
                <a16:creationId xmlns:a16="http://schemas.microsoft.com/office/drawing/2014/main" id="{D33EBDB2-CC6E-4F2B-DEF5-0CAECB7D7F0C}"/>
              </a:ext>
            </a:extLst>
          </p:cNvPr>
          <p:cNvSpPr txBox="1"/>
          <p:nvPr/>
        </p:nvSpPr>
        <p:spPr>
          <a:xfrm>
            <a:off x="3754074" y="4515998"/>
            <a:ext cx="4538444" cy="923330"/>
          </a:xfrm>
          <a:prstGeom prst="rect">
            <a:avLst/>
          </a:prstGeom>
          <a:noFill/>
        </p:spPr>
        <p:txBody>
          <a:bodyPr wrap="square" rtlCol="0">
            <a:spAutoFit/>
          </a:bodyPr>
          <a:lstStyle/>
          <a:p>
            <a:pPr algn="ctr"/>
            <a:r>
              <a:rPr lang="en-US" sz="5400" b="1" spc="-150" dirty="0">
                <a:solidFill>
                  <a:schemeClr val="accent6"/>
                </a:solidFill>
                <a:latin typeface="Arial Narrow" panose="020B0604020202020204" pitchFamily="34" charset="0"/>
                <a:cs typeface="Arial Narrow" panose="020B0604020202020204" pitchFamily="34" charset="0"/>
              </a:rPr>
              <a:t>(56% vs. 45%)</a:t>
            </a:r>
          </a:p>
        </p:txBody>
      </p:sp>
      <p:sp>
        <p:nvSpPr>
          <p:cNvPr id="17" name="TextBox 16">
            <a:extLst>
              <a:ext uri="{FF2B5EF4-FFF2-40B4-BE49-F238E27FC236}">
                <a16:creationId xmlns:a16="http://schemas.microsoft.com/office/drawing/2014/main" id="{24BF06BE-0705-8D87-F4C9-D57A59427507}"/>
              </a:ext>
            </a:extLst>
          </p:cNvPr>
          <p:cNvSpPr txBox="1"/>
          <p:nvPr/>
        </p:nvSpPr>
        <p:spPr>
          <a:xfrm>
            <a:off x="8292518" y="403011"/>
            <a:ext cx="3200399" cy="1938992"/>
          </a:xfrm>
          <a:prstGeom prst="rect">
            <a:avLst/>
          </a:prstGeom>
          <a:noFill/>
        </p:spPr>
        <p:txBody>
          <a:bodyPr wrap="square" rtlCol="0">
            <a:spAutoFit/>
          </a:bodyPr>
          <a:lstStyle/>
          <a:p>
            <a:pPr algn="ctr"/>
            <a:r>
              <a:rPr lang="en-US" sz="11600" b="1" dirty="0">
                <a:solidFill>
                  <a:schemeClr val="accent6"/>
                </a:solidFill>
                <a:latin typeface="Arial Narrow" panose="020B0604020202020204" pitchFamily="34" charset="0"/>
                <a:cs typeface="Arial Narrow" panose="020B0604020202020204" pitchFamily="34" charset="0"/>
              </a:rPr>
              <a:t>37%</a:t>
            </a:r>
          </a:p>
        </p:txBody>
      </p:sp>
      <p:sp>
        <p:nvSpPr>
          <p:cNvPr id="18" name="TextBox 17">
            <a:extLst>
              <a:ext uri="{FF2B5EF4-FFF2-40B4-BE49-F238E27FC236}">
                <a16:creationId xmlns:a16="http://schemas.microsoft.com/office/drawing/2014/main" id="{14368C6C-BA69-DA5A-D662-A2914E7E3EB7}"/>
              </a:ext>
            </a:extLst>
          </p:cNvPr>
          <p:cNvSpPr txBox="1"/>
          <p:nvPr/>
        </p:nvSpPr>
        <p:spPr>
          <a:xfrm>
            <a:off x="8607105" y="2002492"/>
            <a:ext cx="2999759" cy="1092607"/>
          </a:xfrm>
          <a:prstGeom prst="rect">
            <a:avLst/>
          </a:prstGeom>
          <a:noFill/>
        </p:spPr>
        <p:txBody>
          <a:bodyPr wrap="square" rtlCol="0">
            <a:spAutoFit/>
          </a:bodyPr>
          <a:lstStyle/>
          <a:p>
            <a:pPr>
              <a:lnSpc>
                <a:spcPts val="2600"/>
              </a:lnSpc>
            </a:pPr>
            <a:r>
              <a:rPr lang="en-US" sz="2400" dirty="0">
                <a:solidFill>
                  <a:schemeClr val="tx2"/>
                </a:solidFill>
                <a:latin typeface="Arial Narrow" panose="020B0604020202020204" pitchFamily="34" charset="0"/>
                <a:cs typeface="Arial Narrow" panose="020B0604020202020204" pitchFamily="34" charset="0"/>
              </a:rPr>
              <a:t>OF ADULT DRIVERS HAVE FALLEN ASLEEP WHILE DRIVING</a:t>
            </a:r>
          </a:p>
        </p:txBody>
      </p:sp>
      <p:sp>
        <p:nvSpPr>
          <p:cNvPr id="19" name="TextBox 18">
            <a:extLst>
              <a:ext uri="{FF2B5EF4-FFF2-40B4-BE49-F238E27FC236}">
                <a16:creationId xmlns:a16="http://schemas.microsoft.com/office/drawing/2014/main" id="{BF660A0E-F037-D11B-B29B-750C21AE0B81}"/>
              </a:ext>
            </a:extLst>
          </p:cNvPr>
          <p:cNvSpPr txBox="1"/>
          <p:nvPr/>
        </p:nvSpPr>
        <p:spPr>
          <a:xfrm>
            <a:off x="8498049" y="3610458"/>
            <a:ext cx="2907485" cy="2015936"/>
          </a:xfrm>
          <a:prstGeom prst="rect">
            <a:avLst/>
          </a:prstGeom>
          <a:noFill/>
        </p:spPr>
        <p:txBody>
          <a:bodyPr wrap="square" rtlCol="0">
            <a:spAutoFit/>
          </a:bodyPr>
          <a:lstStyle/>
          <a:p>
            <a:pPr>
              <a:lnSpc>
                <a:spcPts val="3000"/>
              </a:lnSpc>
            </a:pPr>
            <a:r>
              <a:rPr lang="en-US" sz="2600" i="1" spc="-150" dirty="0">
                <a:solidFill>
                  <a:schemeClr val="tx2"/>
                </a:solidFill>
                <a:latin typeface="Arial Narrow" panose="020B0604020202020204" pitchFamily="34" charset="0"/>
                <a:cs typeface="Arial Narrow" panose="020B0604020202020204" pitchFamily="34" charset="0"/>
              </a:rPr>
              <a:t>OF SHIFT </a:t>
            </a:r>
          </a:p>
          <a:p>
            <a:pPr>
              <a:lnSpc>
                <a:spcPts val="3000"/>
              </a:lnSpc>
            </a:pPr>
            <a:r>
              <a:rPr lang="en-US" sz="2600" i="1" spc="-150" dirty="0">
                <a:solidFill>
                  <a:schemeClr val="tx2"/>
                </a:solidFill>
                <a:latin typeface="Arial Narrow" panose="020B0604020202020204" pitchFamily="34" charset="0"/>
                <a:cs typeface="Arial Narrow" panose="020B0604020202020204" pitchFamily="34" charset="0"/>
              </a:rPr>
              <a:t>WORKERS</a:t>
            </a:r>
          </a:p>
          <a:p>
            <a:pPr>
              <a:lnSpc>
                <a:spcPts val="3000"/>
              </a:lnSpc>
            </a:pPr>
            <a:r>
              <a:rPr lang="en-US" sz="2600" i="1" spc="-150" dirty="0">
                <a:solidFill>
                  <a:schemeClr val="tx2"/>
                </a:solidFill>
                <a:latin typeface="Arial Narrow" panose="020B0604020202020204" pitchFamily="34" charset="0"/>
                <a:cs typeface="Arial Narrow" panose="020B0604020202020204" pitchFamily="34" charset="0"/>
              </a:rPr>
              <a:t>DRIVE WHILE DROWSY</a:t>
            </a:r>
          </a:p>
          <a:p>
            <a:pPr>
              <a:lnSpc>
                <a:spcPts val="3000"/>
              </a:lnSpc>
            </a:pPr>
            <a:r>
              <a:rPr lang="en-US" sz="2600" i="1" spc="-150" dirty="0">
                <a:solidFill>
                  <a:schemeClr val="tx2"/>
                </a:solidFill>
                <a:latin typeface="Arial Narrow" panose="020B0604020202020204" pitchFamily="34" charset="0"/>
                <a:cs typeface="Arial Narrow" panose="020B0604020202020204" pitchFamily="34" charset="0"/>
              </a:rPr>
              <a:t>AT LEAST A FEW TIMES</a:t>
            </a:r>
          </a:p>
          <a:p>
            <a:pPr>
              <a:lnSpc>
                <a:spcPts val="3000"/>
              </a:lnSpc>
            </a:pPr>
            <a:r>
              <a:rPr lang="en-US" sz="2600" i="1" spc="-150" dirty="0">
                <a:solidFill>
                  <a:schemeClr val="tx2"/>
                </a:solidFill>
                <a:latin typeface="Arial Narrow" panose="020B0604020202020204" pitchFamily="34" charset="0"/>
                <a:cs typeface="Arial Narrow" panose="020B0604020202020204" pitchFamily="34" charset="0"/>
              </a:rPr>
              <a:t>PER MONTH</a:t>
            </a:r>
          </a:p>
        </p:txBody>
      </p:sp>
      <p:sp>
        <p:nvSpPr>
          <p:cNvPr id="20" name="TextBox 19">
            <a:extLst>
              <a:ext uri="{FF2B5EF4-FFF2-40B4-BE49-F238E27FC236}">
                <a16:creationId xmlns:a16="http://schemas.microsoft.com/office/drawing/2014/main" id="{427B93BC-1C40-F02C-4822-F5D922050710}"/>
              </a:ext>
            </a:extLst>
          </p:cNvPr>
          <p:cNvSpPr txBox="1"/>
          <p:nvPr/>
        </p:nvSpPr>
        <p:spPr>
          <a:xfrm>
            <a:off x="9859510" y="3441890"/>
            <a:ext cx="1633407" cy="1107996"/>
          </a:xfrm>
          <a:prstGeom prst="rect">
            <a:avLst/>
          </a:prstGeom>
          <a:noFill/>
        </p:spPr>
        <p:txBody>
          <a:bodyPr wrap="square" rtlCol="0">
            <a:spAutoFit/>
          </a:bodyPr>
          <a:lstStyle/>
          <a:p>
            <a:r>
              <a:rPr lang="en-US" sz="6600" b="1" spc="-150" dirty="0">
                <a:solidFill>
                  <a:schemeClr val="accent6"/>
                </a:solidFill>
                <a:latin typeface="Arial Narrow" panose="020B0604020202020204" pitchFamily="34" charset="0"/>
                <a:cs typeface="Arial Narrow" panose="020B0604020202020204" pitchFamily="34" charset="0"/>
              </a:rPr>
              <a:t>36%</a:t>
            </a:r>
          </a:p>
        </p:txBody>
      </p:sp>
      <p:cxnSp>
        <p:nvCxnSpPr>
          <p:cNvPr id="23" name="Straight Connector 22">
            <a:extLst>
              <a:ext uri="{FF2B5EF4-FFF2-40B4-BE49-F238E27FC236}">
                <a16:creationId xmlns:a16="http://schemas.microsoft.com/office/drawing/2014/main" id="{E2C848E5-842B-3D75-34D8-7D225B47F03E}"/>
              </a:ext>
            </a:extLst>
          </p:cNvPr>
          <p:cNvCxnSpPr/>
          <p:nvPr/>
        </p:nvCxnSpPr>
        <p:spPr>
          <a:xfrm>
            <a:off x="3754074" y="478172"/>
            <a:ext cx="0" cy="532846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C880512-6A23-6FD4-943F-2F5902CF0405}"/>
              </a:ext>
            </a:extLst>
          </p:cNvPr>
          <p:cNvCxnSpPr/>
          <p:nvPr/>
        </p:nvCxnSpPr>
        <p:spPr>
          <a:xfrm>
            <a:off x="8284129" y="478172"/>
            <a:ext cx="0" cy="532846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51D6707-E1C6-2E8A-012C-7A0B35E04FAF}"/>
              </a:ext>
            </a:extLst>
          </p:cNvPr>
          <p:cNvCxnSpPr/>
          <p:nvPr/>
        </p:nvCxnSpPr>
        <p:spPr>
          <a:xfrm>
            <a:off x="4110606" y="3570752"/>
            <a:ext cx="378343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9EC3E3C-35B8-E718-E243-162BB4A99F67}"/>
              </a:ext>
            </a:extLst>
          </p:cNvPr>
          <p:cNvCxnSpPr>
            <a:cxnSpLocks/>
          </p:cNvCxnSpPr>
          <p:nvPr/>
        </p:nvCxnSpPr>
        <p:spPr>
          <a:xfrm>
            <a:off x="8607105" y="3328058"/>
            <a:ext cx="288581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816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p:txBody>
          <a:bodyPr/>
          <a:lstStyle/>
          <a:p>
            <a:r>
              <a:rPr lang="en-US" dirty="0"/>
              <a:t>Learning Objectives</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838200" y="1825624"/>
            <a:ext cx="6045000" cy="3986111"/>
          </a:xfrm>
        </p:spPr>
        <p:txBody>
          <a:bodyPr/>
          <a:lstStyle/>
          <a:p>
            <a:r>
              <a:rPr lang="en-US" dirty="0"/>
              <a:t>Help teens understand what driving impaired means </a:t>
            </a:r>
          </a:p>
          <a:p>
            <a:r>
              <a:rPr lang="en-US" dirty="0"/>
              <a:t>Help teens understand why driving under the influence of alcohol or drugs, or while drowsy, is dangerous</a:t>
            </a:r>
          </a:p>
          <a:p>
            <a:r>
              <a:rPr lang="en-US" dirty="0"/>
              <a:t>Provide tools for teen drivers to use so they can avoid making the decision to drive while impaired </a:t>
            </a:r>
          </a:p>
        </p:txBody>
      </p:sp>
      <p:pic>
        <p:nvPicPr>
          <p:cNvPr id="5" name="Picture 4">
            <a:extLst>
              <a:ext uri="{FF2B5EF4-FFF2-40B4-BE49-F238E27FC236}">
                <a16:creationId xmlns:a16="http://schemas.microsoft.com/office/drawing/2014/main" id="{B3D8A6BA-CC42-4D7D-BA34-249D02E91672}"/>
              </a:ext>
            </a:extLst>
          </p:cNvPr>
          <p:cNvPicPr>
            <a:picLocks noChangeAspect="1"/>
          </p:cNvPicPr>
          <p:nvPr/>
        </p:nvPicPr>
        <p:blipFill rotWithShape="1">
          <a:blip r:embed="rId3">
            <a:extLst>
              <a:ext uri="{28A0092B-C50C-407E-A947-70E740481C1C}">
                <a14:useLocalDpi xmlns:a14="http://schemas.microsoft.com/office/drawing/2010/main" val="0"/>
              </a:ext>
            </a:extLst>
          </a:blip>
          <a:srcRect l="16963" r="13636"/>
          <a:stretch/>
        </p:blipFill>
        <p:spPr>
          <a:xfrm>
            <a:off x="7538290" y="1871237"/>
            <a:ext cx="4653709" cy="3516866"/>
          </a:xfrm>
          <a:prstGeom prst="rect">
            <a:avLst/>
          </a:prstGeom>
        </p:spPr>
      </p:pic>
    </p:spTree>
    <p:extLst>
      <p:ext uri="{BB962C8B-B14F-4D97-AF65-F5344CB8AC3E}">
        <p14:creationId xmlns:p14="http://schemas.microsoft.com/office/powerpoint/2010/main" val="344246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anim calcmode="lin" valueType="num">
                                      <p:cBhvr>
                                        <p:cTn id="1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anim calcmode="lin" valueType="num">
                                      <p:cBhvr>
                                        <p:cTn id="2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9">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newspaper&#10;&#10;Description automatically generated">
            <a:extLst>
              <a:ext uri="{FF2B5EF4-FFF2-40B4-BE49-F238E27FC236}">
                <a16:creationId xmlns:a16="http://schemas.microsoft.com/office/drawing/2014/main" id="{BA53B324-1EC1-1365-5010-8AE1687BC2E5}"/>
              </a:ext>
            </a:extLst>
          </p:cNvPr>
          <p:cNvPicPr>
            <a:picLocks noChangeAspect="1"/>
          </p:cNvPicPr>
          <p:nvPr/>
        </p:nvPicPr>
        <p:blipFill rotWithShape="1">
          <a:blip r:embed="rId3">
            <a:extLst>
              <a:ext uri="{28A0092B-C50C-407E-A947-70E740481C1C}">
                <a14:useLocalDpi xmlns:a14="http://schemas.microsoft.com/office/drawing/2010/main" val="0"/>
              </a:ext>
            </a:extLst>
          </a:blip>
          <a:srcRect t="1249" b="1313"/>
          <a:stretch/>
        </p:blipFill>
        <p:spPr>
          <a:xfrm>
            <a:off x="0" y="0"/>
            <a:ext cx="12196594" cy="6222136"/>
          </a:xfrm>
          <a:prstGeom prst="rect">
            <a:avLst/>
          </a:prstGeom>
        </p:spPr>
      </p:pic>
    </p:spTree>
    <p:extLst>
      <p:ext uri="{BB962C8B-B14F-4D97-AF65-F5344CB8AC3E}">
        <p14:creationId xmlns:p14="http://schemas.microsoft.com/office/powerpoint/2010/main" val="69724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25E05-7E72-470F-B081-A3DE7FE0F3A3}"/>
              </a:ext>
            </a:extLst>
          </p:cNvPr>
          <p:cNvSpPr>
            <a:spLocks noGrp="1"/>
          </p:cNvSpPr>
          <p:nvPr>
            <p:ph type="title"/>
          </p:nvPr>
        </p:nvSpPr>
        <p:spPr>
          <a:xfrm>
            <a:off x="838200" y="365125"/>
            <a:ext cx="6714067" cy="1325563"/>
          </a:xfrm>
        </p:spPr>
        <p:txBody>
          <a:bodyPr/>
          <a:lstStyle/>
          <a:p>
            <a:r>
              <a:rPr lang="en-US" dirty="0"/>
              <a:t>What Can I Do to Stay Safe on the Road?</a:t>
            </a:r>
          </a:p>
        </p:txBody>
      </p:sp>
      <p:sp>
        <p:nvSpPr>
          <p:cNvPr id="3" name="Content Placeholder 2">
            <a:extLst>
              <a:ext uri="{FF2B5EF4-FFF2-40B4-BE49-F238E27FC236}">
                <a16:creationId xmlns:a16="http://schemas.microsoft.com/office/drawing/2014/main" id="{3E5EB0FC-4FDF-4990-91BD-95AA0EFEF254}"/>
              </a:ext>
            </a:extLst>
          </p:cNvPr>
          <p:cNvSpPr>
            <a:spLocks noGrp="1"/>
          </p:cNvSpPr>
          <p:nvPr>
            <p:ph idx="1"/>
          </p:nvPr>
        </p:nvSpPr>
        <p:spPr>
          <a:xfrm>
            <a:off x="838201" y="1825623"/>
            <a:ext cx="6578650" cy="4260851"/>
          </a:xfrm>
        </p:spPr>
        <p:txBody>
          <a:bodyPr>
            <a:normAutofit/>
          </a:bodyPr>
          <a:lstStyle/>
          <a:p>
            <a:pPr marL="0" indent="0">
              <a:lnSpc>
                <a:spcPct val="105000"/>
              </a:lnSpc>
              <a:buNone/>
            </a:pPr>
            <a:r>
              <a:rPr lang="en-US" b="1" dirty="0">
                <a:solidFill>
                  <a:schemeClr val="accent2">
                    <a:lumMod val="50000"/>
                  </a:schemeClr>
                </a:solidFill>
              </a:rPr>
              <a:t>BE A ROLE MODEL</a:t>
            </a:r>
          </a:p>
          <a:p>
            <a:pPr>
              <a:lnSpc>
                <a:spcPct val="105000"/>
              </a:lnSpc>
            </a:pPr>
            <a:r>
              <a:rPr lang="en-US" dirty="0"/>
              <a:t>Set an example by living a “no-use electronics” lifestyle</a:t>
            </a:r>
          </a:p>
          <a:p>
            <a:pPr>
              <a:lnSpc>
                <a:spcPct val="105000"/>
              </a:lnSpc>
            </a:pPr>
            <a:r>
              <a:rPr lang="en-US" dirty="0"/>
              <a:t>Know how over the counter drugs and prescriptions affect you</a:t>
            </a:r>
          </a:p>
          <a:p>
            <a:pPr>
              <a:lnSpc>
                <a:spcPct val="105000"/>
              </a:lnSpc>
            </a:pPr>
            <a:r>
              <a:rPr lang="en-US" dirty="0"/>
              <a:t>Be a strong voice against driving impaired</a:t>
            </a:r>
          </a:p>
          <a:p>
            <a:pPr>
              <a:lnSpc>
                <a:spcPct val="105000"/>
              </a:lnSpc>
            </a:pPr>
            <a:r>
              <a:rPr lang="en-US" dirty="0"/>
              <a:t>Don’t be afraid to take the keys from impaired friends </a:t>
            </a:r>
          </a:p>
        </p:txBody>
      </p:sp>
      <p:sp>
        <p:nvSpPr>
          <p:cNvPr id="5" name="Rectangle 4">
            <a:extLst>
              <a:ext uri="{FF2B5EF4-FFF2-40B4-BE49-F238E27FC236}">
                <a16:creationId xmlns:a16="http://schemas.microsoft.com/office/drawing/2014/main" id="{439DE1F0-869C-45F4-A70C-14E9878FFB67}"/>
              </a:ext>
            </a:extLst>
          </p:cNvPr>
          <p:cNvSpPr/>
          <p:nvPr/>
        </p:nvSpPr>
        <p:spPr>
          <a:xfrm>
            <a:off x="8282762" y="0"/>
            <a:ext cx="3909238" cy="25472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0B6CD39-7E67-4694-B065-79AFCEBD3275}"/>
              </a:ext>
            </a:extLst>
          </p:cNvPr>
          <p:cNvSpPr txBox="1"/>
          <p:nvPr/>
        </p:nvSpPr>
        <p:spPr>
          <a:xfrm>
            <a:off x="8639500" y="418949"/>
            <a:ext cx="3046881" cy="1785104"/>
          </a:xfrm>
          <a:prstGeom prst="rect">
            <a:avLst/>
          </a:prstGeom>
          <a:noFill/>
        </p:spPr>
        <p:txBody>
          <a:bodyPr wrap="square" rtlCol="0">
            <a:spAutoFit/>
          </a:bodyPr>
          <a:lstStyle/>
          <a:p>
            <a:r>
              <a:rPr lang="en-US" sz="2200" dirty="0">
                <a:solidFill>
                  <a:schemeClr val="accent2">
                    <a:lumMod val="50000"/>
                  </a:schemeClr>
                </a:solidFill>
              </a:rPr>
              <a:t>8 in 10 teens say they would listen if a friend told them their driving behavior made them uncomfortable!</a:t>
            </a:r>
          </a:p>
        </p:txBody>
      </p:sp>
      <p:sp>
        <p:nvSpPr>
          <p:cNvPr id="8" name="Rectangle 7">
            <a:extLst>
              <a:ext uri="{FF2B5EF4-FFF2-40B4-BE49-F238E27FC236}">
                <a16:creationId xmlns:a16="http://schemas.microsoft.com/office/drawing/2014/main" id="{FB15473F-4D06-4B17-8B1F-E6983C7739EE}"/>
              </a:ext>
            </a:extLst>
          </p:cNvPr>
          <p:cNvSpPr/>
          <p:nvPr/>
        </p:nvSpPr>
        <p:spPr>
          <a:xfrm>
            <a:off x="8282763" y="418950"/>
            <a:ext cx="135416" cy="1785103"/>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a:extLst>
              <a:ext uri="{FF2B5EF4-FFF2-40B4-BE49-F238E27FC236}">
                <a16:creationId xmlns:a16="http://schemas.microsoft.com/office/drawing/2014/main" id="{7C0A46C0-5469-4525-9D94-05E6D331A9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59" t="2059" r="3683" b="-57"/>
          <a:stretch/>
        </p:blipFill>
        <p:spPr bwMode="auto">
          <a:xfrm>
            <a:off x="8282762" y="2617036"/>
            <a:ext cx="3909238" cy="360437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68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1000"/>
                                        <p:tgtEl>
                                          <p:spTgt spid="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54DA-90AD-6C88-2704-76D201B422FF}"/>
              </a:ext>
            </a:extLst>
          </p:cNvPr>
          <p:cNvSpPr>
            <a:spLocks noGrp="1"/>
          </p:cNvSpPr>
          <p:nvPr>
            <p:ph type="title"/>
          </p:nvPr>
        </p:nvSpPr>
        <p:spPr/>
        <p:txBody>
          <a:bodyPr/>
          <a:lstStyle/>
          <a:p>
            <a:r>
              <a:rPr lang="en-US" dirty="0"/>
              <a:t>Disclaimer Notice</a:t>
            </a:r>
          </a:p>
        </p:txBody>
      </p:sp>
      <p:sp>
        <p:nvSpPr>
          <p:cNvPr id="3" name="Content Placeholder 2">
            <a:extLst>
              <a:ext uri="{FF2B5EF4-FFF2-40B4-BE49-F238E27FC236}">
                <a16:creationId xmlns:a16="http://schemas.microsoft.com/office/drawing/2014/main" id="{C9A8238B-4B18-12B9-E7B0-1D306FC4563D}"/>
              </a:ext>
            </a:extLst>
          </p:cNvPr>
          <p:cNvSpPr>
            <a:spLocks noGrp="1"/>
          </p:cNvSpPr>
          <p:nvPr>
            <p:ph idx="1"/>
          </p:nvPr>
        </p:nvSpPr>
        <p:spPr/>
        <p:txBody>
          <a:bodyPr>
            <a:normAutofit/>
          </a:bodyPr>
          <a:lstStyle/>
          <a:p>
            <a:pPr marL="0" indent="0">
              <a:buNone/>
            </a:pPr>
            <a:r>
              <a:rPr lang="en-US" sz="2000" dirty="0"/>
              <a:t>This module was developed by the Institute for Transportation (</a:t>
            </a:r>
            <a:r>
              <a:rPr lang="en-US" sz="2000" dirty="0" err="1"/>
              <a:t>InTrans</a:t>
            </a:r>
            <a:r>
              <a:rPr lang="en-US" sz="2000" dirty="0"/>
              <a:t>) at Iowa State University for the Iowa Department of Transportation (Iowa DOT) with the purpose to provide the material for driver education instructors in Iowa. </a:t>
            </a:r>
            <a:r>
              <a:rPr lang="en-US" sz="2000" dirty="0" err="1"/>
              <a:t>InTrans</a:t>
            </a:r>
            <a:r>
              <a:rPr lang="en-US" sz="2000" dirty="0"/>
              <a:t> is responsible for the facts and the accuracy of the information presented herein as of May 1, 2025.</a:t>
            </a:r>
          </a:p>
          <a:p>
            <a:pPr marL="0" indent="0">
              <a:buNone/>
            </a:pPr>
            <a:r>
              <a:rPr lang="en-US" sz="2000" dirty="0"/>
              <a:t>Driver education instructors may use the material in its entirety or may use any of the slides and material individually. The material is for educational purposes only. It is strictly prohibited to sell any part of this module.</a:t>
            </a:r>
          </a:p>
          <a:p>
            <a:pPr marL="0" indent="0">
              <a:buNone/>
            </a:pPr>
            <a:r>
              <a:rPr lang="en-US" sz="2000" dirty="0"/>
              <a:t>If any of the material is reused, please credit the appropriate source. The resources used for information and images for the module are provided in the notes section. Other material can be cited as Iowa DOT.</a:t>
            </a:r>
          </a:p>
          <a:p>
            <a:pPr marL="0" indent="0">
              <a:buNone/>
            </a:pPr>
            <a:r>
              <a:rPr lang="en-US" sz="2000" dirty="0"/>
              <a:t>For more information or questions, please contact Vania Boyd, Driver Education and Motorcycle Rider Education Manager, Iowa DOT, </a:t>
            </a:r>
            <a:r>
              <a:rPr lang="en-US" sz="2000" dirty="0" err="1">
                <a:hlinkClick r:id="rId2"/>
              </a:rPr>
              <a:t>Vania.boyd@iowadot.us</a:t>
            </a:r>
            <a:r>
              <a:rPr lang="en-US" sz="2000" dirty="0"/>
              <a:t>.</a:t>
            </a:r>
          </a:p>
        </p:txBody>
      </p:sp>
    </p:spTree>
    <p:extLst>
      <p:ext uri="{BB962C8B-B14F-4D97-AF65-F5344CB8AC3E}">
        <p14:creationId xmlns:p14="http://schemas.microsoft.com/office/powerpoint/2010/main" val="2382299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EFC2F-7FAE-065D-BD0C-4699F50E0432}"/>
              </a:ext>
            </a:extLst>
          </p:cNvPr>
          <p:cNvSpPr>
            <a:spLocks noGrp="1"/>
          </p:cNvSpPr>
          <p:nvPr>
            <p:ph type="title"/>
          </p:nvPr>
        </p:nvSpPr>
        <p:spPr/>
        <p:txBody>
          <a:bodyPr/>
          <a:lstStyle/>
          <a:p>
            <a:r>
              <a:rPr lang="en-US" dirty="0"/>
              <a:t>Main Causes of Impairment in Driving</a:t>
            </a:r>
          </a:p>
        </p:txBody>
      </p:sp>
      <p:sp>
        <p:nvSpPr>
          <p:cNvPr id="5" name="Rectangle 4">
            <a:extLst>
              <a:ext uri="{FF2B5EF4-FFF2-40B4-BE49-F238E27FC236}">
                <a16:creationId xmlns:a16="http://schemas.microsoft.com/office/drawing/2014/main" id="{80ABAC18-3D22-C609-4D77-5BCC8B8BA692}"/>
              </a:ext>
            </a:extLst>
          </p:cNvPr>
          <p:cNvSpPr/>
          <p:nvPr/>
        </p:nvSpPr>
        <p:spPr>
          <a:xfrm>
            <a:off x="932793" y="4811540"/>
            <a:ext cx="3008586" cy="77011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0B8079-FCB7-D9AC-257D-B75D48E7B0B7}"/>
              </a:ext>
            </a:extLst>
          </p:cNvPr>
          <p:cNvSpPr txBox="1"/>
          <p:nvPr/>
        </p:nvSpPr>
        <p:spPr>
          <a:xfrm>
            <a:off x="1028700" y="4865514"/>
            <a:ext cx="2816772" cy="646331"/>
          </a:xfrm>
          <a:prstGeom prst="rect">
            <a:avLst/>
          </a:prstGeom>
          <a:noFill/>
        </p:spPr>
        <p:txBody>
          <a:bodyPr wrap="square" rtlCol="0">
            <a:spAutoFit/>
          </a:bodyPr>
          <a:lstStyle/>
          <a:p>
            <a:pPr algn="ctr"/>
            <a:r>
              <a:rPr lang="en-US" dirty="0">
                <a:solidFill>
                  <a:schemeClr val="tx2"/>
                </a:solidFill>
              </a:rPr>
              <a:t>Marijuana and Prescription Drugs</a:t>
            </a:r>
          </a:p>
        </p:txBody>
      </p:sp>
      <p:sp>
        <p:nvSpPr>
          <p:cNvPr id="9" name="Rectangle 8">
            <a:extLst>
              <a:ext uri="{FF2B5EF4-FFF2-40B4-BE49-F238E27FC236}">
                <a16:creationId xmlns:a16="http://schemas.microsoft.com/office/drawing/2014/main" id="{941D0B21-4F14-E85C-0C7C-B3008192F32A}"/>
              </a:ext>
            </a:extLst>
          </p:cNvPr>
          <p:cNvSpPr/>
          <p:nvPr/>
        </p:nvSpPr>
        <p:spPr>
          <a:xfrm>
            <a:off x="4597070" y="4811540"/>
            <a:ext cx="3008586" cy="7701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3F2F52-9208-889B-7C9F-282089212874}"/>
              </a:ext>
            </a:extLst>
          </p:cNvPr>
          <p:cNvSpPr txBox="1"/>
          <p:nvPr/>
        </p:nvSpPr>
        <p:spPr>
          <a:xfrm>
            <a:off x="4692977" y="5011929"/>
            <a:ext cx="2816772" cy="369332"/>
          </a:xfrm>
          <a:prstGeom prst="rect">
            <a:avLst/>
          </a:prstGeom>
          <a:noFill/>
        </p:spPr>
        <p:txBody>
          <a:bodyPr wrap="square" rtlCol="0">
            <a:spAutoFit/>
          </a:bodyPr>
          <a:lstStyle/>
          <a:p>
            <a:pPr algn="ctr"/>
            <a:r>
              <a:rPr lang="en-US" dirty="0">
                <a:solidFill>
                  <a:schemeClr val="tx2"/>
                </a:solidFill>
              </a:rPr>
              <a:t>Beer and Wine</a:t>
            </a:r>
          </a:p>
        </p:txBody>
      </p:sp>
      <p:sp>
        <p:nvSpPr>
          <p:cNvPr id="12" name="Rectangle 11">
            <a:extLst>
              <a:ext uri="{FF2B5EF4-FFF2-40B4-BE49-F238E27FC236}">
                <a16:creationId xmlns:a16="http://schemas.microsoft.com/office/drawing/2014/main" id="{30E25C74-410E-9C67-9FE1-28F362C3A470}"/>
              </a:ext>
            </a:extLst>
          </p:cNvPr>
          <p:cNvSpPr/>
          <p:nvPr/>
        </p:nvSpPr>
        <p:spPr>
          <a:xfrm>
            <a:off x="8256188" y="4811540"/>
            <a:ext cx="3008371" cy="77011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8499D3-AA1B-1FAA-88F6-D7025533E3F5}"/>
              </a:ext>
            </a:extLst>
          </p:cNvPr>
          <p:cNvSpPr txBox="1"/>
          <p:nvPr/>
        </p:nvSpPr>
        <p:spPr>
          <a:xfrm>
            <a:off x="8404840" y="5011929"/>
            <a:ext cx="2710139" cy="369332"/>
          </a:xfrm>
          <a:prstGeom prst="rect">
            <a:avLst/>
          </a:prstGeom>
          <a:noFill/>
        </p:spPr>
        <p:txBody>
          <a:bodyPr wrap="square" rtlCol="0">
            <a:spAutoFit/>
          </a:bodyPr>
          <a:lstStyle/>
          <a:p>
            <a:pPr algn="ctr"/>
            <a:r>
              <a:rPr lang="en-US" dirty="0">
                <a:solidFill>
                  <a:schemeClr val="tx2"/>
                </a:solidFill>
              </a:rPr>
              <a:t>Exhausted and Sleepy</a:t>
            </a:r>
          </a:p>
        </p:txBody>
      </p:sp>
      <p:sp>
        <p:nvSpPr>
          <p:cNvPr id="14" name="Rectangle 13">
            <a:extLst>
              <a:ext uri="{FF2B5EF4-FFF2-40B4-BE49-F238E27FC236}">
                <a16:creationId xmlns:a16="http://schemas.microsoft.com/office/drawing/2014/main" id="{5D563B0A-4F2C-520F-01ED-DBDE197807BC}"/>
              </a:ext>
            </a:extLst>
          </p:cNvPr>
          <p:cNvSpPr/>
          <p:nvPr/>
        </p:nvSpPr>
        <p:spPr>
          <a:xfrm>
            <a:off x="932793" y="1814907"/>
            <a:ext cx="3008370" cy="43531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06E09934-498D-A25E-925B-153BA937E2DB}"/>
              </a:ext>
            </a:extLst>
          </p:cNvPr>
          <p:cNvSpPr txBox="1">
            <a:spLocks/>
          </p:cNvSpPr>
          <p:nvPr/>
        </p:nvSpPr>
        <p:spPr>
          <a:xfrm>
            <a:off x="932270" y="1862747"/>
            <a:ext cx="3008586" cy="4353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chemeClr val="bg1"/>
                </a:solidFill>
              </a:rPr>
              <a:t>DRUGS</a:t>
            </a:r>
          </a:p>
        </p:txBody>
      </p:sp>
      <p:sp>
        <p:nvSpPr>
          <p:cNvPr id="16" name="Rectangle 15">
            <a:extLst>
              <a:ext uri="{FF2B5EF4-FFF2-40B4-BE49-F238E27FC236}">
                <a16:creationId xmlns:a16="http://schemas.microsoft.com/office/drawing/2014/main" id="{178250D4-3018-76C3-0FB5-40FA89906FF0}"/>
              </a:ext>
            </a:extLst>
          </p:cNvPr>
          <p:cNvSpPr/>
          <p:nvPr/>
        </p:nvSpPr>
        <p:spPr>
          <a:xfrm>
            <a:off x="4597593" y="1814907"/>
            <a:ext cx="3008370" cy="43531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C704CD88-809D-DFE5-0EC2-E53F7572CDDF}"/>
              </a:ext>
            </a:extLst>
          </p:cNvPr>
          <p:cNvSpPr txBox="1">
            <a:spLocks/>
          </p:cNvSpPr>
          <p:nvPr/>
        </p:nvSpPr>
        <p:spPr>
          <a:xfrm>
            <a:off x="4596239" y="1862747"/>
            <a:ext cx="2997859" cy="4353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chemeClr val="bg1"/>
                </a:solidFill>
              </a:rPr>
              <a:t>ALCOHOL</a:t>
            </a:r>
          </a:p>
        </p:txBody>
      </p:sp>
      <p:sp>
        <p:nvSpPr>
          <p:cNvPr id="18" name="Rectangle 17">
            <a:extLst>
              <a:ext uri="{FF2B5EF4-FFF2-40B4-BE49-F238E27FC236}">
                <a16:creationId xmlns:a16="http://schemas.microsoft.com/office/drawing/2014/main" id="{A32565DB-BF1F-3462-192F-E90DF6EEED10}"/>
              </a:ext>
            </a:extLst>
          </p:cNvPr>
          <p:cNvSpPr/>
          <p:nvPr/>
        </p:nvSpPr>
        <p:spPr>
          <a:xfrm>
            <a:off x="8256403" y="1814907"/>
            <a:ext cx="3008370" cy="4353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C543FD53-06FF-508F-8A96-A536033B8676}"/>
              </a:ext>
            </a:extLst>
          </p:cNvPr>
          <p:cNvSpPr txBox="1">
            <a:spLocks/>
          </p:cNvSpPr>
          <p:nvPr/>
        </p:nvSpPr>
        <p:spPr>
          <a:xfrm>
            <a:off x="8266914" y="1862747"/>
            <a:ext cx="2985993" cy="4353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chemeClr val="bg1"/>
                </a:solidFill>
              </a:rPr>
              <a:t>DROWSY</a:t>
            </a:r>
          </a:p>
        </p:txBody>
      </p:sp>
      <p:pic>
        <p:nvPicPr>
          <p:cNvPr id="23" name="Picture 22">
            <a:extLst>
              <a:ext uri="{FF2B5EF4-FFF2-40B4-BE49-F238E27FC236}">
                <a16:creationId xmlns:a16="http://schemas.microsoft.com/office/drawing/2014/main" id="{E9776430-6576-4475-A77E-443CAAE81351}"/>
              </a:ext>
            </a:extLst>
          </p:cNvPr>
          <p:cNvPicPr>
            <a:picLocks noChangeAspect="1"/>
          </p:cNvPicPr>
          <p:nvPr/>
        </p:nvPicPr>
        <p:blipFill rotWithShape="1">
          <a:blip r:embed="rId3">
            <a:extLst>
              <a:ext uri="{28A0092B-C50C-407E-A947-70E740481C1C}">
                <a14:useLocalDpi xmlns:a14="http://schemas.microsoft.com/office/drawing/2010/main" val="0"/>
              </a:ext>
            </a:extLst>
          </a:blip>
          <a:srcRect l="6901" r="13912"/>
          <a:stretch/>
        </p:blipFill>
        <p:spPr>
          <a:xfrm>
            <a:off x="932155" y="2247040"/>
            <a:ext cx="3008808" cy="2564500"/>
          </a:xfrm>
          <a:prstGeom prst="rect">
            <a:avLst/>
          </a:prstGeom>
        </p:spPr>
      </p:pic>
      <p:pic>
        <p:nvPicPr>
          <p:cNvPr id="24" name="Picture 23">
            <a:extLst>
              <a:ext uri="{FF2B5EF4-FFF2-40B4-BE49-F238E27FC236}">
                <a16:creationId xmlns:a16="http://schemas.microsoft.com/office/drawing/2014/main" id="{1E359B94-8939-42E7-8C3E-07EDE3554C68}"/>
              </a:ext>
            </a:extLst>
          </p:cNvPr>
          <p:cNvPicPr>
            <a:picLocks noChangeAspect="1"/>
          </p:cNvPicPr>
          <p:nvPr/>
        </p:nvPicPr>
        <p:blipFill rotWithShape="1">
          <a:blip r:embed="rId4">
            <a:extLst>
              <a:ext uri="{28A0092B-C50C-407E-A947-70E740481C1C}">
                <a14:useLocalDpi xmlns:a14="http://schemas.microsoft.com/office/drawing/2010/main" val="0"/>
              </a:ext>
            </a:extLst>
          </a:blip>
          <a:srcRect t="2701" r="116" b="4547"/>
          <a:stretch/>
        </p:blipFill>
        <p:spPr>
          <a:xfrm>
            <a:off x="4597855" y="2247040"/>
            <a:ext cx="3007016" cy="2564500"/>
          </a:xfrm>
          <a:prstGeom prst="rect">
            <a:avLst/>
          </a:prstGeom>
        </p:spPr>
      </p:pic>
      <p:pic>
        <p:nvPicPr>
          <p:cNvPr id="25" name="Picture 24">
            <a:extLst>
              <a:ext uri="{FF2B5EF4-FFF2-40B4-BE49-F238E27FC236}">
                <a16:creationId xmlns:a16="http://schemas.microsoft.com/office/drawing/2014/main" id="{543E323A-A8B7-4505-BA47-5E7AD8D87D74}"/>
              </a:ext>
            </a:extLst>
          </p:cNvPr>
          <p:cNvPicPr>
            <a:picLocks noChangeAspect="1"/>
          </p:cNvPicPr>
          <p:nvPr/>
        </p:nvPicPr>
        <p:blipFill rotWithShape="1">
          <a:blip r:embed="rId5">
            <a:extLst>
              <a:ext uri="{28A0092B-C50C-407E-A947-70E740481C1C}">
                <a14:useLocalDpi xmlns:a14="http://schemas.microsoft.com/office/drawing/2010/main" val="0"/>
              </a:ext>
            </a:extLst>
          </a:blip>
          <a:srcRect l="-106" r="20434"/>
          <a:stretch/>
        </p:blipFill>
        <p:spPr>
          <a:xfrm>
            <a:off x="8253703" y="2247040"/>
            <a:ext cx="3008371" cy="2564500"/>
          </a:xfrm>
          <a:prstGeom prst="rect">
            <a:avLst/>
          </a:prstGeom>
        </p:spPr>
      </p:pic>
    </p:spTree>
    <p:extLst>
      <p:ext uri="{BB962C8B-B14F-4D97-AF65-F5344CB8AC3E}">
        <p14:creationId xmlns:p14="http://schemas.microsoft.com/office/powerpoint/2010/main" val="143233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animBg="1"/>
      <p:bldP spid="10" grpId="0"/>
      <p:bldP spid="12" grpId="0" animBg="1"/>
      <p:bldP spid="13" grpId="0"/>
      <p:bldP spid="14" grpId="0" animBg="1"/>
      <p:bldP spid="15" grpId="0"/>
      <p:bldP spid="16" grpId="0" animBg="1"/>
      <p:bldP spid="17" grpId="0"/>
      <p:bldP spid="18"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C7233-84E6-4BE5-821A-A09E76BDC3D7}"/>
              </a:ext>
            </a:extLst>
          </p:cNvPr>
          <p:cNvSpPr>
            <a:spLocks noGrp="1"/>
          </p:cNvSpPr>
          <p:nvPr>
            <p:ph type="title"/>
          </p:nvPr>
        </p:nvSpPr>
        <p:spPr>
          <a:xfrm>
            <a:off x="838200" y="365125"/>
            <a:ext cx="5257800" cy="1325563"/>
          </a:xfrm>
        </p:spPr>
        <p:txBody>
          <a:bodyPr/>
          <a:lstStyle/>
          <a:p>
            <a:r>
              <a:rPr lang="en-US" dirty="0"/>
              <a:t>What Does Driving Impaired Mean?</a:t>
            </a:r>
          </a:p>
        </p:txBody>
      </p:sp>
      <p:sp>
        <p:nvSpPr>
          <p:cNvPr id="3" name="Content Placeholder 2">
            <a:extLst>
              <a:ext uri="{FF2B5EF4-FFF2-40B4-BE49-F238E27FC236}">
                <a16:creationId xmlns:a16="http://schemas.microsoft.com/office/drawing/2014/main" id="{9F0F87ED-9451-4304-8D84-74499B4F8744}"/>
              </a:ext>
            </a:extLst>
          </p:cNvPr>
          <p:cNvSpPr>
            <a:spLocks noGrp="1"/>
          </p:cNvSpPr>
          <p:nvPr>
            <p:ph idx="1"/>
          </p:nvPr>
        </p:nvSpPr>
        <p:spPr>
          <a:xfrm>
            <a:off x="838200" y="1952625"/>
            <a:ext cx="5629275" cy="4019550"/>
          </a:xfrm>
        </p:spPr>
        <p:txBody>
          <a:bodyPr/>
          <a:lstStyle/>
          <a:p>
            <a:r>
              <a:rPr lang="en-US" dirty="0"/>
              <a:t>Driving while impaired is illegal in the United States</a:t>
            </a:r>
          </a:p>
          <a:p>
            <a:r>
              <a:rPr lang="en-US" dirty="0"/>
              <a:t>Impaired driving happens when someone operates a vehicle while impaired by a substance such as marijuana, other illicit drugs, some prescribed or over-the-counter medicines, or alcohol</a:t>
            </a:r>
          </a:p>
        </p:txBody>
      </p:sp>
      <p:pic>
        <p:nvPicPr>
          <p:cNvPr id="6" name="Picture 5" descr="A colorful rectangular sign with text&#10;&#10;Description automatically generated with medium confidence">
            <a:extLst>
              <a:ext uri="{FF2B5EF4-FFF2-40B4-BE49-F238E27FC236}">
                <a16:creationId xmlns:a16="http://schemas.microsoft.com/office/drawing/2014/main" id="{B2F8BA88-DFAA-BE4E-ABCB-3333628C6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105" y="456417"/>
            <a:ext cx="4461160" cy="5289954"/>
          </a:xfrm>
          <a:prstGeom prst="rect">
            <a:avLst/>
          </a:prstGeom>
        </p:spPr>
      </p:pic>
    </p:spTree>
    <p:extLst>
      <p:ext uri="{BB962C8B-B14F-4D97-AF65-F5344CB8AC3E}">
        <p14:creationId xmlns:p14="http://schemas.microsoft.com/office/powerpoint/2010/main" val="250670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25E05-7E72-470F-B081-A3DE7FE0F3A3}"/>
              </a:ext>
            </a:extLst>
          </p:cNvPr>
          <p:cNvSpPr>
            <a:spLocks noGrp="1"/>
          </p:cNvSpPr>
          <p:nvPr>
            <p:ph type="title"/>
          </p:nvPr>
        </p:nvSpPr>
        <p:spPr/>
        <p:txBody>
          <a:bodyPr/>
          <a:lstStyle/>
          <a:p>
            <a:r>
              <a:rPr lang="en-US" dirty="0"/>
              <a:t>Alcohol-Impaired Driving</a:t>
            </a:r>
          </a:p>
        </p:txBody>
      </p:sp>
      <p:sp>
        <p:nvSpPr>
          <p:cNvPr id="3" name="Content Placeholder 2">
            <a:extLst>
              <a:ext uri="{FF2B5EF4-FFF2-40B4-BE49-F238E27FC236}">
                <a16:creationId xmlns:a16="http://schemas.microsoft.com/office/drawing/2014/main" id="{3E5EB0FC-4FDF-4990-91BD-95AA0EFEF254}"/>
              </a:ext>
            </a:extLst>
          </p:cNvPr>
          <p:cNvSpPr>
            <a:spLocks noGrp="1"/>
          </p:cNvSpPr>
          <p:nvPr>
            <p:ph idx="1"/>
          </p:nvPr>
        </p:nvSpPr>
        <p:spPr>
          <a:xfrm>
            <a:off x="838201" y="1825623"/>
            <a:ext cx="7153274" cy="4260851"/>
          </a:xfrm>
        </p:spPr>
        <p:txBody>
          <a:bodyPr>
            <a:normAutofit fontScale="70000" lnSpcReduction="20000"/>
          </a:bodyPr>
          <a:lstStyle/>
          <a:p>
            <a:pPr>
              <a:lnSpc>
                <a:spcPct val="105000"/>
              </a:lnSpc>
            </a:pPr>
            <a:r>
              <a:rPr lang="en-US" dirty="0"/>
              <a:t>In 2021, 13,384 people were killed in crashes involving alcohol-impaired drivers in the United States.</a:t>
            </a:r>
          </a:p>
          <a:p>
            <a:pPr>
              <a:lnSpc>
                <a:spcPct val="105000"/>
              </a:lnSpc>
            </a:pPr>
            <a:r>
              <a:rPr lang="en-US" dirty="0"/>
              <a:t>Approximately one-third of all traffic crash fatalities in the United States involve drunk drivers (with BACs at or above 0.08 g/dL).</a:t>
            </a:r>
          </a:p>
          <a:p>
            <a:pPr>
              <a:lnSpc>
                <a:spcPct val="105000"/>
              </a:lnSpc>
            </a:pPr>
            <a:r>
              <a:rPr lang="en-US" dirty="0"/>
              <a:t>Although it’s illegal to drive when impaired by alcohol, in 2021, one person was killed every 39 minutes in a drunk-driving crash on our nation’s roads.</a:t>
            </a:r>
          </a:p>
          <a:p>
            <a:pPr>
              <a:lnSpc>
                <a:spcPct val="105000"/>
              </a:lnSpc>
            </a:pPr>
            <a:r>
              <a:rPr lang="en-US" dirty="0"/>
              <a:t>The rate of alcohol impairment among drivers involved in fatal crashes in 2021 was 2.8 times higher at night than during the day.</a:t>
            </a:r>
          </a:p>
          <a:p>
            <a:pPr>
              <a:lnSpc>
                <a:spcPct val="105000"/>
              </a:lnSpc>
            </a:pPr>
            <a:r>
              <a:rPr lang="en-US" dirty="0"/>
              <a:t>Males are more likely than females to be driving drunk when involved in fatal crashes (in 2021, 22% of males were driving drunk compared to 17% of females).</a:t>
            </a:r>
          </a:p>
          <a:p>
            <a:pPr>
              <a:lnSpc>
                <a:spcPct val="105000"/>
              </a:lnSpc>
            </a:pPr>
            <a:r>
              <a:rPr lang="en-US" dirty="0"/>
              <a:t>Polysubstance use (i.e., using more than one drug or using drugs and alcohol together) also makes driving dangerous.</a:t>
            </a:r>
          </a:p>
        </p:txBody>
      </p:sp>
      <p:pic>
        <p:nvPicPr>
          <p:cNvPr id="5" name="Picture 4">
            <a:extLst>
              <a:ext uri="{FF2B5EF4-FFF2-40B4-BE49-F238E27FC236}">
                <a16:creationId xmlns:a16="http://schemas.microsoft.com/office/drawing/2014/main" id="{2E5A10B5-D836-4C04-B1C5-A443AAAF535C}"/>
              </a:ext>
            </a:extLst>
          </p:cNvPr>
          <p:cNvPicPr>
            <a:picLocks noChangeAspect="1"/>
          </p:cNvPicPr>
          <p:nvPr/>
        </p:nvPicPr>
        <p:blipFill rotWithShape="1">
          <a:blip r:embed="rId3">
            <a:extLst>
              <a:ext uri="{28A0092B-C50C-407E-A947-70E740481C1C}">
                <a14:useLocalDpi xmlns:a14="http://schemas.microsoft.com/office/drawing/2010/main" val="0"/>
              </a:ext>
            </a:extLst>
          </a:blip>
          <a:srcRect l="32558" r="23438"/>
          <a:stretch/>
        </p:blipFill>
        <p:spPr>
          <a:xfrm>
            <a:off x="8543925" y="0"/>
            <a:ext cx="3648075" cy="6224933"/>
          </a:xfrm>
          <a:prstGeom prst="rect">
            <a:avLst/>
          </a:prstGeom>
        </p:spPr>
      </p:pic>
    </p:spTree>
    <p:extLst>
      <p:ext uri="{BB962C8B-B14F-4D97-AF65-F5344CB8AC3E}">
        <p14:creationId xmlns:p14="http://schemas.microsoft.com/office/powerpoint/2010/main" val="3351397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9B1757-748D-44BB-94B9-9D9E33475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37" y="188969"/>
            <a:ext cx="10814326" cy="6480061"/>
          </a:xfrm>
          <a:prstGeom prst="rect">
            <a:avLst/>
          </a:prstGeom>
        </p:spPr>
      </p:pic>
    </p:spTree>
    <p:extLst>
      <p:ext uri="{BB962C8B-B14F-4D97-AF65-F5344CB8AC3E}">
        <p14:creationId xmlns:p14="http://schemas.microsoft.com/office/powerpoint/2010/main" val="3351261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B1F2C6-8C04-4802-95B5-171F9FE8A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 y="86510"/>
            <a:ext cx="4481327" cy="6047590"/>
          </a:xfrm>
          <a:prstGeom prst="rect">
            <a:avLst/>
          </a:prstGeom>
        </p:spPr>
      </p:pic>
      <p:pic>
        <p:nvPicPr>
          <p:cNvPr id="7" name="Picture 6">
            <a:extLst>
              <a:ext uri="{FF2B5EF4-FFF2-40B4-BE49-F238E27FC236}">
                <a16:creationId xmlns:a16="http://schemas.microsoft.com/office/drawing/2014/main" id="{AF711EDB-C681-4A62-B670-9256746E2C81}"/>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28834" r="2223"/>
          <a:stretch/>
        </p:blipFill>
        <p:spPr>
          <a:xfrm>
            <a:off x="4562475" y="0"/>
            <a:ext cx="7629525" cy="6224933"/>
          </a:xfrm>
          <a:prstGeom prst="rect">
            <a:avLst/>
          </a:prstGeom>
          <a:noFill/>
          <a:effectLst>
            <a:reflection endPos="0" dist="50800" dir="5400000" sy="-100000" algn="bl" rotWithShape="0"/>
          </a:effectLst>
        </p:spPr>
      </p:pic>
      <p:sp>
        <p:nvSpPr>
          <p:cNvPr id="16" name="Rectangle: Single Corner Rounded 15">
            <a:extLst>
              <a:ext uri="{FF2B5EF4-FFF2-40B4-BE49-F238E27FC236}">
                <a16:creationId xmlns:a16="http://schemas.microsoft.com/office/drawing/2014/main" id="{7A9A6F8F-FC8E-4896-9967-8490A4873EFF}"/>
              </a:ext>
            </a:extLst>
          </p:cNvPr>
          <p:cNvSpPr/>
          <p:nvPr/>
        </p:nvSpPr>
        <p:spPr>
          <a:xfrm flipH="1" flipV="1">
            <a:off x="8250647" y="-2"/>
            <a:ext cx="3941352" cy="3842428"/>
          </a:xfrm>
          <a:prstGeom prst="round1Rect">
            <a:avLst/>
          </a:prstGeom>
          <a:solidFill>
            <a:schemeClr val="tx2">
              <a:alpha val="80000"/>
            </a:schemeClr>
          </a:solidFill>
          <a:ln>
            <a:noFill/>
          </a:ln>
          <a:effectLst>
            <a:glow rad="1143000">
              <a:schemeClr val="bg1">
                <a:alpha val="15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a:extLst>
              <a:ext uri="{FF2B5EF4-FFF2-40B4-BE49-F238E27FC236}">
                <a16:creationId xmlns:a16="http://schemas.microsoft.com/office/drawing/2014/main" id="{531C0BB0-2229-4C8F-A8F3-E30758E4BD57}"/>
              </a:ext>
            </a:extLst>
          </p:cNvPr>
          <p:cNvSpPr txBox="1"/>
          <p:nvPr/>
        </p:nvSpPr>
        <p:spPr>
          <a:xfrm>
            <a:off x="8503040" y="714935"/>
            <a:ext cx="3601770" cy="2862322"/>
          </a:xfrm>
          <a:prstGeom prst="rect">
            <a:avLst/>
          </a:prstGeom>
          <a:noFill/>
        </p:spPr>
        <p:txBody>
          <a:bodyPr wrap="square" rtlCol="0">
            <a:spAutoFit/>
          </a:bodyPr>
          <a:lstStyle/>
          <a:p>
            <a:pPr marL="457200" indent="-457200">
              <a:buFont typeface="Arial" panose="020B0604020202020204" pitchFamily="34" charset="0"/>
              <a:buChar char="•"/>
            </a:pPr>
            <a:r>
              <a:rPr lang="en-US" sz="2000" dirty="0">
                <a:solidFill>
                  <a:schemeClr val="accent1"/>
                </a:solidFill>
                <a:latin typeface="Arial" panose="020B0604020202020204" pitchFamily="34" charset="0"/>
                <a:cs typeface="Arial" panose="020B0604020202020204" pitchFamily="34" charset="0"/>
              </a:rPr>
              <a:t>It is illegal to drive with a BAC of 0.08% (or higher)</a:t>
            </a:r>
          </a:p>
          <a:p>
            <a:pPr marL="457200" indent="-457200">
              <a:buFont typeface="Arial" panose="020B0604020202020204" pitchFamily="34" charset="0"/>
              <a:buChar char="•"/>
            </a:pPr>
            <a:r>
              <a:rPr lang="en-US" sz="2000" dirty="0">
                <a:solidFill>
                  <a:schemeClr val="accent1"/>
                </a:solidFill>
                <a:latin typeface="Arial" panose="020B0604020202020204" pitchFamily="34" charset="0"/>
                <a:cs typeface="Arial" panose="020B0604020202020204" pitchFamily="34" charset="0"/>
              </a:rPr>
              <a:t>Publicized sobriety checkpoints are not allowed</a:t>
            </a:r>
          </a:p>
          <a:p>
            <a:pPr marL="457200" indent="-457200">
              <a:buFont typeface="Arial" panose="020B0604020202020204" pitchFamily="34" charset="0"/>
              <a:buChar char="•"/>
            </a:pPr>
            <a:r>
              <a:rPr lang="en-US" sz="2000" dirty="0">
                <a:solidFill>
                  <a:schemeClr val="accent1"/>
                </a:solidFill>
                <a:latin typeface="Arial" panose="020B0604020202020204" pitchFamily="34" charset="0"/>
                <a:cs typeface="Arial" panose="020B0604020202020204" pitchFamily="34" charset="0"/>
              </a:rPr>
              <a:t>Ignition interlocks are required for all (including first-time) convicted offenders</a:t>
            </a:r>
          </a:p>
        </p:txBody>
      </p:sp>
      <p:sp>
        <p:nvSpPr>
          <p:cNvPr id="12" name="Title 2">
            <a:extLst>
              <a:ext uri="{FF2B5EF4-FFF2-40B4-BE49-F238E27FC236}">
                <a16:creationId xmlns:a16="http://schemas.microsoft.com/office/drawing/2014/main" id="{FE817F28-067E-470D-A92E-82D8D2A47561}"/>
              </a:ext>
            </a:extLst>
          </p:cNvPr>
          <p:cNvSpPr txBox="1">
            <a:spLocks/>
          </p:cNvSpPr>
          <p:nvPr/>
        </p:nvSpPr>
        <p:spPr>
          <a:xfrm>
            <a:off x="8503041" y="267485"/>
            <a:ext cx="3332046" cy="5040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a:lstStyle>
          <a:p>
            <a:r>
              <a:rPr lang="en-US" sz="2800" dirty="0">
                <a:solidFill>
                  <a:schemeClr val="accent1"/>
                </a:solidFill>
              </a:rPr>
              <a:t>In Iowa:</a:t>
            </a:r>
          </a:p>
        </p:txBody>
      </p:sp>
    </p:spTree>
    <p:extLst>
      <p:ext uri="{BB962C8B-B14F-4D97-AF65-F5344CB8AC3E}">
        <p14:creationId xmlns:p14="http://schemas.microsoft.com/office/powerpoint/2010/main" val="319140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10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3D0680-F735-49EC-A56C-86FDFB58234F}"/>
              </a:ext>
            </a:extLst>
          </p:cNvPr>
          <p:cNvSpPr/>
          <p:nvPr/>
        </p:nvSpPr>
        <p:spPr>
          <a:xfrm>
            <a:off x="0" y="1348154"/>
            <a:ext cx="9420225" cy="14278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AFAA10-0E38-4D7B-BE6E-9104359EE14A}"/>
              </a:ext>
            </a:extLst>
          </p:cNvPr>
          <p:cNvSpPr>
            <a:spLocks noGrp="1"/>
          </p:cNvSpPr>
          <p:nvPr>
            <p:ph type="title"/>
          </p:nvPr>
        </p:nvSpPr>
        <p:spPr>
          <a:xfrm>
            <a:off x="838200" y="271341"/>
            <a:ext cx="10515600" cy="1325563"/>
          </a:xfrm>
        </p:spPr>
        <p:txBody>
          <a:bodyPr/>
          <a:lstStyle/>
          <a:p>
            <a:r>
              <a:rPr lang="en-US" dirty="0"/>
              <a:t>Iowa Law—What Could it Cost Me? </a:t>
            </a:r>
          </a:p>
        </p:txBody>
      </p:sp>
      <p:sp>
        <p:nvSpPr>
          <p:cNvPr id="3" name="Content Placeholder 2">
            <a:extLst>
              <a:ext uri="{FF2B5EF4-FFF2-40B4-BE49-F238E27FC236}">
                <a16:creationId xmlns:a16="http://schemas.microsoft.com/office/drawing/2014/main" id="{642E45FB-8E32-420D-81F3-6CE4EC376428}"/>
              </a:ext>
            </a:extLst>
          </p:cNvPr>
          <p:cNvSpPr>
            <a:spLocks noGrp="1"/>
          </p:cNvSpPr>
          <p:nvPr>
            <p:ph idx="1"/>
          </p:nvPr>
        </p:nvSpPr>
        <p:spPr>
          <a:xfrm>
            <a:off x="838200" y="1426982"/>
            <a:ext cx="8582025" cy="1325563"/>
          </a:xfrm>
        </p:spPr>
        <p:txBody>
          <a:bodyPr anchor="ctr">
            <a:normAutofit lnSpcReduction="10000"/>
          </a:bodyPr>
          <a:lstStyle/>
          <a:p>
            <a:pPr>
              <a:buClr>
                <a:schemeClr val="bg1"/>
              </a:buClr>
            </a:pPr>
            <a:r>
              <a:rPr lang="en-US" sz="1800" dirty="0">
                <a:solidFill>
                  <a:schemeClr val="bg1"/>
                </a:solidFill>
              </a:rPr>
              <a:t>Up to $17,000, including court and arrest costs, DMV fines, fees and penalties, and additional insurance cost</a:t>
            </a:r>
          </a:p>
          <a:p>
            <a:pPr>
              <a:buClr>
                <a:schemeClr val="bg1"/>
              </a:buClr>
            </a:pPr>
            <a:r>
              <a:rPr lang="en-US" sz="1800" dirty="0">
                <a:solidFill>
                  <a:schemeClr val="bg1"/>
                </a:solidFill>
              </a:rPr>
              <a:t>Loss of freedom with up to 180 days in jail </a:t>
            </a:r>
          </a:p>
          <a:p>
            <a:pPr>
              <a:buClr>
                <a:schemeClr val="bg1"/>
              </a:buClr>
            </a:pPr>
            <a:r>
              <a:rPr lang="en-US" sz="1800" dirty="0">
                <a:solidFill>
                  <a:schemeClr val="bg1"/>
                </a:solidFill>
              </a:rPr>
              <a:t>Community service</a:t>
            </a:r>
          </a:p>
        </p:txBody>
      </p:sp>
      <p:grpSp>
        <p:nvGrpSpPr>
          <p:cNvPr id="4" name="Group 3">
            <a:extLst>
              <a:ext uri="{FF2B5EF4-FFF2-40B4-BE49-F238E27FC236}">
                <a16:creationId xmlns:a16="http://schemas.microsoft.com/office/drawing/2014/main" id="{F1A0826A-E95A-4CD6-AB2B-AFE5E907BF77}"/>
              </a:ext>
            </a:extLst>
          </p:cNvPr>
          <p:cNvGrpSpPr/>
          <p:nvPr/>
        </p:nvGrpSpPr>
        <p:grpSpPr>
          <a:xfrm>
            <a:off x="0" y="2774731"/>
            <a:ext cx="12192000" cy="3444056"/>
            <a:chOff x="0" y="2774731"/>
            <a:chExt cx="12192000" cy="3444056"/>
          </a:xfrm>
        </p:grpSpPr>
        <p:sp>
          <p:nvSpPr>
            <p:cNvPr id="10" name="Rectangle 9">
              <a:extLst>
                <a:ext uri="{FF2B5EF4-FFF2-40B4-BE49-F238E27FC236}">
                  <a16:creationId xmlns:a16="http://schemas.microsoft.com/office/drawing/2014/main" id="{6FE81AEA-1753-4A58-B5DB-2864FFD081B9}"/>
                </a:ext>
              </a:extLst>
            </p:cNvPr>
            <p:cNvSpPr/>
            <p:nvPr/>
          </p:nvSpPr>
          <p:spPr>
            <a:xfrm>
              <a:off x="0" y="3263480"/>
              <a:ext cx="12192000" cy="295530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D3683FF-92E7-46E7-84AA-340288D77FF4}"/>
                </a:ext>
              </a:extLst>
            </p:cNvPr>
            <p:cNvSpPr/>
            <p:nvPr/>
          </p:nvSpPr>
          <p:spPr>
            <a:xfrm>
              <a:off x="0" y="2774731"/>
              <a:ext cx="9420225" cy="48875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AED9955-AFD2-4C29-A723-632E5988C3C6}"/>
                </a:ext>
              </a:extLst>
            </p:cNvPr>
            <p:cNvSpPr txBox="1"/>
            <p:nvPr/>
          </p:nvSpPr>
          <p:spPr>
            <a:xfrm>
              <a:off x="838200" y="2835070"/>
              <a:ext cx="10515600" cy="369332"/>
            </a:xfrm>
            <a:prstGeom prst="rect">
              <a:avLst/>
            </a:prstGeom>
            <a:noFill/>
          </p:spPr>
          <p:txBody>
            <a:bodyPr wrap="square" rtlCol="0">
              <a:spAutoFit/>
            </a:bodyPr>
            <a:lstStyle/>
            <a:p>
              <a:r>
                <a:rPr lang="en-US" b="1" dirty="0"/>
                <a:t>§321J.2.</a:t>
              </a:r>
            </a:p>
          </p:txBody>
        </p:sp>
        <p:sp>
          <p:nvSpPr>
            <p:cNvPr id="8" name="TextBox 7">
              <a:extLst>
                <a:ext uri="{FF2B5EF4-FFF2-40B4-BE49-F238E27FC236}">
                  <a16:creationId xmlns:a16="http://schemas.microsoft.com/office/drawing/2014/main" id="{89F1E56A-D177-4976-8952-6B3E44463A02}"/>
                </a:ext>
              </a:extLst>
            </p:cNvPr>
            <p:cNvSpPr txBox="1"/>
            <p:nvPr/>
          </p:nvSpPr>
          <p:spPr>
            <a:xfrm>
              <a:off x="838200" y="3384330"/>
              <a:ext cx="10515600" cy="2759730"/>
            </a:xfrm>
            <a:prstGeom prst="rect">
              <a:avLst/>
            </a:prstGeom>
            <a:noFill/>
          </p:spPr>
          <p:txBody>
            <a:bodyPr wrap="square" rtlCol="0">
              <a:spAutoFit/>
            </a:bodyPr>
            <a:lstStyle/>
            <a:p>
              <a:pPr>
                <a:spcBef>
                  <a:spcPts val="1000"/>
                </a:spcBef>
                <a:buClr>
                  <a:schemeClr val="accent1"/>
                </a:buClr>
              </a:pPr>
              <a:r>
                <a:rPr lang="en-US" sz="1550" dirty="0"/>
                <a:t>Iowa's OWI law states that it is unlawful to operate a motor vehicle in Iowa: </a:t>
              </a:r>
            </a:p>
            <a:p>
              <a:pPr marL="285750" indent="-285750">
                <a:spcBef>
                  <a:spcPts val="1000"/>
                </a:spcBef>
                <a:buClr>
                  <a:schemeClr val="accent2">
                    <a:lumMod val="50000"/>
                  </a:schemeClr>
                </a:buClr>
                <a:buFont typeface="Arial" panose="020B0604020202020204" pitchFamily="34" charset="0"/>
                <a:buChar char="•"/>
              </a:pPr>
              <a:r>
                <a:rPr lang="en-US" sz="1550" dirty="0"/>
                <a:t>While under the influence of an alcoholic beverage or other drug or a combination of such substances</a:t>
              </a:r>
            </a:p>
            <a:p>
              <a:pPr marL="285750" indent="-285750">
                <a:spcBef>
                  <a:spcPts val="1000"/>
                </a:spcBef>
                <a:buClr>
                  <a:schemeClr val="accent2">
                    <a:lumMod val="50000"/>
                  </a:schemeClr>
                </a:buClr>
                <a:buFont typeface="Arial" panose="020B0604020202020204" pitchFamily="34" charset="0"/>
                <a:buChar char="•"/>
              </a:pPr>
              <a:r>
                <a:rPr lang="en-US" sz="1550" dirty="0"/>
                <a:t>While having an alcohol concentration of 0.08% or more</a:t>
              </a:r>
            </a:p>
            <a:p>
              <a:pPr marL="285750" indent="-285750">
                <a:spcBef>
                  <a:spcPts val="1000"/>
                </a:spcBef>
                <a:buClr>
                  <a:schemeClr val="accent2">
                    <a:lumMod val="50000"/>
                  </a:schemeClr>
                </a:buClr>
                <a:buFont typeface="Arial" panose="020B0604020202020204" pitchFamily="34" charset="0"/>
                <a:buChar char="•"/>
              </a:pPr>
              <a:r>
                <a:rPr lang="en-US" sz="1550" dirty="0"/>
                <a:t>While any amount of a controlled substance is present in the person, as measured in the person's blood or urine</a:t>
              </a:r>
            </a:p>
            <a:p>
              <a:pPr>
                <a:spcBef>
                  <a:spcPts val="1000"/>
                </a:spcBef>
                <a:buClr>
                  <a:schemeClr val="accent1"/>
                </a:buClr>
              </a:pPr>
              <a:r>
                <a:rPr lang="en-US" sz="1300" dirty="0"/>
                <a:t>Iowa's implied consent laws require all drivers to submit to a breath, blood, and/or urine test if there are reasonable grounds to believe the person was operating while intoxicated. Motorists who refuse testing generally face a license revocation of one year. If the driver has previous OWI license revocations, the revocation is for two years. If you are found guilty of an Iowa OWI, you will be required to serve at least 48 hours in jail and/or pay a $1,250 fine. The judge may waive up to half of that if there was no bodily injury or property damage caused by the offense. The primary law concerning OWI is Iowa Code §321J.2. A violation of this statute can result in a range of sanctions, depending on whether it's a first-time or subsequent offense.</a:t>
              </a:r>
            </a:p>
          </p:txBody>
        </p:sp>
      </p:grpSp>
      <p:pic>
        <p:nvPicPr>
          <p:cNvPr id="12" name="Picture 2" descr="Des Moines, IA State Capitol building | Flickr">
            <a:extLst>
              <a:ext uri="{FF2B5EF4-FFF2-40B4-BE49-F238E27FC236}">
                <a16:creationId xmlns:a16="http://schemas.microsoft.com/office/drawing/2014/main" id="{01B0ACCF-0A9D-44B0-A75D-FE305035F2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40"/>
          <a:stretch/>
        </p:blipFill>
        <p:spPr bwMode="auto">
          <a:xfrm>
            <a:off x="9465766" y="1348154"/>
            <a:ext cx="2726233" cy="1915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81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5F894-523C-494F-9D0B-8DFFEF66E033}"/>
              </a:ext>
            </a:extLst>
          </p:cNvPr>
          <p:cNvSpPr>
            <a:spLocks noGrp="1"/>
          </p:cNvSpPr>
          <p:nvPr>
            <p:ph type="title"/>
          </p:nvPr>
        </p:nvSpPr>
        <p:spPr>
          <a:xfrm>
            <a:off x="428625" y="365125"/>
            <a:ext cx="5953125" cy="1325563"/>
          </a:xfrm>
        </p:spPr>
        <p:txBody>
          <a:bodyPr/>
          <a:lstStyle/>
          <a:p>
            <a:r>
              <a:rPr lang="en-US" dirty="0"/>
              <a:t>What Happens to Me When I Drink?</a:t>
            </a:r>
          </a:p>
        </p:txBody>
      </p:sp>
      <p:sp>
        <p:nvSpPr>
          <p:cNvPr id="3" name="Content Placeholder 2">
            <a:extLst>
              <a:ext uri="{FF2B5EF4-FFF2-40B4-BE49-F238E27FC236}">
                <a16:creationId xmlns:a16="http://schemas.microsoft.com/office/drawing/2014/main" id="{30DF9730-3341-4764-8728-7DA3F31EC73F}"/>
              </a:ext>
            </a:extLst>
          </p:cNvPr>
          <p:cNvSpPr>
            <a:spLocks noGrp="1"/>
          </p:cNvSpPr>
          <p:nvPr>
            <p:ph idx="1"/>
          </p:nvPr>
        </p:nvSpPr>
        <p:spPr>
          <a:xfrm>
            <a:off x="428625" y="1825624"/>
            <a:ext cx="5953125" cy="4222751"/>
          </a:xfrm>
        </p:spPr>
        <p:txBody>
          <a:bodyPr>
            <a:normAutofit/>
          </a:bodyPr>
          <a:lstStyle/>
          <a:p>
            <a:r>
              <a:rPr lang="en-US" dirty="0"/>
              <a:t>Slows thinking process</a:t>
            </a:r>
          </a:p>
          <a:p>
            <a:r>
              <a:rPr lang="en-US" dirty="0"/>
              <a:t>Creates sluggish feeling</a:t>
            </a:r>
          </a:p>
          <a:p>
            <a:r>
              <a:rPr lang="en-US" dirty="0"/>
              <a:t>Raises blood alcohol content (BAC) (takes 40 to 90 minutes to peak)</a:t>
            </a:r>
          </a:p>
          <a:p>
            <a:r>
              <a:rPr lang="en-US" dirty="0"/>
              <a:t>Damages links between neurons, (causes inability of brain to function) </a:t>
            </a:r>
          </a:p>
          <a:p>
            <a:r>
              <a:rPr lang="en-US" dirty="0"/>
              <a:t>Causes fatigue</a:t>
            </a:r>
          </a:p>
          <a:p>
            <a:r>
              <a:rPr lang="en-US" dirty="0"/>
              <a:t>Interferes with brain development </a:t>
            </a:r>
          </a:p>
          <a:p>
            <a:r>
              <a:rPr lang="en-US" dirty="0"/>
              <a:t>Increases chances of blackout </a:t>
            </a:r>
          </a:p>
        </p:txBody>
      </p:sp>
      <p:pic>
        <p:nvPicPr>
          <p:cNvPr id="5" name="Picture 4">
            <a:extLst>
              <a:ext uri="{FF2B5EF4-FFF2-40B4-BE49-F238E27FC236}">
                <a16:creationId xmlns:a16="http://schemas.microsoft.com/office/drawing/2014/main" id="{33A7877D-5B59-4771-818A-9333F6300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425" y="485775"/>
            <a:ext cx="5272088" cy="5272088"/>
          </a:xfrm>
          <a:prstGeom prst="rect">
            <a:avLst/>
          </a:prstGeom>
        </p:spPr>
      </p:pic>
    </p:spTree>
    <p:extLst>
      <p:ext uri="{BB962C8B-B14F-4D97-AF65-F5344CB8AC3E}">
        <p14:creationId xmlns:p14="http://schemas.microsoft.com/office/powerpoint/2010/main" val="1271622348"/>
      </p:ext>
    </p:extLst>
  </p:cSld>
  <p:clrMapOvr>
    <a:masterClrMapping/>
  </p:clrMapOvr>
</p:sld>
</file>

<file path=ppt/theme/theme1.xml><?xml version="1.0" encoding="utf-8"?>
<a:theme xmlns:a="http://schemas.openxmlformats.org/drawingml/2006/main" name="Office Theme">
  <a:themeElements>
    <a:clrScheme name="Iowa DOT">
      <a:dk1>
        <a:srgbClr val="53565A"/>
      </a:dk1>
      <a:lt1>
        <a:sysClr val="window" lastClr="FFFFFF"/>
      </a:lt1>
      <a:dk2>
        <a:srgbClr val="254C5A"/>
      </a:dk2>
      <a:lt2>
        <a:srgbClr val="E7E6E6"/>
      </a:lt2>
      <a:accent1>
        <a:srgbClr val="FFCC00"/>
      </a:accent1>
      <a:accent2>
        <a:srgbClr val="C5D668"/>
      </a:accent2>
      <a:accent3>
        <a:srgbClr val="04637B"/>
      </a:accent3>
      <a:accent4>
        <a:srgbClr val="7F2629"/>
      </a:accent4>
      <a:accent5>
        <a:srgbClr val="1F5D38"/>
      </a:accent5>
      <a:accent6>
        <a:srgbClr val="BB6128"/>
      </a:accent6>
      <a:hlink>
        <a:srgbClr val="E0A525"/>
      </a:hlink>
      <a:folHlink>
        <a:srgbClr val="E0A5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Iowa DOT PPT Template_impaired.pptx" id="{0BFA65C2-6027-4B0B-8577-7CAE77769109}" vid="{569A7310-DB85-4BE1-97F8-48A24692EF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2024 Iowa DOT PPT Template_impaired</Template>
  <TotalTime>1636</TotalTime>
  <Words>4544</Words>
  <Application>Microsoft Macintosh PowerPoint</Application>
  <PresentationFormat>Widescreen</PresentationFormat>
  <Paragraphs>355</Paragraphs>
  <Slides>22</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Arial Narrow</vt:lpstr>
      <vt:lpstr>Calibri</vt:lpstr>
      <vt:lpstr>Cambria</vt:lpstr>
      <vt:lpstr>Courier New</vt:lpstr>
      <vt:lpstr>Crimson Text</vt:lpstr>
      <vt:lpstr>Montserrat</vt:lpstr>
      <vt:lpstr>Roboto</vt:lpstr>
      <vt:lpstr>Office Theme</vt:lpstr>
      <vt:lpstr>The Dangers of Impaired Driving</vt:lpstr>
      <vt:lpstr>Learning Objectives</vt:lpstr>
      <vt:lpstr>Main Causes of Impairment in Driving</vt:lpstr>
      <vt:lpstr>What Does Driving Impaired Mean?</vt:lpstr>
      <vt:lpstr>Alcohol-Impaired Driving</vt:lpstr>
      <vt:lpstr>PowerPoint Presentation</vt:lpstr>
      <vt:lpstr>PowerPoint Presentation</vt:lpstr>
      <vt:lpstr>Iowa Law—What Could it Cost Me? </vt:lpstr>
      <vt:lpstr>What Happens to Me When I Drink?</vt:lpstr>
      <vt:lpstr>What Happens to Me When I Drink?</vt:lpstr>
      <vt:lpstr>PowerPoint Presentation</vt:lpstr>
      <vt:lpstr>More Adolescents Use Alcohol than Tobacco or Marijuana</vt:lpstr>
      <vt:lpstr>PowerPoint Presentation</vt:lpstr>
      <vt:lpstr>Marijuana-Impaired Driving</vt:lpstr>
      <vt:lpstr>Marijuana Impairment</vt:lpstr>
      <vt:lpstr>PowerPoint Presentation</vt:lpstr>
      <vt:lpstr>PowerPoint Presentation</vt:lpstr>
      <vt:lpstr>Facts About Drowsy Driving</vt:lpstr>
      <vt:lpstr>PowerPoint Presentation</vt:lpstr>
      <vt:lpstr>PowerPoint Presentation</vt:lpstr>
      <vt:lpstr>What Can I Do to Stay Safe on the Road?</vt:lpstr>
      <vt:lpstr>Disclaimer Notice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Dangers of Impaired Driving</dc:title>
  <dc:creator>Hoermann, Alicia M [ITRNS]</dc:creator>
  <cp:lastModifiedBy>Hoermann, Alicia M [ITRNS]</cp:lastModifiedBy>
  <cp:revision>108</cp:revision>
  <dcterms:created xsi:type="dcterms:W3CDTF">2024-06-19T15:56:38Z</dcterms:created>
  <dcterms:modified xsi:type="dcterms:W3CDTF">2025-05-13T16:01:14Z</dcterms:modified>
</cp:coreProperties>
</file>