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263" r:id="rId3"/>
    <p:sldId id="262" r:id="rId4"/>
    <p:sldId id="264" r:id="rId5"/>
    <p:sldId id="265" r:id="rId6"/>
    <p:sldId id="266" r:id="rId7"/>
    <p:sldId id="267" r:id="rId8"/>
    <p:sldId id="268" r:id="rId9"/>
    <p:sldId id="269" r:id="rId10"/>
    <p:sldId id="270" r:id="rId11"/>
    <p:sldId id="28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9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5865" autoAdjust="0"/>
  </p:normalViewPr>
  <p:slideViewPr>
    <p:cSldViewPr snapToGrid="0">
      <p:cViewPr varScale="1">
        <p:scale>
          <a:sx n="109" d="100"/>
          <a:sy n="109" d="100"/>
        </p:scale>
        <p:origin x="144"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CC26A6-4561-4396-8696-7E81E5FC9F94}" type="datetimeFigureOut">
              <a:rPr lang="en-US" smtClean="0"/>
              <a:t>7/16/2025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6DCC10-9A3A-476B-B37A-4F18C7F74268}" type="slidenum">
              <a:rPr lang="en-US" smtClean="0"/>
              <a:t>‹#›</a:t>
            </a:fld>
            <a:endParaRPr lang="en-US"/>
          </a:p>
        </p:txBody>
      </p:sp>
    </p:spTree>
    <p:extLst>
      <p:ext uri="{BB962C8B-B14F-4D97-AF65-F5344CB8AC3E}">
        <p14:creationId xmlns:p14="http://schemas.microsoft.com/office/powerpoint/2010/main" val="377743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hutterstock.com/g/ambro"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This module was developed by the Institute for Transportation at Iowa State University for the Iowa Department of Transportation. The purpose is to provide additional material for driver education instructors in Iowa. This module focuses on the impact of risky behavior. The material can be used in its entirety, or a driver education instructor can use any of the slides or material individually. Citations are provided for information sources and images. If these materials are used, please credit the appropriate source. Other material can be cited as Iowa DOT.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Image source:</a:t>
            </a:r>
            <a:r>
              <a:rPr lang="en-US" b="0" dirty="0">
                <a:latin typeface="Arial" panose="020B0604020202020204" pitchFamily="34" charset="0"/>
                <a:cs typeface="Arial" panose="020B0604020202020204" pitchFamily="34" charset="0"/>
              </a:rPr>
              <a:t> </a:t>
            </a:r>
            <a:r>
              <a:rPr lang="en-US" dirty="0"/>
              <a:t>sirtravelalot</a:t>
            </a:r>
            <a:r>
              <a:rPr lang="en-US" sz="1200" b="0" kern="1200" baseline="0" dirty="0">
                <a:solidFill>
                  <a:schemeClr val="tx1"/>
                </a:solidFill>
                <a:effectLst/>
                <a:latin typeface="+mn-lt"/>
                <a:ea typeface="+mn-ea"/>
                <a:cs typeface="+mn-cs"/>
              </a:rPr>
              <a:t>/Shutterstock.com</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1</a:t>
            </a:fld>
            <a:endParaRPr lang="en-US"/>
          </a:p>
        </p:txBody>
      </p:sp>
    </p:spTree>
    <p:extLst>
      <p:ext uri="{BB962C8B-B14F-4D97-AF65-F5344CB8AC3E}">
        <p14:creationId xmlns:p14="http://schemas.microsoft.com/office/powerpoint/2010/main" val="2410105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resources that can be reviewed in conjunction with the slides in this section.</a:t>
            </a:r>
          </a:p>
        </p:txBody>
      </p:sp>
      <p:sp>
        <p:nvSpPr>
          <p:cNvPr id="4" name="Slide Number Placeholder 3"/>
          <p:cNvSpPr>
            <a:spLocks noGrp="1"/>
          </p:cNvSpPr>
          <p:nvPr>
            <p:ph type="sldNum" sz="quarter" idx="5"/>
          </p:nvPr>
        </p:nvSpPr>
        <p:spPr/>
        <p:txBody>
          <a:bodyPr/>
          <a:lstStyle/>
          <a:p>
            <a:fld id="{2B6DCC10-9A3A-476B-B37A-4F18C7F74268}" type="slidenum">
              <a:rPr lang="en-US" smtClean="0"/>
              <a:t>10</a:t>
            </a:fld>
            <a:endParaRPr lang="en-US"/>
          </a:p>
        </p:txBody>
      </p:sp>
    </p:spTree>
    <p:extLst>
      <p:ext uri="{BB962C8B-B14F-4D97-AF65-F5344CB8AC3E}">
        <p14:creationId xmlns:p14="http://schemas.microsoft.com/office/powerpoint/2010/main" val="1768275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source: </a:t>
            </a:r>
            <a:r>
              <a:rPr lang="en-US" dirty="0"/>
              <a:t>Markovka</a:t>
            </a:r>
            <a:r>
              <a:rPr lang="en-US" sz="1200" b="0" kern="1200" baseline="0" dirty="0">
                <a:solidFill>
                  <a:schemeClr val="tx1"/>
                </a:solidFill>
                <a:effectLst/>
                <a:latin typeface="+mn-lt"/>
                <a:ea typeface="+mn-ea"/>
                <a:cs typeface="+mn-cs"/>
              </a:rPr>
              <a:t>/Shutterstock.com</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2</a:t>
            </a:fld>
            <a:endParaRPr lang="en-US"/>
          </a:p>
        </p:txBody>
      </p:sp>
    </p:spTree>
    <p:extLst>
      <p:ext uri="{BB962C8B-B14F-4D97-AF65-F5344CB8AC3E}">
        <p14:creationId xmlns:p14="http://schemas.microsoft.com/office/powerpoint/2010/main" val="1290410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dirty="0"/>
              <a:t>The brain is still developing during the middle teenage years, and this has several impacts on the driving task. Most notable, the frontal lobe of the brain, which serves as the “CEO,” is still developing. This means that judgement capabilities, impulse control, and information processing are not fully formed, and all of these play a role in the driving task.  </a:t>
            </a:r>
          </a:p>
          <a:p>
            <a:endParaRPr lang="en-US" dirty="0"/>
          </a:p>
          <a:p>
            <a:r>
              <a:rPr lang="en-US" dirty="0"/>
              <a:t>Working memory affects the ability of a younger driver in maintaining and manipulating multiple pieces of information in the moment, such as making a determination of where to turn along a route while also following traffic controls such as signals. </a:t>
            </a:r>
          </a:p>
          <a:p>
            <a:endParaRPr lang="en-US" dirty="0"/>
          </a:p>
          <a:p>
            <a:r>
              <a:rPr lang="en-US" dirty="0"/>
              <a:t>Inhibitory control equates into a lower ability to resist distractions or suppress impulses, such as choosing to race a friend in another car down a multilane roadway.</a:t>
            </a:r>
          </a:p>
          <a:p>
            <a:endParaRPr lang="en-US" dirty="0"/>
          </a:p>
          <a:p>
            <a:r>
              <a:rPr lang="en-US" dirty="0"/>
              <a:t>Set shifting affects the ability to maintain or shift attention and respond with changing demands, such as checking mirrors to change lanes while also maintaining a vehicle’s path.  </a:t>
            </a:r>
          </a:p>
          <a:p>
            <a:endParaRPr lang="en-US" dirty="0"/>
          </a:p>
          <a:p>
            <a:endParaRPr lang="en-US" b="1" dirty="0"/>
          </a:p>
          <a:p>
            <a:r>
              <a:rPr lang="en-US" b="1" dirty="0"/>
              <a:t>Information source: </a:t>
            </a:r>
            <a:r>
              <a:rPr lang="en-US" dirty="0"/>
              <a:t>Children’s Hospital of Philadelphia. Center for Injury Research &amp; Prevention. The Developing Brain and Teen Driving </a:t>
            </a:r>
            <a:r>
              <a:rPr lang="en-US" b="0" dirty="0"/>
              <a:t>(</a:t>
            </a:r>
            <a:r>
              <a:rPr lang="en-US" dirty="0"/>
              <a:t>https://injury.research.chop.edu/blog/posts/developing-brain-and-teen-driving)</a:t>
            </a:r>
          </a:p>
        </p:txBody>
      </p:sp>
      <p:sp>
        <p:nvSpPr>
          <p:cNvPr id="4" name="Slide Number Placeholder 3"/>
          <p:cNvSpPr>
            <a:spLocks noGrp="1"/>
          </p:cNvSpPr>
          <p:nvPr>
            <p:ph type="sldNum" sz="quarter" idx="5"/>
          </p:nvPr>
        </p:nvSpPr>
        <p:spPr/>
        <p:txBody>
          <a:bodyPr/>
          <a:lstStyle/>
          <a:p>
            <a:fld id="{2B6DCC10-9A3A-476B-B37A-4F18C7F74268}" type="slidenum">
              <a:rPr lang="en-US" smtClean="0"/>
              <a:t>3</a:t>
            </a:fld>
            <a:endParaRPr lang="en-US"/>
          </a:p>
        </p:txBody>
      </p:sp>
    </p:spTree>
    <p:extLst>
      <p:ext uri="{BB962C8B-B14F-4D97-AF65-F5344CB8AC3E}">
        <p14:creationId xmlns:p14="http://schemas.microsoft.com/office/powerpoint/2010/main" val="2909260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facts have several consequences for the teenage driver. It is more difficult to process multiple pieces of information quickly. Reduced inhibition can lead to poor decisions and negative outcomes. Finally, distractions, whether they are passengers, in-vehicle entertainment systems, or other causes, can be overwhelming at times and lead to traffic violations, crashes,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Information source: National Library of Medicine. National Center for Biotechnology Information. Preventing Teen Motor Crashes: Contributions from the Behavioral and Social Sciences: Workshop Report (https://www.ncbi.nlm.nih.gov/books/NBK9662/)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VikaSuh</a:t>
            </a:r>
            <a:r>
              <a:rPr lang="en-US" sz="1200" b="0" kern="1200" baseline="0" dirty="0">
                <a:solidFill>
                  <a:schemeClr val="tx1"/>
                </a:solidFill>
                <a:effectLst/>
                <a:latin typeface="+mn-lt"/>
                <a:ea typeface="+mn-ea"/>
                <a:cs typeface="+mn-cs"/>
              </a:rPr>
              <a:t>/Shutterstock.com</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4</a:t>
            </a:fld>
            <a:endParaRPr lang="en-US"/>
          </a:p>
        </p:txBody>
      </p:sp>
    </p:spTree>
    <p:extLst>
      <p:ext uri="{BB962C8B-B14F-4D97-AF65-F5344CB8AC3E}">
        <p14:creationId xmlns:p14="http://schemas.microsoft.com/office/powerpoint/2010/main" val="1621051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dirty="0"/>
              <a:t>Knowing this background on the brain and its development, it is important for teenage drivers to recognize their limitations and the possible outcomes that can result from mistakes or poor decisions. These consequences can include being ticketed for violations, with a consequent impact on the ability to achieve full licensure or maintain a permit or interim license. Vehicle crashes, particularly as speeds increase, lead to more severe outcomes, including major injuries and death. And finally, in addition to losing a license for traffic violations, poor driving decisions and actions can lead to parents or guardians limiting driving privileges or a license altogether.</a:t>
            </a:r>
          </a:p>
          <a:p>
            <a:endParaRPr lang="en-US" dirty="0"/>
          </a:p>
          <a:p>
            <a:r>
              <a:rPr lang="en-US" dirty="0"/>
              <a:t>The ability for a younger driver to recognize their own limitations and compensating for them by increased awareness of the risks associated with driving can help in developing better decision-making skills that will serve them both in the present and throughout their lives.</a:t>
            </a:r>
          </a:p>
          <a:p>
            <a:endParaRPr lang="en-US" dirty="0"/>
          </a:p>
          <a:p>
            <a:endParaRPr lang="en-US" dirty="0"/>
          </a:p>
          <a:p>
            <a:r>
              <a:rPr lang="en-US" b="1" dirty="0"/>
              <a:t>Resources</a:t>
            </a:r>
          </a:p>
          <a:p>
            <a:endParaRPr lang="en-US" b="1" dirty="0"/>
          </a:p>
          <a:p>
            <a:r>
              <a:rPr lang="en-US" b="0" dirty="0"/>
              <a:t>Information sources:</a:t>
            </a:r>
          </a:p>
          <a:p>
            <a:r>
              <a:rPr lang="en-US" dirty="0"/>
              <a:t>National Highway Traffic Safety Administration. Teen Driving (https://www.nhtsa.gov/road-safety/teen-driving)</a:t>
            </a:r>
          </a:p>
          <a:p>
            <a:r>
              <a:rPr lang="en-US" dirty="0"/>
              <a:t>National Highway Traffic Safety Administration. Risk Management (https://www.nhtsa.gov/sites/nhtsa.gov/files/documents/riskmanagement.pdf)</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Image source: </a:t>
            </a:r>
            <a:r>
              <a:rPr lang="en-US" dirty="0"/>
              <a:t>sirtravelalot</a:t>
            </a:r>
            <a:r>
              <a:rPr lang="en-US" sz="1200" b="0" kern="1200" baseline="0" dirty="0">
                <a:solidFill>
                  <a:schemeClr val="tx1"/>
                </a:solidFill>
                <a:effectLst/>
                <a:latin typeface="+mn-lt"/>
                <a:ea typeface="+mn-ea"/>
                <a:cs typeface="+mn-cs"/>
              </a:rPr>
              <a:t>/Shutterstock.com</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5</a:t>
            </a:fld>
            <a:endParaRPr lang="en-US"/>
          </a:p>
        </p:txBody>
      </p:sp>
    </p:spTree>
    <p:extLst>
      <p:ext uri="{BB962C8B-B14F-4D97-AF65-F5344CB8AC3E}">
        <p14:creationId xmlns:p14="http://schemas.microsoft.com/office/powerpoint/2010/main" val="2250606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dirty="0"/>
              <a:t>Recognize that your brain is still developing, and, as a result, you may exhibit bad driving traits form time to time, often unintentionally. Some of those bad traits are listed here. Are there any others you can think of? You’re not alone, many older adults exhibit these too. If you recognize one or more of these traits as applying to yourself, you’re on your way toward addressing them so that they do not negatively affect your driving. Identify what the positive or opposite trait or action to these might be and how that can be applied to drive in a safer manner.</a:t>
            </a:r>
          </a:p>
          <a:p>
            <a:endParaRPr lang="en-US" dirty="0"/>
          </a:p>
          <a:p>
            <a:endParaRPr lang="en-US" dirty="0"/>
          </a:p>
          <a:p>
            <a:r>
              <a:rPr lang="en-US" b="1" dirty="0"/>
              <a:t>Resources</a:t>
            </a:r>
          </a:p>
          <a:p>
            <a:endParaRPr lang="en-US" dirty="0"/>
          </a:p>
          <a:p>
            <a:r>
              <a:rPr lang="en-US" dirty="0"/>
              <a:t>Information source: This list was developed based on recurring themes from the sources listed on other slides (and common sense).</a:t>
            </a:r>
          </a:p>
          <a:p>
            <a:endParaRPr lang="en-US" dirty="0"/>
          </a:p>
          <a:p>
            <a:r>
              <a:rPr lang="en-US" dirty="0"/>
              <a:t>Image source: Shane Ellison. Speed and Red Light Running is a Treacherous Cocktail. https://www.linkedin.com/pulse/speed-red-light-running-treacherous-cocktail-shane-ellison/</a:t>
            </a:r>
          </a:p>
        </p:txBody>
      </p:sp>
      <p:sp>
        <p:nvSpPr>
          <p:cNvPr id="4" name="Slide Number Placeholder 3"/>
          <p:cNvSpPr>
            <a:spLocks noGrp="1"/>
          </p:cNvSpPr>
          <p:nvPr>
            <p:ph type="sldNum" sz="quarter" idx="5"/>
          </p:nvPr>
        </p:nvSpPr>
        <p:spPr/>
        <p:txBody>
          <a:bodyPr/>
          <a:lstStyle/>
          <a:p>
            <a:fld id="{2B6DCC10-9A3A-476B-B37A-4F18C7F74268}" type="slidenum">
              <a:rPr lang="en-US" smtClean="0"/>
              <a:t>6</a:t>
            </a:fld>
            <a:endParaRPr lang="en-US"/>
          </a:p>
        </p:txBody>
      </p:sp>
    </p:spTree>
    <p:extLst>
      <p:ext uri="{BB962C8B-B14F-4D97-AF65-F5344CB8AC3E}">
        <p14:creationId xmlns:p14="http://schemas.microsoft.com/office/powerpoint/2010/main" val="900255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dirty="0"/>
              <a:t>Although younger drivers are inexperienced and face the issues discussed in prior slides, they can still complete the driving task safely by managing risk. Most importantly, the driving situation being presented to a driver should be assessed to determine the safest course of action, thus minimizing risk.  </a:t>
            </a:r>
          </a:p>
          <a:p>
            <a:br>
              <a:rPr lang="en-US" dirty="0"/>
            </a:br>
            <a:r>
              <a:rPr lang="en-US" dirty="0"/>
              <a:t>While risk cannot be entirely removed from the driving task, younger drivers can also manage it by avoiding the risk entirely if it can be avoided, preventing the risk itself through education and preparation, or at least reducing the risk by doing things like giving yourself more time to react, including driving slower and maintaining more distance between your vehicle and others.</a:t>
            </a:r>
          </a:p>
          <a:p>
            <a:endParaRPr lang="en-US" dirty="0"/>
          </a:p>
          <a:p>
            <a:endParaRPr lang="en-US" dirty="0"/>
          </a:p>
          <a:p>
            <a:r>
              <a:rPr lang="en-US" b="1" dirty="0"/>
              <a:t>Information source</a:t>
            </a:r>
            <a:r>
              <a:rPr lang="en-US" dirty="0"/>
              <a:t>: National Highway Traffic Safety Administration. Risk Management (https://www.nhtsa.gov/sites/nhtsa.gov/files/documents/riskmanagement.pdf)</a:t>
            </a:r>
          </a:p>
        </p:txBody>
      </p:sp>
      <p:sp>
        <p:nvSpPr>
          <p:cNvPr id="4" name="Slide Number Placeholder 3"/>
          <p:cNvSpPr>
            <a:spLocks noGrp="1"/>
          </p:cNvSpPr>
          <p:nvPr>
            <p:ph type="sldNum" sz="quarter" idx="5"/>
          </p:nvPr>
        </p:nvSpPr>
        <p:spPr/>
        <p:txBody>
          <a:bodyPr/>
          <a:lstStyle/>
          <a:p>
            <a:fld id="{2B6DCC10-9A3A-476B-B37A-4F18C7F74268}" type="slidenum">
              <a:rPr lang="en-US" smtClean="0"/>
              <a:t>7</a:t>
            </a:fld>
            <a:endParaRPr lang="en-US"/>
          </a:p>
        </p:txBody>
      </p:sp>
    </p:spTree>
    <p:extLst>
      <p:ext uri="{BB962C8B-B14F-4D97-AF65-F5344CB8AC3E}">
        <p14:creationId xmlns:p14="http://schemas.microsoft.com/office/powerpoint/2010/main" val="3233123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dirty="0"/>
              <a:t>It is normal for driving to be stressful, especially when you are younger. However, throwing other emotions into the mix can make driving much more difficult. Because of this, it is important that as a driver, you maintain a good attitude and have you emotions in check. Driving while angry or upset can have an impact on your ability to safely drive.</a:t>
            </a:r>
          </a:p>
          <a:p>
            <a:endParaRPr lang="en-US" dirty="0"/>
          </a:p>
          <a:p>
            <a:r>
              <a:rPr lang="en-US" dirty="0"/>
              <a:t>The greater the negative emotions you are experiencing, the more unsafe driving behaviors you are likely to perform. For example, your ability to detect and respond to hazards is hindered. Negative or even angry thoughts can lead to aggressive driving. Be aware that negative emotions may linger, even if you think you are “over” it, which can lead to continued mistakes and poor driving.</a:t>
            </a:r>
          </a:p>
          <a:p>
            <a:endParaRPr lang="en-US" dirty="0"/>
          </a:p>
          <a:p>
            <a:endParaRPr lang="en-US" dirty="0"/>
          </a:p>
          <a:p>
            <a:r>
              <a:rPr lang="en-US" b="1" dirty="0"/>
              <a:t>Resources</a:t>
            </a:r>
          </a:p>
          <a:p>
            <a:endParaRPr lang="en-US" dirty="0"/>
          </a:p>
          <a:p>
            <a:r>
              <a:rPr lang="en-US" dirty="0"/>
              <a:t>Information source: Yi-Ching Lee and </a:t>
            </a:r>
            <a:r>
              <a:rPr lang="en-US" dirty="0" err="1"/>
              <a:t>Flaura</a:t>
            </a:r>
            <a:r>
              <a:rPr lang="en-US" dirty="0"/>
              <a:t> Winston. </a:t>
            </a:r>
            <a:r>
              <a:rPr lang="en-US" b="0" dirty="0"/>
              <a:t>Stress Induction Techniques in a Driving Simulator and Reactions from Newly Licensed Drivers. (</a:t>
            </a:r>
            <a:r>
              <a:rPr lang="en-US" dirty="0"/>
              <a:t>https://www.sciencedirect.com/science/article/pii/S136984781630119X?via%3Dihub)</a:t>
            </a:r>
          </a:p>
          <a:p>
            <a:endParaRPr lang="en-US" dirty="0"/>
          </a:p>
          <a:p>
            <a:r>
              <a:rPr lang="en-US" dirty="0"/>
              <a:t>Image source: Hayk_Shalunts</a:t>
            </a:r>
            <a:r>
              <a:rPr lang="en-US" sz="1200" b="0" kern="1200" baseline="0" dirty="0">
                <a:solidFill>
                  <a:schemeClr val="tx1"/>
                </a:solidFill>
                <a:effectLst/>
                <a:latin typeface="+mn-lt"/>
                <a:ea typeface="+mn-ea"/>
                <a:cs typeface="+mn-cs"/>
              </a:rPr>
              <a:t>/Shutterstock.com</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8</a:t>
            </a:fld>
            <a:endParaRPr lang="en-US"/>
          </a:p>
        </p:txBody>
      </p:sp>
    </p:spTree>
    <p:extLst>
      <p:ext uri="{BB962C8B-B14F-4D97-AF65-F5344CB8AC3E}">
        <p14:creationId xmlns:p14="http://schemas.microsoft.com/office/powerpoint/2010/main" val="1795969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dirty="0"/>
              <a:t>How can you address your emotions to make sure they don’t affect your driving?</a:t>
            </a:r>
          </a:p>
          <a:p>
            <a:pPr marL="171450" indent="-171450">
              <a:buFont typeface="Arial" panose="020B0604020202020204" pitchFamily="34" charset="0"/>
              <a:buChar char="•"/>
            </a:pPr>
            <a:r>
              <a:rPr lang="en-US" dirty="0"/>
              <a:t>Recognize when you’re upset and take time to calm down. Do your best to put personal problems behind while driving, if you can.</a:t>
            </a:r>
          </a:p>
          <a:p>
            <a:pPr marL="171450" indent="-171450">
              <a:buFont typeface="Arial" panose="020B0604020202020204" pitchFamily="34" charset="0"/>
              <a:buChar char="•"/>
            </a:pPr>
            <a:r>
              <a:rPr lang="en-US" dirty="0"/>
              <a:t>Practice relaxation techniques to put yourself in a better frame of mind.</a:t>
            </a:r>
          </a:p>
          <a:p>
            <a:pPr marL="171450" indent="-171450">
              <a:buFont typeface="Arial" panose="020B0604020202020204" pitchFamily="34" charset="0"/>
              <a:buChar char="•"/>
            </a:pPr>
            <a:r>
              <a:rPr lang="en-US" dirty="0"/>
              <a:t>If you find traffic to be the stressor, then see if there are different, less trafficked routes that you can safely take.</a:t>
            </a:r>
          </a:p>
          <a:p>
            <a:pPr marL="171450" indent="-171450">
              <a:buFont typeface="Arial" panose="020B0604020202020204" pitchFamily="34" charset="0"/>
              <a:buChar char="•"/>
            </a:pPr>
            <a:r>
              <a:rPr lang="en-US" dirty="0"/>
              <a:t>Maintain your temper, don’t let the driving actions of others get you upset or impatient.</a:t>
            </a:r>
          </a:p>
          <a:p>
            <a:pPr marL="171450" indent="-171450">
              <a:buFont typeface="Arial" panose="020B0604020202020204" pitchFamily="34" charset="0"/>
              <a:buChar char="•"/>
            </a:pPr>
            <a:r>
              <a:rPr lang="en-US" dirty="0"/>
              <a:t>As with life in general, get plenty of rest.</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endParaRPr lang="en-US" dirty="0"/>
          </a:p>
          <a:p>
            <a:r>
              <a:rPr lang="en-US" b="0" dirty="0"/>
              <a:t>Information source: </a:t>
            </a:r>
            <a:r>
              <a:rPr lang="en-US" dirty="0"/>
              <a:t>National Highway Traffic Safety Administration. Tips for Maintaining a Good Driver Attitude (https://www.nhtsa.gov/document/tips-maintaining-good-driver-attitude)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source: </a:t>
            </a:r>
            <a:r>
              <a:rPr lang="en-US" dirty="0">
                <a:hlinkClick r:id="rId3"/>
              </a:rPr>
              <a:t>ambrozinio</a:t>
            </a:r>
            <a:r>
              <a:rPr lang="en-US" sz="1200" b="0" kern="1200" baseline="0" dirty="0">
                <a:solidFill>
                  <a:schemeClr val="tx1"/>
                </a:solidFill>
                <a:effectLst/>
                <a:latin typeface="+mn-lt"/>
                <a:ea typeface="+mn-ea"/>
                <a:cs typeface="+mn-cs"/>
              </a:rPr>
              <a:t>/Shutterstock.com</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9</a:t>
            </a:fld>
            <a:endParaRPr lang="en-US"/>
          </a:p>
        </p:txBody>
      </p:sp>
    </p:spTree>
    <p:extLst>
      <p:ext uri="{BB962C8B-B14F-4D97-AF65-F5344CB8AC3E}">
        <p14:creationId xmlns:p14="http://schemas.microsoft.com/office/powerpoint/2010/main" val="37831345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E8340EC-FF57-4EDE-AD18-0B84052AB1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2759" b="25047"/>
          <a:stretch/>
        </p:blipFill>
        <p:spPr>
          <a:xfrm>
            <a:off x="0" y="2597194"/>
            <a:ext cx="12192000" cy="3428999"/>
          </a:xfrm>
          <a:prstGeom prst="rect">
            <a:avLst/>
          </a:prstGeom>
        </p:spPr>
      </p:pic>
      <p:sp>
        <p:nvSpPr>
          <p:cNvPr id="2" name="Title 1">
            <a:extLst>
              <a:ext uri="{FF2B5EF4-FFF2-40B4-BE49-F238E27FC236}">
                <a16:creationId xmlns:a16="http://schemas.microsoft.com/office/drawing/2014/main" id="{78B5490C-646D-4994-B01B-6D4B124907B8}"/>
              </a:ext>
            </a:extLst>
          </p:cNvPr>
          <p:cNvSpPr>
            <a:spLocks noGrp="1"/>
          </p:cNvSpPr>
          <p:nvPr>
            <p:ph type="ctrTitle"/>
          </p:nvPr>
        </p:nvSpPr>
        <p:spPr>
          <a:xfrm>
            <a:off x="898585" y="207033"/>
            <a:ext cx="10394830" cy="2173139"/>
          </a:xfrm>
        </p:spPr>
        <p:txBody>
          <a:bodyPr anchor="ctr">
            <a:normAutofit/>
          </a:bodyPr>
          <a:lstStyle>
            <a:lvl1pPr algn="l">
              <a:defRPr sz="5400">
                <a:solidFill>
                  <a:schemeClr val="accent3"/>
                </a:solidFil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7BAC1451-271E-4B53-B60B-9B08B98E6A0D}"/>
              </a:ext>
            </a:extLst>
          </p:cNvPr>
          <p:cNvSpPr/>
          <p:nvPr userDrawn="1"/>
        </p:nvSpPr>
        <p:spPr>
          <a:xfrm>
            <a:off x="0" y="6029144"/>
            <a:ext cx="12192000" cy="8288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973E85C-9292-4550-B663-936090D33C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6119" y="6086010"/>
            <a:ext cx="3099762" cy="774941"/>
          </a:xfrm>
          <a:prstGeom prst="rect">
            <a:avLst/>
          </a:prstGeom>
        </p:spPr>
      </p:pic>
      <p:cxnSp>
        <p:nvCxnSpPr>
          <p:cNvPr id="13" name="Straight Connector 12">
            <a:extLst>
              <a:ext uri="{FF2B5EF4-FFF2-40B4-BE49-F238E27FC236}">
                <a16:creationId xmlns:a16="http://schemas.microsoft.com/office/drawing/2014/main" id="{C3DDFACA-BC63-45CB-9BC7-5717084AEAF7}"/>
              </a:ext>
            </a:extLst>
          </p:cNvPr>
          <p:cNvCxnSpPr>
            <a:cxnSpLocks/>
          </p:cNvCxnSpPr>
          <p:nvPr userDrawn="1"/>
        </p:nvCxnSpPr>
        <p:spPr>
          <a:xfrm>
            <a:off x="0" y="6029144"/>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BC03896-848F-4C28-B07F-06D668BD758C}"/>
              </a:ext>
            </a:extLst>
          </p:cNvPr>
          <p:cNvSpPr/>
          <p:nvPr userDrawn="1"/>
        </p:nvSpPr>
        <p:spPr>
          <a:xfrm>
            <a:off x="0" y="207033"/>
            <a:ext cx="586596" cy="2173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7407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1437-0A3E-4416-AF76-935AC29D6C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2D46C-DC2C-410D-AB38-EA7173D40C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26BF859F-FA9E-46F6-B5A0-F90E98E41751}"/>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14" name="Text Placeholder 13">
            <a:extLst>
              <a:ext uri="{FF2B5EF4-FFF2-40B4-BE49-F238E27FC236}">
                <a16:creationId xmlns:a16="http://schemas.microsoft.com/office/drawing/2014/main" id="{19F98747-F8C7-41DD-94A4-2E9F149C8994}"/>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201580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803CF5-E981-4510-8310-237E51A57A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1DBF31-AE7C-485C-8302-C8F30CB280BC}"/>
              </a:ext>
            </a:extLst>
          </p:cNvPr>
          <p:cNvSpPr/>
          <p:nvPr userDrawn="1"/>
        </p:nvSpPr>
        <p:spPr>
          <a:xfrm>
            <a:off x="-1" y="1"/>
            <a:ext cx="4252823" cy="52276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BE0F70-4457-40AC-8603-CC907E028B93}"/>
              </a:ext>
            </a:extLst>
          </p:cNvPr>
          <p:cNvSpPr>
            <a:spLocks noGrp="1"/>
          </p:cNvSpPr>
          <p:nvPr>
            <p:ph type="title" hasCustomPrompt="1"/>
          </p:nvPr>
        </p:nvSpPr>
        <p:spPr>
          <a:xfrm>
            <a:off x="5074791" y="1612586"/>
            <a:ext cx="6370007" cy="2483808"/>
          </a:xfrm>
        </p:spPr>
        <p:txBody>
          <a:bodyPr anchor="ctr">
            <a:normAutofit/>
          </a:bodyPr>
          <a:lstStyle>
            <a:lvl1pPr algn="l">
              <a:defRPr sz="5400"/>
            </a:lvl1pPr>
          </a:lstStyle>
          <a:p>
            <a:r>
              <a:rPr lang="en-US" dirty="0"/>
              <a:t>Click to add section title</a:t>
            </a:r>
          </a:p>
        </p:txBody>
      </p:sp>
      <p:sp>
        <p:nvSpPr>
          <p:cNvPr id="3" name="Text Placeholder 2">
            <a:extLst>
              <a:ext uri="{FF2B5EF4-FFF2-40B4-BE49-F238E27FC236}">
                <a16:creationId xmlns:a16="http://schemas.microsoft.com/office/drawing/2014/main" id="{9D36366F-3A69-4E66-9F81-EB9CF9193515}"/>
              </a:ext>
            </a:extLst>
          </p:cNvPr>
          <p:cNvSpPr>
            <a:spLocks noGrp="1"/>
          </p:cNvSpPr>
          <p:nvPr>
            <p:ph type="body" idx="1" hasCustomPrompt="1"/>
          </p:nvPr>
        </p:nvSpPr>
        <p:spPr>
          <a:xfrm>
            <a:off x="5074791" y="4310947"/>
            <a:ext cx="6370007" cy="432818"/>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section subtitle</a:t>
            </a:r>
          </a:p>
        </p:txBody>
      </p:sp>
      <p:pic>
        <p:nvPicPr>
          <p:cNvPr id="10" name="Picture 9">
            <a:extLst>
              <a:ext uri="{FF2B5EF4-FFF2-40B4-BE49-F238E27FC236}">
                <a16:creationId xmlns:a16="http://schemas.microsoft.com/office/drawing/2014/main" id="{DCAA3EB8-EA1C-4886-BEB1-E8BA65439E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491" y="1012885"/>
            <a:ext cx="3201838" cy="3201838"/>
          </a:xfrm>
          <a:prstGeom prst="rect">
            <a:avLst/>
          </a:prstGeom>
        </p:spPr>
      </p:pic>
      <p:sp>
        <p:nvSpPr>
          <p:cNvPr id="16" name="Rectangle 15">
            <a:extLst>
              <a:ext uri="{FF2B5EF4-FFF2-40B4-BE49-F238E27FC236}">
                <a16:creationId xmlns:a16="http://schemas.microsoft.com/office/drawing/2014/main" id="{E15E7646-D07A-4617-B5CA-79BBF855BAC9}"/>
              </a:ext>
            </a:extLst>
          </p:cNvPr>
          <p:cNvSpPr/>
          <p:nvPr userDrawn="1"/>
        </p:nvSpPr>
        <p:spPr>
          <a:xfrm>
            <a:off x="0" y="5227608"/>
            <a:ext cx="4252822" cy="16303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ED5A394-4CD9-406B-8479-0EBBE2F0E0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4764" y="5494162"/>
            <a:ext cx="1923292" cy="1097282"/>
          </a:xfrm>
          <a:prstGeom prst="rect">
            <a:avLst/>
          </a:prstGeom>
        </p:spPr>
      </p:pic>
      <p:sp>
        <p:nvSpPr>
          <p:cNvPr id="21" name="TextBox 20">
            <a:extLst>
              <a:ext uri="{FF2B5EF4-FFF2-40B4-BE49-F238E27FC236}">
                <a16:creationId xmlns:a16="http://schemas.microsoft.com/office/drawing/2014/main" id="{7F868E4D-A6FC-4895-B424-33FBB6A632A5}"/>
              </a:ext>
            </a:extLst>
          </p:cNvPr>
          <p:cNvSpPr txBox="1"/>
          <p:nvPr userDrawn="1"/>
        </p:nvSpPr>
        <p:spPr>
          <a:xfrm>
            <a:off x="7855071" y="6405200"/>
            <a:ext cx="809446" cy="261610"/>
          </a:xfrm>
          <a:prstGeom prst="rect">
            <a:avLst/>
          </a:prstGeom>
          <a:noFill/>
        </p:spPr>
        <p:txBody>
          <a:bodyPr wrap="square" rtlCol="0">
            <a:spAutoFit/>
          </a:bodyPr>
          <a:lstStyle/>
          <a:p>
            <a:pPr algn="ctr"/>
            <a:fld id="{0F475E7A-B731-45C4-B12D-8D29E054AF25}" type="slidenum">
              <a:rPr lang="en-US" sz="1100" smtClean="0">
                <a:solidFill>
                  <a:schemeClr val="accent1"/>
                </a:solidFill>
              </a:rPr>
              <a:pPr algn="ctr"/>
              <a:t>‹#›</a:t>
            </a:fld>
            <a:endParaRPr lang="en-US" sz="1100" dirty="0">
              <a:solidFill>
                <a:schemeClr val="accent1"/>
              </a:solidFill>
            </a:endParaRPr>
          </a:p>
        </p:txBody>
      </p:sp>
    </p:spTree>
    <p:extLst>
      <p:ext uri="{BB962C8B-B14F-4D97-AF65-F5344CB8AC3E}">
        <p14:creationId xmlns:p14="http://schemas.microsoft.com/office/powerpoint/2010/main" val="3076181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06B0-56E3-4DDF-9B1E-3CE09F640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BCE225-F05C-4BEB-80B5-EE76CDD423C1}"/>
              </a:ext>
            </a:extLst>
          </p:cNvPr>
          <p:cNvSpPr>
            <a:spLocks noGrp="1"/>
          </p:cNvSpPr>
          <p:nvPr>
            <p:ph sz="half" idx="1"/>
          </p:nvPr>
        </p:nvSpPr>
        <p:spPr>
          <a:xfrm>
            <a:off x="838200" y="1825625"/>
            <a:ext cx="5181600" cy="3926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F228FA-EE90-452A-B0AD-C140E5C20B9C}"/>
              </a:ext>
            </a:extLst>
          </p:cNvPr>
          <p:cNvSpPr>
            <a:spLocks noGrp="1"/>
          </p:cNvSpPr>
          <p:nvPr>
            <p:ph sz="half" idx="2"/>
          </p:nvPr>
        </p:nvSpPr>
        <p:spPr>
          <a:xfrm>
            <a:off x="6172200" y="1825625"/>
            <a:ext cx="5181600" cy="3926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EDB514AB-FC4E-4CB8-BCE1-071562D9A8D8}"/>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9" name="Text Placeholder 13">
            <a:extLst>
              <a:ext uri="{FF2B5EF4-FFF2-40B4-BE49-F238E27FC236}">
                <a16:creationId xmlns:a16="http://schemas.microsoft.com/office/drawing/2014/main" id="{D723CAFA-A635-48B3-AFB7-1B5033BAAEC1}"/>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889476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D5F8-4EC9-4CD7-9266-3D07CE9F97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54DA43-5D17-47B2-9D57-B1CC6167FD1A}"/>
              </a:ext>
            </a:extLst>
          </p:cNvPr>
          <p:cNvSpPr>
            <a:spLocks noGrp="1"/>
          </p:cNvSpPr>
          <p:nvPr>
            <p:ph type="body" idx="1"/>
          </p:nvPr>
        </p:nvSpPr>
        <p:spPr>
          <a:xfrm>
            <a:off x="839788" y="1681163"/>
            <a:ext cx="5157787"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A8CB75F-AC15-45BB-8A10-DDEAAC8302ED}"/>
              </a:ext>
            </a:extLst>
          </p:cNvPr>
          <p:cNvSpPr>
            <a:spLocks noGrp="1"/>
          </p:cNvSpPr>
          <p:nvPr>
            <p:ph sz="half" idx="2"/>
          </p:nvPr>
        </p:nvSpPr>
        <p:spPr>
          <a:xfrm>
            <a:off x="839788" y="2505075"/>
            <a:ext cx="5157787" cy="32487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92950-3974-4671-826D-C80F46D7DF84}"/>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F272A9D-881D-4E1E-8F03-554DCDD144DF}"/>
              </a:ext>
            </a:extLst>
          </p:cNvPr>
          <p:cNvSpPr>
            <a:spLocks noGrp="1"/>
          </p:cNvSpPr>
          <p:nvPr>
            <p:ph sz="quarter" idx="4"/>
          </p:nvPr>
        </p:nvSpPr>
        <p:spPr>
          <a:xfrm>
            <a:off x="6172200" y="2505075"/>
            <a:ext cx="5183188" cy="32487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2AD779B3-77DB-42B6-BEAD-5DB5DC0B7303}"/>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11" name="Text Placeholder 13">
            <a:extLst>
              <a:ext uri="{FF2B5EF4-FFF2-40B4-BE49-F238E27FC236}">
                <a16:creationId xmlns:a16="http://schemas.microsoft.com/office/drawing/2014/main" id="{1E2F98B6-C050-44B2-8FF1-92B23A365C09}"/>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338190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97274-BE82-48B9-9CA0-ADD4D860944B}"/>
              </a:ext>
            </a:extLst>
          </p:cNvPr>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3EF480EB-9782-4F7A-95D1-32B891EDE9A3}"/>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7" name="Text Placeholder 13">
            <a:extLst>
              <a:ext uri="{FF2B5EF4-FFF2-40B4-BE49-F238E27FC236}">
                <a16:creationId xmlns:a16="http://schemas.microsoft.com/office/drawing/2014/main" id="{DB681EE2-D0B6-44CB-9046-BD3C3EA53D95}"/>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235434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222CBD-BEB9-4F74-9E9E-702618E9CD0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897274-BE82-48B9-9CA0-ADD4D860944B}"/>
              </a:ext>
            </a:extLst>
          </p:cNvPr>
          <p:cNvSpPr>
            <a:spLocks noGrp="1"/>
          </p:cNvSpPr>
          <p:nvPr>
            <p:ph type="title"/>
          </p:nvPr>
        </p:nvSpPr>
        <p:spPr/>
        <p:txBody>
          <a:bodyPr/>
          <a:lstStyle/>
          <a:p>
            <a:r>
              <a:rPr lang="en-US"/>
              <a:t>Click to edit Master title style</a:t>
            </a:r>
          </a:p>
        </p:txBody>
      </p:sp>
      <p:sp>
        <p:nvSpPr>
          <p:cNvPr id="7" name="TextBox 6">
            <a:extLst>
              <a:ext uri="{FF2B5EF4-FFF2-40B4-BE49-F238E27FC236}">
                <a16:creationId xmlns:a16="http://schemas.microsoft.com/office/drawing/2014/main" id="{79F6B926-0C27-4763-BAA2-0D0D2BCDF5BF}"/>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8" name="Text Placeholder 13">
            <a:extLst>
              <a:ext uri="{FF2B5EF4-FFF2-40B4-BE49-F238E27FC236}">
                <a16:creationId xmlns:a16="http://schemas.microsoft.com/office/drawing/2014/main" id="{E76D83D4-7216-4C4E-B8B2-2D7B0F06255F}"/>
              </a:ext>
            </a:extLst>
          </p:cNvPr>
          <p:cNvSpPr>
            <a:spLocks noGrp="1"/>
          </p:cNvSpPr>
          <p:nvPr>
            <p:ph type="body" sz="quarter" idx="14" hasCustomPrompt="1"/>
          </p:nvPr>
        </p:nvSpPr>
        <p:spPr>
          <a:xfrm>
            <a:off x="1752596" y="6405200"/>
            <a:ext cx="9601202"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291758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C59B26-C270-4839-BC6D-E9ED600EDFAF}"/>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7" name="Text Placeholder 13">
            <a:extLst>
              <a:ext uri="{FF2B5EF4-FFF2-40B4-BE49-F238E27FC236}">
                <a16:creationId xmlns:a16="http://schemas.microsoft.com/office/drawing/2014/main" id="{C69B0215-6707-4371-9A26-B109EFC26A93}"/>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030038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302BBB-A0BC-4C79-B857-7A807422739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079D549-C903-4524-AC2F-35FCA9A584B6}"/>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Tree>
    <p:extLst>
      <p:ext uri="{BB962C8B-B14F-4D97-AF65-F5344CB8AC3E}">
        <p14:creationId xmlns:p14="http://schemas.microsoft.com/office/powerpoint/2010/main" val="4131365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768020-B742-4F14-80FC-79A7D4A0ED08}"/>
              </a:ext>
            </a:extLst>
          </p:cNvPr>
          <p:cNvSpPr/>
          <p:nvPr userDrawn="1"/>
        </p:nvSpPr>
        <p:spPr>
          <a:xfrm>
            <a:off x="0" y="6236898"/>
            <a:ext cx="12192000" cy="6211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C98B72E-5E70-4FF7-905F-12A388F80B6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066361" y="6244444"/>
            <a:ext cx="2484407" cy="621102"/>
          </a:xfrm>
          <a:prstGeom prst="rect">
            <a:avLst/>
          </a:prstGeom>
        </p:spPr>
      </p:pic>
      <p:cxnSp>
        <p:nvCxnSpPr>
          <p:cNvPr id="9" name="Straight Connector 8">
            <a:extLst>
              <a:ext uri="{FF2B5EF4-FFF2-40B4-BE49-F238E27FC236}">
                <a16:creationId xmlns:a16="http://schemas.microsoft.com/office/drawing/2014/main" id="{6C336400-0676-4B7A-96D9-DA0A95BAFC50}"/>
              </a:ext>
            </a:extLst>
          </p:cNvPr>
          <p:cNvCxnSpPr>
            <a:cxnSpLocks/>
          </p:cNvCxnSpPr>
          <p:nvPr userDrawn="1"/>
        </p:nvCxnSpPr>
        <p:spPr>
          <a:xfrm>
            <a:off x="0" y="6230569"/>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2903ABA-3B3E-4D92-9C6E-7552680366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B2AB85-C672-4428-B52B-A087460FE3C5}"/>
              </a:ext>
            </a:extLst>
          </p:cNvPr>
          <p:cNvSpPr>
            <a:spLocks noGrp="1"/>
          </p:cNvSpPr>
          <p:nvPr>
            <p:ph type="body" idx="1"/>
          </p:nvPr>
        </p:nvSpPr>
        <p:spPr>
          <a:xfrm>
            <a:off x="838200" y="1825624"/>
            <a:ext cx="10515600" cy="398611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3A790A6-0A73-49B5-8AD0-C956DC6DC4D3}"/>
              </a:ext>
            </a:extLst>
          </p:cNvPr>
          <p:cNvSpPr>
            <a:spLocks noGrp="1"/>
          </p:cNvSpPr>
          <p:nvPr>
            <p:ph type="ftr" sz="quarter" idx="3"/>
          </p:nvPr>
        </p:nvSpPr>
        <p:spPr>
          <a:xfrm>
            <a:off x="838199" y="5886774"/>
            <a:ext cx="10515599" cy="26574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54DD9F9-A473-477C-8716-1577AE60E0EE}"/>
              </a:ext>
            </a:extLst>
          </p:cNvPr>
          <p:cNvSpPr>
            <a:spLocks noGrp="1"/>
          </p:cNvSpPr>
          <p:nvPr>
            <p:ph type="sldNum" sz="quarter" idx="4"/>
          </p:nvPr>
        </p:nvSpPr>
        <p:spPr>
          <a:xfrm>
            <a:off x="838199" y="6356350"/>
            <a:ext cx="809446" cy="365125"/>
          </a:xfrm>
          <a:prstGeom prst="rect">
            <a:avLst/>
          </a:prstGeom>
        </p:spPr>
        <p:txBody>
          <a:bodyPr vert="horz" lIns="91440" tIns="45720" rIns="91440" bIns="45720" rtlCol="0" anchor="ctr"/>
          <a:lstStyle>
            <a:lvl1pPr algn="l">
              <a:defRPr sz="1100">
                <a:solidFill>
                  <a:schemeClr val="accent1"/>
                </a:solidFill>
              </a:defRPr>
            </a:lvl1pPr>
          </a:lstStyle>
          <a:p>
            <a:fld id="{A53FE47A-A223-4125-A402-41EAB190C221}" type="slidenum">
              <a:rPr lang="en-US" smtClean="0"/>
              <a:pPr/>
              <a:t>‹#›</a:t>
            </a:fld>
            <a:endParaRPr lang="en-US" dirty="0"/>
          </a:p>
        </p:txBody>
      </p:sp>
    </p:spTree>
    <p:extLst>
      <p:ext uri="{BB962C8B-B14F-4D97-AF65-F5344CB8AC3E}">
        <p14:creationId xmlns:p14="http://schemas.microsoft.com/office/powerpoint/2010/main" val="1055007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5" r:id="rId9"/>
  </p:sldLayoutIdLst>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aafoundation.org/teen-driver-risk-relation-age-number-passenger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ghsa.org/issues/teen-drivers"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mailto:Vania.boyd@iowadot.us?subject=Driver%20Education%20Curriculum%20Inquiry"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3E77-C990-42A4-87FE-58726882BBC8}"/>
              </a:ext>
            </a:extLst>
          </p:cNvPr>
          <p:cNvSpPr>
            <a:spLocks noGrp="1"/>
          </p:cNvSpPr>
          <p:nvPr>
            <p:ph type="ctrTitle"/>
          </p:nvPr>
        </p:nvSpPr>
        <p:spPr/>
        <p:txBody>
          <a:bodyPr/>
          <a:lstStyle/>
          <a:p>
            <a:r>
              <a:rPr lang="en-US" dirty="0">
                <a:latin typeface="Arial" panose="020B0604020202020204" pitchFamily="34" charset="0"/>
                <a:cs typeface="Arial" panose="020B0604020202020204" pitchFamily="34" charset="0"/>
              </a:rPr>
              <a:t>Risky Behavior</a:t>
            </a:r>
            <a:endParaRPr lang="en-US" dirty="0"/>
          </a:p>
        </p:txBody>
      </p:sp>
    </p:spTree>
    <p:extLst>
      <p:ext uri="{BB962C8B-B14F-4D97-AF65-F5344CB8AC3E}">
        <p14:creationId xmlns:p14="http://schemas.microsoft.com/office/powerpoint/2010/main" val="3833810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5070A-A16E-40C0-B8CD-6351DD439A53}"/>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90BBD00A-C315-4448-A833-6F1332D953F1}"/>
              </a:ext>
            </a:extLst>
          </p:cNvPr>
          <p:cNvSpPr>
            <a:spLocks noGrp="1"/>
          </p:cNvSpPr>
          <p:nvPr>
            <p:ph idx="1"/>
          </p:nvPr>
        </p:nvSpPr>
        <p:spPr/>
        <p:txBody>
          <a:bodyPr/>
          <a:lstStyle/>
          <a:p>
            <a:pPr marL="0" lvl="0" indent="0">
              <a:lnSpc>
                <a:spcPct val="100000"/>
              </a:lnSpc>
              <a:spcBef>
                <a:spcPts val="0"/>
              </a:spcBef>
              <a:buNone/>
              <a:defRPr/>
            </a:pPr>
            <a:r>
              <a:rPr lang="en-US" dirty="0"/>
              <a:t>AAA Foundation for Traffic Safety. Teen Driver Risk in Relation to Age and Number of Passengers. </a:t>
            </a:r>
          </a:p>
          <a:p>
            <a:pPr marL="0" lvl="0" indent="0">
              <a:lnSpc>
                <a:spcPct val="100000"/>
              </a:lnSpc>
              <a:spcBef>
                <a:spcPts val="0"/>
              </a:spcBef>
              <a:buNone/>
              <a:defRPr/>
            </a:pPr>
            <a:r>
              <a:rPr lang="en-US" dirty="0">
                <a:hlinkClick r:id="rId3"/>
              </a:rPr>
              <a:t>https://aaafoundation.org/teen-driver-risk-relation-age-number-passengers/</a:t>
            </a:r>
            <a:endParaRPr lang="en-US" dirty="0"/>
          </a:p>
          <a:p>
            <a:pPr marL="0" lvl="0" indent="0">
              <a:lnSpc>
                <a:spcPct val="100000"/>
              </a:lnSpc>
              <a:spcBef>
                <a:spcPts val="0"/>
              </a:spcBef>
              <a:buNone/>
              <a:defRPr/>
            </a:pPr>
            <a:endParaRPr lang="en-US" dirty="0"/>
          </a:p>
          <a:p>
            <a:pPr marL="0" lvl="0" indent="0">
              <a:lnSpc>
                <a:spcPct val="100000"/>
              </a:lnSpc>
              <a:spcBef>
                <a:spcPts val="0"/>
              </a:spcBef>
              <a:buNone/>
              <a:defRPr/>
            </a:pPr>
            <a:r>
              <a:rPr lang="en-US"/>
              <a:t>Governor’s </a:t>
            </a:r>
            <a:r>
              <a:rPr lang="en-US" dirty="0"/>
              <a:t>Highway Safety Association. Teen Driver Safety. </a:t>
            </a:r>
            <a:r>
              <a:rPr lang="en-US" dirty="0">
                <a:hlinkClick r:id="rId4"/>
              </a:rPr>
              <a:t>https://www.ghsa.org/issues/teen-drivers</a:t>
            </a:r>
            <a:endParaRPr lang="en-US" dirty="0"/>
          </a:p>
        </p:txBody>
      </p:sp>
    </p:spTree>
    <p:extLst>
      <p:ext uri="{BB962C8B-B14F-4D97-AF65-F5344CB8AC3E}">
        <p14:creationId xmlns:p14="http://schemas.microsoft.com/office/powerpoint/2010/main" val="232518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54DA-90AD-6C88-2704-76D201B422FF}"/>
              </a:ext>
            </a:extLst>
          </p:cNvPr>
          <p:cNvSpPr>
            <a:spLocks noGrp="1"/>
          </p:cNvSpPr>
          <p:nvPr>
            <p:ph type="title"/>
          </p:nvPr>
        </p:nvSpPr>
        <p:spPr/>
        <p:txBody>
          <a:bodyPr/>
          <a:lstStyle/>
          <a:p>
            <a:r>
              <a:rPr lang="en-US" dirty="0"/>
              <a:t>Disclaimer Notice</a:t>
            </a:r>
          </a:p>
        </p:txBody>
      </p:sp>
      <p:sp>
        <p:nvSpPr>
          <p:cNvPr id="3" name="Content Placeholder 2">
            <a:extLst>
              <a:ext uri="{FF2B5EF4-FFF2-40B4-BE49-F238E27FC236}">
                <a16:creationId xmlns:a16="http://schemas.microsoft.com/office/drawing/2014/main" id="{C9A8238B-4B18-12B9-E7B0-1D306FC4563D}"/>
              </a:ext>
            </a:extLst>
          </p:cNvPr>
          <p:cNvSpPr>
            <a:spLocks noGrp="1"/>
          </p:cNvSpPr>
          <p:nvPr>
            <p:ph idx="1"/>
          </p:nvPr>
        </p:nvSpPr>
        <p:spPr/>
        <p:txBody>
          <a:bodyPr>
            <a:normAutofit/>
          </a:bodyPr>
          <a:lstStyle/>
          <a:p>
            <a:pPr marL="0" indent="0">
              <a:buNone/>
            </a:pPr>
            <a:r>
              <a:rPr lang="en-US" sz="2000" dirty="0"/>
              <a:t>This module was developed by the Institute for Transportation (</a:t>
            </a:r>
            <a:r>
              <a:rPr lang="en-US" sz="2000" dirty="0" err="1"/>
              <a:t>InTrans</a:t>
            </a:r>
            <a:r>
              <a:rPr lang="en-US" sz="2000" dirty="0"/>
              <a:t>) at Iowa State University for the Iowa Department of Transportation (Iowa DOT) with the purpose to provide the material for driver education instructors in Iowa. </a:t>
            </a:r>
            <a:r>
              <a:rPr lang="en-US" sz="2000" dirty="0" err="1"/>
              <a:t>InTrans</a:t>
            </a:r>
            <a:r>
              <a:rPr lang="en-US" sz="2000" dirty="0"/>
              <a:t> is responsible for the facts and the accuracy of the information presented herein as of May 1, 2025.</a:t>
            </a:r>
          </a:p>
          <a:p>
            <a:pPr marL="0" indent="0">
              <a:buNone/>
            </a:pPr>
            <a:r>
              <a:rPr lang="en-US" sz="2000" dirty="0"/>
              <a:t>Driver education instructors may use the material in its entirety or may use any of the slides and material individually. The material is for educational purposes only. It is strictly prohibited to sell any part of this module.</a:t>
            </a:r>
          </a:p>
          <a:p>
            <a:pPr marL="0" indent="0">
              <a:buNone/>
            </a:pPr>
            <a:r>
              <a:rPr lang="en-US" sz="2000" dirty="0"/>
              <a:t>If any of the material is reused, please credit the appropriate source. The resources used for information and images for the module are provided in the notes section. Other material can be cited as Iowa DOT.</a:t>
            </a:r>
          </a:p>
          <a:p>
            <a:pPr marL="0" indent="0">
              <a:buNone/>
            </a:pPr>
            <a:r>
              <a:rPr lang="en-US" sz="2000" dirty="0"/>
              <a:t>For more information or questions, please contact Vania Boyd, Driver Education and Motorcycle Rider Education Manager, Iowa DOT, </a:t>
            </a:r>
            <a:r>
              <a:rPr lang="en-US" sz="2000" dirty="0" err="1">
                <a:hlinkClick r:id="rId2"/>
              </a:rPr>
              <a:t>Vania.boyd@iowadot.us</a:t>
            </a:r>
            <a:r>
              <a:rPr lang="en-US" sz="2000" dirty="0"/>
              <a:t>.</a:t>
            </a:r>
          </a:p>
        </p:txBody>
      </p:sp>
    </p:spTree>
    <p:extLst>
      <p:ext uri="{BB962C8B-B14F-4D97-AF65-F5344CB8AC3E}">
        <p14:creationId xmlns:p14="http://schemas.microsoft.com/office/powerpoint/2010/main" val="2382299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7E0911-B6D8-4D56-B330-4895E57DEADA}"/>
              </a:ext>
            </a:extLst>
          </p:cNvPr>
          <p:cNvSpPr>
            <a:spLocks noGrp="1"/>
          </p:cNvSpPr>
          <p:nvPr>
            <p:ph type="title"/>
          </p:nvPr>
        </p:nvSpPr>
        <p:spPr>
          <a:xfrm>
            <a:off x="838200" y="365125"/>
            <a:ext cx="6334957" cy="1325563"/>
          </a:xfrm>
        </p:spPr>
        <p:txBody>
          <a:bodyPr/>
          <a:lstStyle/>
          <a:p>
            <a:r>
              <a:rPr lang="en-US" dirty="0"/>
              <a:t>Learning Objectives</a:t>
            </a:r>
          </a:p>
        </p:txBody>
      </p:sp>
      <p:sp>
        <p:nvSpPr>
          <p:cNvPr id="9" name="Content Placeholder 8">
            <a:extLst>
              <a:ext uri="{FF2B5EF4-FFF2-40B4-BE49-F238E27FC236}">
                <a16:creationId xmlns:a16="http://schemas.microsoft.com/office/drawing/2014/main" id="{8E769006-B26D-458F-97B9-93E644A60F72}"/>
              </a:ext>
            </a:extLst>
          </p:cNvPr>
          <p:cNvSpPr>
            <a:spLocks noGrp="1"/>
          </p:cNvSpPr>
          <p:nvPr>
            <p:ph idx="1"/>
          </p:nvPr>
        </p:nvSpPr>
        <p:spPr>
          <a:xfrm>
            <a:off x="838201" y="1825624"/>
            <a:ext cx="5127594" cy="3986111"/>
          </a:xfrm>
        </p:spPr>
        <p:txBody>
          <a:bodyPr/>
          <a:lstStyle/>
          <a:p>
            <a:r>
              <a:rPr lang="en-US" dirty="0"/>
              <a:t>Understand the impacts of brain development that affect younger drivers</a:t>
            </a:r>
          </a:p>
          <a:p>
            <a:r>
              <a:rPr lang="en-US" dirty="0"/>
              <a:t>Identify risky behaviors and ways they can be counteracted</a:t>
            </a:r>
          </a:p>
        </p:txBody>
      </p:sp>
      <p:pic>
        <p:nvPicPr>
          <p:cNvPr id="5" name="Picture 4">
            <a:extLst>
              <a:ext uri="{FF2B5EF4-FFF2-40B4-BE49-F238E27FC236}">
                <a16:creationId xmlns:a16="http://schemas.microsoft.com/office/drawing/2014/main" id="{48E2A1E8-F582-4948-8B3B-376EB2B793D4}"/>
              </a:ext>
            </a:extLst>
          </p:cNvPr>
          <p:cNvPicPr>
            <a:picLocks noChangeAspect="1"/>
          </p:cNvPicPr>
          <p:nvPr/>
        </p:nvPicPr>
        <p:blipFill rotWithShape="1">
          <a:blip r:embed="rId3">
            <a:extLst>
              <a:ext uri="{28A0092B-C50C-407E-A947-70E740481C1C}">
                <a14:useLocalDpi xmlns:a14="http://schemas.microsoft.com/office/drawing/2010/main" val="0"/>
              </a:ext>
            </a:extLst>
          </a:blip>
          <a:srcRect l="6254" t="13800" r="9979" b="19879"/>
          <a:stretch/>
        </p:blipFill>
        <p:spPr>
          <a:xfrm>
            <a:off x="6096000" y="878890"/>
            <a:ext cx="5760868" cy="4560998"/>
          </a:xfrm>
          <a:prstGeom prst="rect">
            <a:avLst/>
          </a:prstGeom>
        </p:spPr>
      </p:pic>
    </p:spTree>
    <p:extLst>
      <p:ext uri="{BB962C8B-B14F-4D97-AF65-F5344CB8AC3E}">
        <p14:creationId xmlns:p14="http://schemas.microsoft.com/office/powerpoint/2010/main" val="2818819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B0A21-534F-47BD-A013-3D7409AA09A4}"/>
              </a:ext>
            </a:extLst>
          </p:cNvPr>
          <p:cNvSpPr>
            <a:spLocks noGrp="1"/>
          </p:cNvSpPr>
          <p:nvPr>
            <p:ph type="title"/>
          </p:nvPr>
        </p:nvSpPr>
        <p:spPr>
          <a:xfrm>
            <a:off x="838200" y="185036"/>
            <a:ext cx="8057225" cy="1325563"/>
          </a:xfrm>
        </p:spPr>
        <p:txBody>
          <a:bodyPr/>
          <a:lstStyle/>
          <a:p>
            <a:r>
              <a:rPr lang="en-US" dirty="0"/>
              <a:t>Brain Development and Driving</a:t>
            </a:r>
          </a:p>
        </p:txBody>
      </p:sp>
      <p:sp>
        <p:nvSpPr>
          <p:cNvPr id="3" name="Content Placeholder 2">
            <a:extLst>
              <a:ext uri="{FF2B5EF4-FFF2-40B4-BE49-F238E27FC236}">
                <a16:creationId xmlns:a16="http://schemas.microsoft.com/office/drawing/2014/main" id="{AFE3955B-4547-4DCF-B985-7820DF022CC7}"/>
              </a:ext>
            </a:extLst>
          </p:cNvPr>
          <p:cNvSpPr>
            <a:spLocks noGrp="1"/>
          </p:cNvSpPr>
          <p:nvPr>
            <p:ph sz="half" idx="1"/>
          </p:nvPr>
        </p:nvSpPr>
        <p:spPr>
          <a:xfrm>
            <a:off x="838198" y="1510598"/>
            <a:ext cx="7074908" cy="4401929"/>
          </a:xfrm>
        </p:spPr>
        <p:txBody>
          <a:bodyPr>
            <a:normAutofit/>
          </a:bodyPr>
          <a:lstStyle/>
          <a:p>
            <a:r>
              <a:rPr lang="en-US" dirty="0"/>
              <a:t>The frontal lobe of the brain controls judgement, impulse control, planning, organizing, and attention.</a:t>
            </a:r>
          </a:p>
          <a:p>
            <a:r>
              <a:rPr lang="en-US" dirty="0"/>
              <a:t>For teen drivers, that part of the brain is still developing, which impacts the following:</a:t>
            </a:r>
          </a:p>
          <a:p>
            <a:pPr lvl="1"/>
            <a:r>
              <a:rPr lang="en-US" dirty="0"/>
              <a:t>Working memory—ability to maintain and manipulate pieces of information in the moment</a:t>
            </a:r>
          </a:p>
          <a:p>
            <a:pPr lvl="1"/>
            <a:r>
              <a:rPr lang="en-US" dirty="0"/>
              <a:t>Inhibitory control—the ability to filter and resist irrelevant or distracting information and suppress impulses</a:t>
            </a:r>
          </a:p>
          <a:p>
            <a:pPr lvl="1"/>
            <a:r>
              <a:rPr lang="en-US" dirty="0"/>
              <a:t>Set shifting—the ability to sustain or shift attention and responses with changing task demands</a:t>
            </a:r>
          </a:p>
        </p:txBody>
      </p:sp>
      <p:pic>
        <p:nvPicPr>
          <p:cNvPr id="6" name="Picture 5">
            <a:extLst>
              <a:ext uri="{FF2B5EF4-FFF2-40B4-BE49-F238E27FC236}">
                <a16:creationId xmlns:a16="http://schemas.microsoft.com/office/drawing/2014/main" id="{32244CB2-7D1C-4233-86C1-8F126C267F29}"/>
              </a:ext>
            </a:extLst>
          </p:cNvPr>
          <p:cNvPicPr>
            <a:picLocks noChangeAspect="1"/>
          </p:cNvPicPr>
          <p:nvPr/>
        </p:nvPicPr>
        <p:blipFill rotWithShape="1">
          <a:blip r:embed="rId3">
            <a:extLst>
              <a:ext uri="{28A0092B-C50C-407E-A947-70E740481C1C}">
                <a14:useLocalDpi xmlns:a14="http://schemas.microsoft.com/office/drawing/2010/main" val="0"/>
              </a:ext>
            </a:extLst>
          </a:blip>
          <a:srcRect l="7003" t="2745" r="72851" b="62879"/>
          <a:stretch/>
        </p:blipFill>
        <p:spPr>
          <a:xfrm>
            <a:off x="8117292" y="1313896"/>
            <a:ext cx="3777137" cy="4598632"/>
          </a:xfrm>
          <a:prstGeom prst="rect">
            <a:avLst/>
          </a:prstGeom>
        </p:spPr>
      </p:pic>
    </p:spTree>
    <p:extLst>
      <p:ext uri="{BB962C8B-B14F-4D97-AF65-F5344CB8AC3E}">
        <p14:creationId xmlns:p14="http://schemas.microsoft.com/office/powerpoint/2010/main" val="1215395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B0A21-534F-47BD-A013-3D7409AA09A4}"/>
              </a:ext>
            </a:extLst>
          </p:cNvPr>
          <p:cNvSpPr>
            <a:spLocks noGrp="1"/>
          </p:cNvSpPr>
          <p:nvPr>
            <p:ph type="title"/>
          </p:nvPr>
        </p:nvSpPr>
        <p:spPr>
          <a:xfrm>
            <a:off x="838200" y="185036"/>
            <a:ext cx="8057225" cy="1325563"/>
          </a:xfrm>
        </p:spPr>
        <p:txBody>
          <a:bodyPr/>
          <a:lstStyle/>
          <a:p>
            <a:r>
              <a:rPr lang="en-US" dirty="0"/>
              <a:t>Brain Development and Driving</a:t>
            </a:r>
          </a:p>
        </p:txBody>
      </p:sp>
      <p:sp>
        <p:nvSpPr>
          <p:cNvPr id="3" name="Content Placeholder 2">
            <a:extLst>
              <a:ext uri="{FF2B5EF4-FFF2-40B4-BE49-F238E27FC236}">
                <a16:creationId xmlns:a16="http://schemas.microsoft.com/office/drawing/2014/main" id="{AFE3955B-4547-4DCF-B985-7820DF022CC7}"/>
              </a:ext>
            </a:extLst>
          </p:cNvPr>
          <p:cNvSpPr>
            <a:spLocks noGrp="1"/>
          </p:cNvSpPr>
          <p:nvPr>
            <p:ph sz="half" idx="1"/>
          </p:nvPr>
        </p:nvSpPr>
        <p:spPr>
          <a:xfrm>
            <a:off x="838198" y="1510598"/>
            <a:ext cx="6526163" cy="4401929"/>
          </a:xfrm>
        </p:spPr>
        <p:txBody>
          <a:bodyPr>
            <a:normAutofit/>
          </a:bodyPr>
          <a:lstStyle/>
          <a:p>
            <a:r>
              <a:rPr lang="en-US" dirty="0"/>
              <a:t>For teenage drivers, these facts have several consequences:</a:t>
            </a:r>
          </a:p>
          <a:p>
            <a:pPr lvl="1"/>
            <a:r>
              <a:rPr lang="en-US" dirty="0"/>
              <a:t>Maintaining and processing multiple pieces of information quickly is limited and can lead to negative driving outcomes </a:t>
            </a:r>
          </a:p>
          <a:p>
            <a:pPr lvl="1"/>
            <a:r>
              <a:rPr lang="en-US" dirty="0"/>
              <a:t>Reduced inhibitions can lead to poor choices, risk taking and overconfidence, leading to traffic violations/citations and crashes  </a:t>
            </a:r>
          </a:p>
          <a:p>
            <a:pPr lvl="1"/>
            <a:r>
              <a:rPr lang="en-US" dirty="0"/>
              <a:t>Ability to maintain attention and shift focus when demands change is still developing, and distractions may affect ability to handle simultaneous driving decisions</a:t>
            </a:r>
          </a:p>
        </p:txBody>
      </p:sp>
      <p:pic>
        <p:nvPicPr>
          <p:cNvPr id="5" name="Picture 4">
            <a:extLst>
              <a:ext uri="{FF2B5EF4-FFF2-40B4-BE49-F238E27FC236}">
                <a16:creationId xmlns:a16="http://schemas.microsoft.com/office/drawing/2014/main" id="{68577B14-19D8-46F5-8F63-C11D576F3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3826" y="1370429"/>
            <a:ext cx="4311587" cy="4311587"/>
          </a:xfrm>
          <a:prstGeom prst="rect">
            <a:avLst/>
          </a:prstGeom>
        </p:spPr>
      </p:pic>
    </p:spTree>
    <p:extLst>
      <p:ext uri="{BB962C8B-B14F-4D97-AF65-F5344CB8AC3E}">
        <p14:creationId xmlns:p14="http://schemas.microsoft.com/office/powerpoint/2010/main" val="891086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AC88-C561-40CD-89C9-36EA19375DDD}"/>
              </a:ext>
            </a:extLst>
          </p:cNvPr>
          <p:cNvSpPr>
            <a:spLocks noGrp="1"/>
          </p:cNvSpPr>
          <p:nvPr>
            <p:ph type="title"/>
          </p:nvPr>
        </p:nvSpPr>
        <p:spPr>
          <a:xfrm>
            <a:off x="441593" y="183749"/>
            <a:ext cx="10515600" cy="1325563"/>
          </a:xfrm>
        </p:spPr>
        <p:txBody>
          <a:bodyPr/>
          <a:lstStyle/>
          <a:p>
            <a:r>
              <a:rPr lang="en-US" dirty="0"/>
              <a:t>Understanding Consequences</a:t>
            </a:r>
          </a:p>
        </p:txBody>
      </p:sp>
      <p:sp>
        <p:nvSpPr>
          <p:cNvPr id="3" name="Content Placeholder 2">
            <a:extLst>
              <a:ext uri="{FF2B5EF4-FFF2-40B4-BE49-F238E27FC236}">
                <a16:creationId xmlns:a16="http://schemas.microsoft.com/office/drawing/2014/main" id="{964E97CD-674F-4EA9-BE98-03A15CE5E9A3}"/>
              </a:ext>
            </a:extLst>
          </p:cNvPr>
          <p:cNvSpPr>
            <a:spLocks noGrp="1"/>
          </p:cNvSpPr>
          <p:nvPr>
            <p:ph idx="1"/>
          </p:nvPr>
        </p:nvSpPr>
        <p:spPr>
          <a:xfrm>
            <a:off x="441594" y="1509312"/>
            <a:ext cx="7259197" cy="4302424"/>
          </a:xfrm>
        </p:spPr>
        <p:txBody>
          <a:bodyPr>
            <a:normAutofit/>
          </a:bodyPr>
          <a:lstStyle/>
          <a:p>
            <a:r>
              <a:rPr lang="en-US" dirty="0"/>
              <a:t>Driving is a complex task with the potential for negative consequences stemming from poor decisions.</a:t>
            </a:r>
          </a:p>
          <a:p>
            <a:r>
              <a:rPr lang="en-US" dirty="0"/>
              <a:t> The consequences from poor driving decisions include the following:</a:t>
            </a:r>
          </a:p>
          <a:p>
            <a:pPr lvl="1"/>
            <a:r>
              <a:rPr lang="en-US" dirty="0"/>
              <a:t>Tickets/citations</a:t>
            </a:r>
          </a:p>
          <a:p>
            <a:pPr lvl="1"/>
            <a:r>
              <a:rPr lang="en-US" dirty="0"/>
              <a:t>Crashes resulting in injury and death</a:t>
            </a:r>
          </a:p>
          <a:p>
            <a:pPr lvl="1"/>
            <a:r>
              <a:rPr lang="en-US" dirty="0"/>
              <a:t>Loss of license</a:t>
            </a:r>
          </a:p>
          <a:p>
            <a:r>
              <a:rPr lang="en-US" dirty="0"/>
              <a:t>Recognizing limitations and increased awareness of driving risk can help develop effective decision-making for younger drivers</a:t>
            </a:r>
          </a:p>
        </p:txBody>
      </p:sp>
      <p:pic>
        <p:nvPicPr>
          <p:cNvPr id="6" name="Picture 5">
            <a:extLst>
              <a:ext uri="{FF2B5EF4-FFF2-40B4-BE49-F238E27FC236}">
                <a16:creationId xmlns:a16="http://schemas.microsoft.com/office/drawing/2014/main" id="{D5AB0EB1-4B9B-47C4-A406-535A092EFF22}"/>
              </a:ext>
            </a:extLst>
          </p:cNvPr>
          <p:cNvPicPr>
            <a:picLocks noChangeAspect="1"/>
          </p:cNvPicPr>
          <p:nvPr/>
        </p:nvPicPr>
        <p:blipFill rotWithShape="1">
          <a:blip r:embed="rId3">
            <a:extLst>
              <a:ext uri="{28A0092B-C50C-407E-A947-70E740481C1C}">
                <a14:useLocalDpi xmlns:a14="http://schemas.microsoft.com/office/drawing/2010/main" val="0"/>
              </a:ext>
            </a:extLst>
          </a:blip>
          <a:srcRect l="29361" t="19" r="32641" b="83"/>
          <a:stretch/>
        </p:blipFill>
        <p:spPr>
          <a:xfrm>
            <a:off x="8639502" y="0"/>
            <a:ext cx="3552497" cy="6225567"/>
          </a:xfrm>
          <a:prstGeom prst="rect">
            <a:avLst/>
          </a:prstGeom>
        </p:spPr>
      </p:pic>
    </p:spTree>
    <p:extLst>
      <p:ext uri="{BB962C8B-B14F-4D97-AF65-F5344CB8AC3E}">
        <p14:creationId xmlns:p14="http://schemas.microsoft.com/office/powerpoint/2010/main" val="3591625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8C3EB-D0B7-40EA-96AA-0CB76F01EE12}"/>
              </a:ext>
            </a:extLst>
          </p:cNvPr>
          <p:cNvSpPr>
            <a:spLocks noGrp="1"/>
          </p:cNvSpPr>
          <p:nvPr>
            <p:ph type="title"/>
          </p:nvPr>
        </p:nvSpPr>
        <p:spPr/>
        <p:txBody>
          <a:bodyPr/>
          <a:lstStyle/>
          <a:p>
            <a:r>
              <a:rPr lang="en-US" dirty="0"/>
              <a:t>Risky Behavior</a:t>
            </a:r>
          </a:p>
        </p:txBody>
      </p:sp>
      <p:sp>
        <p:nvSpPr>
          <p:cNvPr id="3" name="Content Placeholder 2">
            <a:extLst>
              <a:ext uri="{FF2B5EF4-FFF2-40B4-BE49-F238E27FC236}">
                <a16:creationId xmlns:a16="http://schemas.microsoft.com/office/drawing/2014/main" id="{459D3CA6-9082-4E9D-9EBB-1667C8ABBA07}"/>
              </a:ext>
            </a:extLst>
          </p:cNvPr>
          <p:cNvSpPr>
            <a:spLocks noGrp="1"/>
          </p:cNvSpPr>
          <p:nvPr>
            <p:ph sz="half" idx="1"/>
          </p:nvPr>
        </p:nvSpPr>
        <p:spPr>
          <a:xfrm>
            <a:off x="838200" y="1825625"/>
            <a:ext cx="3017704" cy="3926212"/>
          </a:xfrm>
        </p:spPr>
        <p:txBody>
          <a:bodyPr>
            <a:normAutofit/>
          </a:bodyPr>
          <a:lstStyle/>
          <a:p>
            <a:r>
              <a:rPr lang="en-US" dirty="0"/>
              <a:t>Overly emotional (angry, sad, etc.)</a:t>
            </a:r>
          </a:p>
          <a:p>
            <a:r>
              <a:rPr lang="en-US" dirty="0"/>
              <a:t>Tailgating</a:t>
            </a:r>
          </a:p>
          <a:p>
            <a:r>
              <a:rPr lang="en-US" dirty="0"/>
              <a:t>Distraction</a:t>
            </a:r>
          </a:p>
          <a:p>
            <a:r>
              <a:rPr lang="en-US" dirty="0"/>
              <a:t>Failure to signal</a:t>
            </a:r>
          </a:p>
          <a:p>
            <a:r>
              <a:rPr lang="en-US" dirty="0"/>
              <a:t>Speeding</a:t>
            </a:r>
          </a:p>
          <a:p>
            <a:r>
              <a:rPr lang="en-US" dirty="0"/>
              <a:t>Drowsy driving</a:t>
            </a:r>
          </a:p>
          <a:p>
            <a:r>
              <a:rPr lang="en-US" dirty="0"/>
              <a:t>Overconfident</a:t>
            </a:r>
          </a:p>
          <a:p>
            <a:pPr marL="0" indent="0">
              <a:buNone/>
            </a:pPr>
            <a:endParaRPr lang="en-US" dirty="0"/>
          </a:p>
        </p:txBody>
      </p:sp>
      <p:sp>
        <p:nvSpPr>
          <p:cNvPr id="5" name="Content Placeholder 4">
            <a:extLst>
              <a:ext uri="{FF2B5EF4-FFF2-40B4-BE49-F238E27FC236}">
                <a16:creationId xmlns:a16="http://schemas.microsoft.com/office/drawing/2014/main" id="{6393B322-38F1-49F7-8ADA-8C20C70FA062}"/>
              </a:ext>
            </a:extLst>
          </p:cNvPr>
          <p:cNvSpPr>
            <a:spLocks noGrp="1"/>
          </p:cNvSpPr>
          <p:nvPr>
            <p:ph sz="half" idx="2"/>
          </p:nvPr>
        </p:nvSpPr>
        <p:spPr>
          <a:xfrm>
            <a:off x="4112046" y="1825625"/>
            <a:ext cx="3203153" cy="3926212"/>
          </a:xfrm>
        </p:spPr>
        <p:txBody>
          <a:bodyPr>
            <a:normAutofit lnSpcReduction="10000"/>
          </a:bodyPr>
          <a:lstStyle/>
          <a:p>
            <a:r>
              <a:rPr lang="en-US" dirty="0"/>
              <a:t>Texting and cell phone use</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Running signals/Stop signs</a:t>
            </a:r>
          </a:p>
          <a:p>
            <a:r>
              <a:rPr lang="en-US" dirty="0">
                <a:latin typeface="Arial" panose="020B0604020202020204" pitchFamily="34" charset="0"/>
                <a:cs typeface="Arial" panose="020B0604020202020204" pitchFamily="34" charset="0"/>
              </a:rPr>
              <a:t>Aggressiveness</a:t>
            </a:r>
          </a:p>
          <a:p>
            <a:r>
              <a:rPr lang="en-US" dirty="0">
                <a:latin typeface="Arial" panose="020B0604020202020204" pitchFamily="34" charset="0"/>
                <a:cs typeface="Arial" panose="020B0604020202020204" pitchFamily="34" charset="0"/>
              </a:rPr>
              <a:t>Not checking blind spots</a:t>
            </a:r>
          </a:p>
          <a:p>
            <a:r>
              <a:rPr lang="en-US" dirty="0">
                <a:latin typeface="Arial" panose="020B0604020202020204" pitchFamily="34" charset="0"/>
                <a:cs typeface="Arial" panose="020B0604020202020204" pitchFamily="34" charset="0"/>
              </a:rPr>
              <a:t>Improper merging</a:t>
            </a:r>
          </a:p>
          <a:p>
            <a:r>
              <a:rPr lang="en-US" dirty="0">
                <a:latin typeface="Arial" panose="020B0604020202020204" pitchFamily="34" charset="0"/>
                <a:cs typeface="Arial" panose="020B0604020202020204" pitchFamily="34" charset="0"/>
              </a:rPr>
              <a:t>Riding the brakes</a:t>
            </a:r>
          </a:p>
        </p:txBody>
      </p:sp>
      <p:pic>
        <p:nvPicPr>
          <p:cNvPr id="9" name="Picture 8">
            <a:extLst>
              <a:ext uri="{FF2B5EF4-FFF2-40B4-BE49-F238E27FC236}">
                <a16:creationId xmlns:a16="http://schemas.microsoft.com/office/drawing/2014/main" id="{D3E88DA2-3598-4EAD-A844-466AB106BE1E}"/>
              </a:ext>
            </a:extLst>
          </p:cNvPr>
          <p:cNvPicPr>
            <a:picLocks noChangeAspect="1"/>
          </p:cNvPicPr>
          <p:nvPr/>
        </p:nvPicPr>
        <p:blipFill rotWithShape="1">
          <a:blip r:embed="rId3">
            <a:extLst>
              <a:ext uri="{28A0092B-C50C-407E-A947-70E740481C1C}">
                <a14:useLocalDpi xmlns:a14="http://schemas.microsoft.com/office/drawing/2010/main" val="0"/>
              </a:ext>
            </a:extLst>
          </a:blip>
          <a:srcRect l="21417" r="8225"/>
          <a:stretch/>
        </p:blipFill>
        <p:spPr>
          <a:xfrm>
            <a:off x="7631017" y="1825625"/>
            <a:ext cx="4560983" cy="3660775"/>
          </a:xfrm>
          <a:prstGeom prst="rect">
            <a:avLst/>
          </a:prstGeom>
        </p:spPr>
      </p:pic>
    </p:spTree>
    <p:extLst>
      <p:ext uri="{BB962C8B-B14F-4D97-AF65-F5344CB8AC3E}">
        <p14:creationId xmlns:p14="http://schemas.microsoft.com/office/powerpoint/2010/main" val="492667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DD9AA-41B7-45B8-A657-63DC97CF1FE8}"/>
              </a:ext>
            </a:extLst>
          </p:cNvPr>
          <p:cNvSpPr>
            <a:spLocks noGrp="1"/>
          </p:cNvSpPr>
          <p:nvPr>
            <p:ph type="title"/>
          </p:nvPr>
        </p:nvSpPr>
        <p:spPr>
          <a:xfrm>
            <a:off x="838200" y="111737"/>
            <a:ext cx="10515600" cy="1325563"/>
          </a:xfrm>
        </p:spPr>
        <p:txBody>
          <a:bodyPr/>
          <a:lstStyle/>
          <a:p>
            <a:r>
              <a:rPr lang="en-US" dirty="0"/>
              <a:t>Managing Risk</a:t>
            </a:r>
          </a:p>
        </p:txBody>
      </p:sp>
      <p:sp>
        <p:nvSpPr>
          <p:cNvPr id="3" name="Content Placeholder 2">
            <a:extLst>
              <a:ext uri="{FF2B5EF4-FFF2-40B4-BE49-F238E27FC236}">
                <a16:creationId xmlns:a16="http://schemas.microsoft.com/office/drawing/2014/main" id="{BFEC8010-584E-4ECC-B372-E373EED6BC89}"/>
              </a:ext>
            </a:extLst>
          </p:cNvPr>
          <p:cNvSpPr>
            <a:spLocks noGrp="1"/>
          </p:cNvSpPr>
          <p:nvPr>
            <p:ph idx="1"/>
          </p:nvPr>
        </p:nvSpPr>
        <p:spPr>
          <a:xfrm>
            <a:off x="838200" y="1318849"/>
            <a:ext cx="10515600" cy="3131966"/>
          </a:xfrm>
        </p:spPr>
        <p:txBody>
          <a:bodyPr/>
          <a:lstStyle/>
          <a:p>
            <a:r>
              <a:rPr lang="en-US" dirty="0"/>
              <a:t>Younger drivers should assess the driving situation they face and react accordingly to minimize risk.</a:t>
            </a:r>
          </a:p>
          <a:p>
            <a:r>
              <a:rPr lang="en-US" dirty="0"/>
              <a:t>While all risk cannot be removed from driving, steps can be taken by younger drivers to manage it, including the following:</a:t>
            </a:r>
          </a:p>
          <a:p>
            <a:pPr lvl="1"/>
            <a:r>
              <a:rPr lang="en-US" dirty="0"/>
              <a:t>Avoid the risk by choosing not to attempt a driving action</a:t>
            </a:r>
          </a:p>
          <a:p>
            <a:pPr lvl="1"/>
            <a:r>
              <a:rPr lang="en-US" dirty="0"/>
              <a:t>Prevent the risk by educating yourself, maintaining a safe vehicle, etc.</a:t>
            </a:r>
          </a:p>
          <a:p>
            <a:pPr lvl="1"/>
            <a:r>
              <a:rPr lang="en-US" dirty="0"/>
              <a:t>Reduce the risk by increasing response time and vehicle control (slow down and maintain distance from vehicle(s) ahead)</a:t>
            </a:r>
          </a:p>
        </p:txBody>
      </p:sp>
      <p:pic>
        <p:nvPicPr>
          <p:cNvPr id="5" name="Picture 4">
            <a:extLst>
              <a:ext uri="{FF2B5EF4-FFF2-40B4-BE49-F238E27FC236}">
                <a16:creationId xmlns:a16="http://schemas.microsoft.com/office/drawing/2014/main" id="{AE56EA48-505F-4ECC-9D76-EC8FC4F687A2}"/>
              </a:ext>
            </a:extLst>
          </p:cNvPr>
          <p:cNvPicPr>
            <a:picLocks noChangeAspect="1"/>
          </p:cNvPicPr>
          <p:nvPr/>
        </p:nvPicPr>
        <p:blipFill rotWithShape="1">
          <a:blip r:embed="rId3">
            <a:extLst>
              <a:ext uri="{28A0092B-C50C-407E-A947-70E740481C1C}">
                <a14:useLocalDpi xmlns:a14="http://schemas.microsoft.com/office/drawing/2010/main" val="0"/>
              </a:ext>
            </a:extLst>
          </a:blip>
          <a:srcRect l="9284" t="25557" r="8211" b="50932"/>
          <a:stretch/>
        </p:blipFill>
        <p:spPr>
          <a:xfrm>
            <a:off x="1380780" y="4450815"/>
            <a:ext cx="9430440" cy="1612403"/>
          </a:xfrm>
          <a:prstGeom prst="rect">
            <a:avLst/>
          </a:prstGeom>
        </p:spPr>
      </p:pic>
    </p:spTree>
    <p:extLst>
      <p:ext uri="{BB962C8B-B14F-4D97-AF65-F5344CB8AC3E}">
        <p14:creationId xmlns:p14="http://schemas.microsoft.com/office/powerpoint/2010/main" val="521232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B0C14-A3F7-4F27-85DE-C2395FB1A7F9}"/>
              </a:ext>
            </a:extLst>
          </p:cNvPr>
          <p:cNvSpPr>
            <a:spLocks noGrp="1"/>
          </p:cNvSpPr>
          <p:nvPr>
            <p:ph type="title"/>
          </p:nvPr>
        </p:nvSpPr>
        <p:spPr>
          <a:xfrm>
            <a:off x="838200" y="224076"/>
            <a:ext cx="10515600" cy="1325563"/>
          </a:xfrm>
        </p:spPr>
        <p:txBody>
          <a:bodyPr/>
          <a:lstStyle/>
          <a:p>
            <a:r>
              <a:rPr lang="en-US" dirty="0"/>
              <a:t>Driver Condition—Attitude/Emotions</a:t>
            </a:r>
          </a:p>
        </p:txBody>
      </p:sp>
      <p:sp>
        <p:nvSpPr>
          <p:cNvPr id="3" name="Content Placeholder 2">
            <a:extLst>
              <a:ext uri="{FF2B5EF4-FFF2-40B4-BE49-F238E27FC236}">
                <a16:creationId xmlns:a16="http://schemas.microsoft.com/office/drawing/2014/main" id="{9751F611-38F6-4764-98C9-6F6B659C100D}"/>
              </a:ext>
            </a:extLst>
          </p:cNvPr>
          <p:cNvSpPr>
            <a:spLocks noGrp="1"/>
          </p:cNvSpPr>
          <p:nvPr>
            <p:ph idx="1"/>
          </p:nvPr>
        </p:nvSpPr>
        <p:spPr>
          <a:xfrm>
            <a:off x="838200" y="1575412"/>
            <a:ext cx="6829540" cy="4395730"/>
          </a:xfrm>
        </p:spPr>
        <p:txBody>
          <a:bodyPr>
            <a:normAutofit/>
          </a:bodyPr>
          <a:lstStyle/>
          <a:p>
            <a:r>
              <a:rPr lang="en-US" dirty="0"/>
              <a:t>Driving can be a stressful experience, so it is important that you have a handle on emotions and maintain a good attitude.</a:t>
            </a:r>
          </a:p>
          <a:p>
            <a:r>
              <a:rPr lang="en-US" dirty="0"/>
              <a:t>Research has found a correlation between the magnitude of negative emotions and the number of unsafe driving behaviors:</a:t>
            </a:r>
          </a:p>
          <a:p>
            <a:pPr lvl="1"/>
            <a:r>
              <a:rPr lang="en-US" dirty="0"/>
              <a:t>Emotions impede ability to detect and respond to hazards</a:t>
            </a:r>
          </a:p>
          <a:p>
            <a:pPr lvl="1"/>
            <a:r>
              <a:rPr lang="en-US" dirty="0"/>
              <a:t>Negative thoughts may lead to aggressive behaviors in response to other drivers</a:t>
            </a:r>
          </a:p>
          <a:p>
            <a:pPr lvl="1"/>
            <a:r>
              <a:rPr lang="en-US" dirty="0"/>
              <a:t>Negative emotions may linger, resulting in continued poor driving</a:t>
            </a:r>
          </a:p>
        </p:txBody>
      </p:sp>
      <p:pic>
        <p:nvPicPr>
          <p:cNvPr id="6" name="Picture 5">
            <a:extLst>
              <a:ext uri="{FF2B5EF4-FFF2-40B4-BE49-F238E27FC236}">
                <a16:creationId xmlns:a16="http://schemas.microsoft.com/office/drawing/2014/main" id="{D9D29173-D0E1-4CD0-BBF2-4A4AB5C76BDD}"/>
              </a:ext>
            </a:extLst>
          </p:cNvPr>
          <p:cNvPicPr>
            <a:picLocks noChangeAspect="1"/>
          </p:cNvPicPr>
          <p:nvPr/>
        </p:nvPicPr>
        <p:blipFill rotWithShape="1">
          <a:blip r:embed="rId3">
            <a:extLst>
              <a:ext uri="{28A0092B-C50C-407E-A947-70E740481C1C}">
                <a14:useLocalDpi xmlns:a14="http://schemas.microsoft.com/office/drawing/2010/main" val="0"/>
              </a:ext>
            </a:extLst>
          </a:blip>
          <a:srcRect l="26572" t="3008" r="6707" b="-1"/>
          <a:stretch/>
        </p:blipFill>
        <p:spPr>
          <a:xfrm>
            <a:off x="7855026" y="1652529"/>
            <a:ext cx="4336973" cy="4186411"/>
          </a:xfrm>
          <a:prstGeom prst="rect">
            <a:avLst/>
          </a:prstGeom>
        </p:spPr>
      </p:pic>
    </p:spTree>
    <p:extLst>
      <p:ext uri="{BB962C8B-B14F-4D97-AF65-F5344CB8AC3E}">
        <p14:creationId xmlns:p14="http://schemas.microsoft.com/office/powerpoint/2010/main" val="2635606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DC77D-C1CB-48B7-81F3-5A9553415C30}"/>
              </a:ext>
            </a:extLst>
          </p:cNvPr>
          <p:cNvSpPr>
            <a:spLocks noGrp="1"/>
          </p:cNvSpPr>
          <p:nvPr>
            <p:ph type="title"/>
          </p:nvPr>
        </p:nvSpPr>
        <p:spPr>
          <a:xfrm>
            <a:off x="838200" y="574445"/>
            <a:ext cx="6983776" cy="1325563"/>
          </a:xfrm>
        </p:spPr>
        <p:txBody>
          <a:bodyPr/>
          <a:lstStyle/>
          <a:p>
            <a:r>
              <a:rPr lang="en-US" dirty="0"/>
              <a:t>Driver Condition—Attitude/Emotions</a:t>
            </a:r>
          </a:p>
        </p:txBody>
      </p:sp>
      <p:sp>
        <p:nvSpPr>
          <p:cNvPr id="3" name="Content Placeholder 2">
            <a:extLst>
              <a:ext uri="{FF2B5EF4-FFF2-40B4-BE49-F238E27FC236}">
                <a16:creationId xmlns:a16="http://schemas.microsoft.com/office/drawing/2014/main" id="{E20A8321-5DB7-4B0B-A01B-3CD635D1858E}"/>
              </a:ext>
            </a:extLst>
          </p:cNvPr>
          <p:cNvSpPr>
            <a:spLocks noGrp="1"/>
          </p:cNvSpPr>
          <p:nvPr>
            <p:ph idx="1"/>
          </p:nvPr>
        </p:nvSpPr>
        <p:spPr>
          <a:xfrm>
            <a:off x="838200" y="2291508"/>
            <a:ext cx="6510051" cy="3729547"/>
          </a:xfrm>
        </p:spPr>
        <p:txBody>
          <a:bodyPr/>
          <a:lstStyle/>
          <a:p>
            <a:r>
              <a:rPr lang="en-US" dirty="0"/>
              <a:t>How can you counteract this?</a:t>
            </a:r>
          </a:p>
          <a:p>
            <a:pPr lvl="1"/>
            <a:r>
              <a:rPr lang="en-US" dirty="0"/>
              <a:t>Try to avoid driving until you are feeling calm</a:t>
            </a:r>
          </a:p>
          <a:p>
            <a:pPr lvl="1"/>
            <a:r>
              <a:rPr lang="en-US" dirty="0"/>
              <a:t>Try to leave personal problems behind</a:t>
            </a:r>
          </a:p>
          <a:p>
            <a:pPr lvl="1"/>
            <a:r>
              <a:rPr lang="en-US" dirty="0"/>
              <a:t>Practice relaxing—close your eyes, breathe evenly</a:t>
            </a:r>
          </a:p>
          <a:p>
            <a:pPr lvl="1"/>
            <a:r>
              <a:rPr lang="en-US" dirty="0"/>
              <a:t>If traffic is stressful, use alternative routes or leave earlier</a:t>
            </a:r>
          </a:p>
          <a:p>
            <a:pPr lvl="1"/>
            <a:r>
              <a:rPr lang="en-US" dirty="0"/>
              <a:t>Be patient and even-tempered</a:t>
            </a:r>
          </a:p>
          <a:p>
            <a:pPr lvl="1"/>
            <a:r>
              <a:rPr lang="en-US" dirty="0"/>
              <a:t>Get adequate rest (sleep)</a:t>
            </a:r>
          </a:p>
        </p:txBody>
      </p:sp>
      <p:pic>
        <p:nvPicPr>
          <p:cNvPr id="5" name="Picture 4">
            <a:extLst>
              <a:ext uri="{FF2B5EF4-FFF2-40B4-BE49-F238E27FC236}">
                <a16:creationId xmlns:a16="http://schemas.microsoft.com/office/drawing/2014/main" id="{EF1AF771-C94F-4C19-986F-17C4A2BEB44E}"/>
              </a:ext>
            </a:extLst>
          </p:cNvPr>
          <p:cNvPicPr>
            <a:picLocks noChangeAspect="1"/>
          </p:cNvPicPr>
          <p:nvPr/>
        </p:nvPicPr>
        <p:blipFill rotWithShape="1">
          <a:blip r:embed="rId3">
            <a:extLst>
              <a:ext uri="{28A0092B-C50C-407E-A947-70E740481C1C}">
                <a14:useLocalDpi xmlns:a14="http://schemas.microsoft.com/office/drawing/2010/main" val="0"/>
              </a:ext>
            </a:extLst>
          </a:blip>
          <a:srcRect r="55903"/>
          <a:stretch/>
        </p:blipFill>
        <p:spPr>
          <a:xfrm>
            <a:off x="8074088" y="0"/>
            <a:ext cx="4117912" cy="6225567"/>
          </a:xfrm>
          <a:prstGeom prst="rect">
            <a:avLst/>
          </a:prstGeom>
        </p:spPr>
      </p:pic>
    </p:spTree>
    <p:extLst>
      <p:ext uri="{BB962C8B-B14F-4D97-AF65-F5344CB8AC3E}">
        <p14:creationId xmlns:p14="http://schemas.microsoft.com/office/powerpoint/2010/main" val="1457704263"/>
      </p:ext>
    </p:extLst>
  </p:cSld>
  <p:clrMapOvr>
    <a:masterClrMapping/>
  </p:clrMapOvr>
</p:sld>
</file>

<file path=ppt/theme/theme1.xml><?xml version="1.0" encoding="utf-8"?>
<a:theme xmlns:a="http://schemas.openxmlformats.org/drawingml/2006/main" name="Office Theme">
  <a:themeElements>
    <a:clrScheme name="Iowa DOT">
      <a:dk1>
        <a:srgbClr val="53565A"/>
      </a:dk1>
      <a:lt1>
        <a:sysClr val="window" lastClr="FFFFFF"/>
      </a:lt1>
      <a:dk2>
        <a:srgbClr val="254C5A"/>
      </a:dk2>
      <a:lt2>
        <a:srgbClr val="E7E6E6"/>
      </a:lt2>
      <a:accent1>
        <a:srgbClr val="FFCC00"/>
      </a:accent1>
      <a:accent2>
        <a:srgbClr val="C5D668"/>
      </a:accent2>
      <a:accent3>
        <a:srgbClr val="04637B"/>
      </a:accent3>
      <a:accent4>
        <a:srgbClr val="7F2629"/>
      </a:accent4>
      <a:accent5>
        <a:srgbClr val="1F5D38"/>
      </a:accent5>
      <a:accent6>
        <a:srgbClr val="BB6128"/>
      </a:accent6>
      <a:hlink>
        <a:srgbClr val="E0A525"/>
      </a:hlink>
      <a:folHlink>
        <a:srgbClr val="E0A52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 Iowa DOT PPT Template_risky-behavior.pptx" id="{4DA163F3-06A1-4984-B302-1E3D8D42509B}" vid="{604E0FEB-11B4-421F-A6DE-C293F02F77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2024 Iowa DOT PPT Template_risky-behavior</Template>
  <TotalTime>118</TotalTime>
  <Words>2095</Words>
  <Application>Microsoft Office PowerPoint</Application>
  <PresentationFormat>Widescreen</PresentationFormat>
  <Paragraphs>156</Paragraphs>
  <Slides>11</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Courier New</vt:lpstr>
      <vt:lpstr>Office Theme</vt:lpstr>
      <vt:lpstr>Risky Behavior</vt:lpstr>
      <vt:lpstr>Learning Objectives</vt:lpstr>
      <vt:lpstr>Brain Development and Driving</vt:lpstr>
      <vt:lpstr>Brain Development and Driving</vt:lpstr>
      <vt:lpstr>Understanding Consequences</vt:lpstr>
      <vt:lpstr>Risky Behavior</vt:lpstr>
      <vt:lpstr>Managing Risk</vt:lpstr>
      <vt:lpstr>Driver Condition—Attitude/Emotions</vt:lpstr>
      <vt:lpstr>Driver Condition—Attitude/Emotions</vt:lpstr>
      <vt:lpstr>Additional Resources</vt:lpstr>
      <vt:lpstr>Disclaimer Notice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Risky Behavior</dc:title>
  <dc:creator>Hoermann, Alicia M [ITRNS]</dc:creator>
  <cp:lastModifiedBy>Gieseman, Oksana K [ITRNS]</cp:lastModifiedBy>
  <cp:revision>15</cp:revision>
  <dcterms:created xsi:type="dcterms:W3CDTF">2024-06-07T14:07:04Z</dcterms:created>
  <dcterms:modified xsi:type="dcterms:W3CDTF">2025-07-16T20:40:37Z</dcterms:modified>
</cp:coreProperties>
</file>