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7" r:id="rId2"/>
    <p:sldId id="261" r:id="rId3"/>
    <p:sldId id="262" r:id="rId4"/>
    <p:sldId id="263" r:id="rId5"/>
    <p:sldId id="264" r:id="rId6"/>
    <p:sldId id="265" r:id="rId7"/>
    <p:sldId id="266" r:id="rId8"/>
    <p:sldId id="267" r:id="rId9"/>
    <p:sldId id="268" r:id="rId10"/>
    <p:sldId id="269" r:id="rId11"/>
    <p:sldId id="270" r:id="rId12"/>
    <p:sldId id="271" r:id="rId13"/>
    <p:sldId id="272" r:id="rId14"/>
    <p:sldId id="288" r:id="rId15"/>
    <p:sldId id="289" r:id="rId16"/>
    <p:sldId id="273" r:id="rId17"/>
    <p:sldId id="274" r:id="rId18"/>
    <p:sldId id="275" r:id="rId19"/>
    <p:sldId id="276" r:id="rId20"/>
    <p:sldId id="277" r:id="rId21"/>
    <p:sldId id="278" r:id="rId22"/>
    <p:sldId id="28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8999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89" autoAdjust="0"/>
    <p:restoredTop sz="67817"/>
  </p:normalViewPr>
  <p:slideViewPr>
    <p:cSldViewPr snapToGrid="0">
      <p:cViewPr varScale="1">
        <p:scale>
          <a:sx n="138" d="100"/>
          <a:sy n="138" d="100"/>
        </p:scale>
        <p:origin x="340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shallmar\Box\1_Projects\Iowa%20DOT%20Drivers%20Ed.%20Curriculum\Drivers%20Ed%20Topics\Distraction%20topics\Resources\IowaDIstractedCrashStatistic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1"/>
          <c:order val="0"/>
          <c:tx>
            <c:strRef>
              <c:f>Sheet1!$D$3</c:f>
              <c:strCache>
                <c:ptCount val="1"/>
                <c:pt idx="0">
                  <c:v>Total Crashes</c:v>
                </c:pt>
              </c:strCache>
            </c:strRef>
          </c:tx>
          <c:spPr>
            <a:ln w="28575" cap="rnd">
              <a:solidFill>
                <a:schemeClr val="accent3"/>
              </a:solidFill>
              <a:round/>
            </a:ln>
            <a:effectLst/>
          </c:spPr>
          <c:marker>
            <c:symbol val="circle"/>
            <c:size val="10"/>
            <c:spPr>
              <a:solidFill>
                <a:schemeClr val="accent3"/>
              </a:solidFill>
              <a:ln w="9525">
                <a:solidFill>
                  <a:schemeClr val="accent3"/>
                </a:solidFill>
              </a:ln>
              <a:effectLst/>
            </c:spPr>
          </c:marker>
          <c:cat>
            <c:numRef>
              <c:f>Sheet1!$C$4:$C$25</c:f>
              <c:numCache>
                <c:formatCode>0</c:formatCode>
                <c:ptCount val="22"/>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pt idx="21">
                  <c:v>2022</c:v>
                </c:pt>
              </c:numCache>
            </c:numRef>
          </c:cat>
          <c:val>
            <c:numRef>
              <c:f>Sheet1!$D$4:$D$25</c:f>
              <c:numCache>
                <c:formatCode>0</c:formatCode>
                <c:ptCount val="22"/>
                <c:pt idx="0">
                  <c:v>518</c:v>
                </c:pt>
                <c:pt idx="1">
                  <c:v>569</c:v>
                </c:pt>
                <c:pt idx="2">
                  <c:v>574</c:v>
                </c:pt>
                <c:pt idx="3">
                  <c:v>677</c:v>
                </c:pt>
                <c:pt idx="4">
                  <c:v>682</c:v>
                </c:pt>
                <c:pt idx="5">
                  <c:v>667</c:v>
                </c:pt>
                <c:pt idx="6">
                  <c:v>694</c:v>
                </c:pt>
                <c:pt idx="7">
                  <c:v>735</c:v>
                </c:pt>
                <c:pt idx="8">
                  <c:v>761</c:v>
                </c:pt>
                <c:pt idx="9">
                  <c:v>659</c:v>
                </c:pt>
                <c:pt idx="10">
                  <c:v>681</c:v>
                </c:pt>
                <c:pt idx="11">
                  <c:v>715</c:v>
                </c:pt>
                <c:pt idx="12">
                  <c:v>732</c:v>
                </c:pt>
                <c:pt idx="13">
                  <c:v>771</c:v>
                </c:pt>
                <c:pt idx="14" formatCode="#,##0">
                  <c:v>1100</c:v>
                </c:pt>
                <c:pt idx="15" formatCode="#,##0">
                  <c:v>1233</c:v>
                </c:pt>
                <c:pt idx="16" formatCode="#,##0">
                  <c:v>1223</c:v>
                </c:pt>
                <c:pt idx="17" formatCode="#,##0">
                  <c:v>1091</c:v>
                </c:pt>
                <c:pt idx="18" formatCode="#,##0">
                  <c:v>1101</c:v>
                </c:pt>
                <c:pt idx="19">
                  <c:v>947</c:v>
                </c:pt>
                <c:pt idx="20" formatCode="#,##0">
                  <c:v>1087</c:v>
                </c:pt>
                <c:pt idx="21" formatCode="#,##0">
                  <c:v>1033</c:v>
                </c:pt>
              </c:numCache>
            </c:numRef>
          </c:val>
          <c:smooth val="0"/>
          <c:extLst>
            <c:ext xmlns:c16="http://schemas.microsoft.com/office/drawing/2014/chart" uri="{C3380CC4-5D6E-409C-BE32-E72D297353CC}">
              <c16:uniqueId val="{00000000-C7B2-4FCD-8C48-BA73D68DE487}"/>
            </c:ext>
          </c:extLst>
        </c:ser>
        <c:ser>
          <c:idx val="2"/>
          <c:order val="1"/>
          <c:tx>
            <c:strRef>
              <c:f>Sheet1!$E$3</c:f>
              <c:strCache>
                <c:ptCount val="1"/>
                <c:pt idx="0">
                  <c:v>Injury Crashes</c:v>
                </c:pt>
              </c:strCache>
            </c:strRef>
          </c:tx>
          <c:spPr>
            <a:ln w="28575" cap="rnd">
              <a:solidFill>
                <a:schemeClr val="accent5"/>
              </a:solidFill>
              <a:round/>
            </a:ln>
            <a:effectLst/>
          </c:spPr>
          <c:marker>
            <c:symbol val="square"/>
            <c:size val="9"/>
            <c:spPr>
              <a:solidFill>
                <a:schemeClr val="accent5"/>
              </a:solidFill>
              <a:ln w="9525">
                <a:solidFill>
                  <a:schemeClr val="accent5"/>
                </a:solidFill>
              </a:ln>
              <a:effectLst/>
            </c:spPr>
          </c:marker>
          <c:cat>
            <c:numRef>
              <c:f>Sheet1!$C$4:$C$25</c:f>
              <c:numCache>
                <c:formatCode>0</c:formatCode>
                <c:ptCount val="22"/>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pt idx="21">
                  <c:v>2022</c:v>
                </c:pt>
              </c:numCache>
            </c:numRef>
          </c:cat>
          <c:val>
            <c:numRef>
              <c:f>Sheet1!$E$4:$E$25</c:f>
              <c:numCache>
                <c:formatCode>0</c:formatCode>
                <c:ptCount val="22"/>
                <c:pt idx="0">
                  <c:v>357</c:v>
                </c:pt>
                <c:pt idx="1">
                  <c:v>307</c:v>
                </c:pt>
                <c:pt idx="2">
                  <c:v>286</c:v>
                </c:pt>
                <c:pt idx="3">
                  <c:v>313</c:v>
                </c:pt>
                <c:pt idx="4">
                  <c:v>317</c:v>
                </c:pt>
                <c:pt idx="5">
                  <c:v>314</c:v>
                </c:pt>
                <c:pt idx="6">
                  <c:v>363</c:v>
                </c:pt>
                <c:pt idx="7">
                  <c:v>364</c:v>
                </c:pt>
                <c:pt idx="8">
                  <c:v>383</c:v>
                </c:pt>
                <c:pt idx="9">
                  <c:v>288</c:v>
                </c:pt>
                <c:pt idx="10">
                  <c:v>289</c:v>
                </c:pt>
                <c:pt idx="11">
                  <c:v>324</c:v>
                </c:pt>
                <c:pt idx="12">
                  <c:v>306</c:v>
                </c:pt>
                <c:pt idx="13">
                  <c:v>331</c:v>
                </c:pt>
                <c:pt idx="14">
                  <c:v>601</c:v>
                </c:pt>
                <c:pt idx="15">
                  <c:v>613</c:v>
                </c:pt>
                <c:pt idx="16">
                  <c:v>648</c:v>
                </c:pt>
                <c:pt idx="17">
                  <c:v>524</c:v>
                </c:pt>
                <c:pt idx="18">
                  <c:v>541</c:v>
                </c:pt>
                <c:pt idx="19">
                  <c:v>440</c:v>
                </c:pt>
                <c:pt idx="20">
                  <c:v>488</c:v>
                </c:pt>
                <c:pt idx="21">
                  <c:v>446</c:v>
                </c:pt>
              </c:numCache>
            </c:numRef>
          </c:val>
          <c:smooth val="0"/>
          <c:extLst>
            <c:ext xmlns:c16="http://schemas.microsoft.com/office/drawing/2014/chart" uri="{C3380CC4-5D6E-409C-BE32-E72D297353CC}">
              <c16:uniqueId val="{00000001-C7B2-4FCD-8C48-BA73D68DE487}"/>
            </c:ext>
          </c:extLst>
        </c:ser>
        <c:dLbls>
          <c:showLegendKey val="0"/>
          <c:showVal val="0"/>
          <c:showCatName val="0"/>
          <c:showSerName val="0"/>
          <c:showPercent val="0"/>
          <c:showBubbleSize val="0"/>
        </c:dLbls>
        <c:marker val="1"/>
        <c:smooth val="0"/>
        <c:axId val="1262173951"/>
        <c:axId val="1262367327"/>
      </c:lineChart>
      <c:catAx>
        <c:axId val="1262173951"/>
        <c:scaling>
          <c:orientation val="minMax"/>
        </c:scaling>
        <c:delete val="0"/>
        <c:axPos val="b"/>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262367327"/>
        <c:crosses val="autoZero"/>
        <c:auto val="1"/>
        <c:lblAlgn val="ctr"/>
        <c:lblOffset val="100"/>
        <c:noMultiLvlLbl val="0"/>
      </c:catAx>
      <c:valAx>
        <c:axId val="126236732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26217395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95D5F89-5C9F-4BFE-9AD6-B5CA51661F55}" type="doc">
      <dgm:prSet loTypeId="urn:microsoft.com/office/officeart/2005/8/layout/gear1" loCatId="cycle" qsTypeId="urn:microsoft.com/office/officeart/2005/8/quickstyle/simple1" qsCatId="simple" csTypeId="urn:microsoft.com/office/officeart/2005/8/colors/colorful1" csCatId="colorful" phldr="1"/>
      <dgm:spPr/>
    </dgm:pt>
    <dgm:pt modelId="{5CDF083C-2FF4-4E28-A0D7-869D285904D9}">
      <dgm:prSet phldrT="[Text]" custT="1"/>
      <dgm:spPr>
        <a:solidFill>
          <a:schemeClr val="accent3">
            <a:lumMod val="75000"/>
          </a:schemeClr>
        </a:solidFill>
      </dgm:spPr>
      <dgm:t>
        <a:bodyPr/>
        <a:lstStyle/>
        <a:p>
          <a:r>
            <a:rPr lang="en-US" sz="1400" b="1" dirty="0">
              <a:latin typeface="Arial" panose="020B0604020202020204" pitchFamily="34" charset="0"/>
              <a:cs typeface="Arial" panose="020B0604020202020204" pitchFamily="34" charset="0"/>
            </a:rPr>
            <a:t>Texting</a:t>
          </a:r>
        </a:p>
      </dgm:t>
    </dgm:pt>
    <dgm:pt modelId="{738E5B08-3527-4D3A-853B-11A1491C99A0}" type="parTrans" cxnId="{6D562FD1-DDA5-4C8D-BF40-DCD9E7107687}">
      <dgm:prSet/>
      <dgm:spPr/>
      <dgm:t>
        <a:bodyPr/>
        <a:lstStyle/>
        <a:p>
          <a:endParaRPr lang="en-US" sz="1400" b="1"/>
        </a:p>
      </dgm:t>
    </dgm:pt>
    <dgm:pt modelId="{8816AA82-EFB0-4DA2-BDD2-91B9BABBAEF4}" type="sibTrans" cxnId="{6D562FD1-DDA5-4C8D-BF40-DCD9E7107687}">
      <dgm:prSet/>
      <dgm:spPr>
        <a:solidFill>
          <a:schemeClr val="accent3">
            <a:lumMod val="75000"/>
          </a:schemeClr>
        </a:solidFill>
      </dgm:spPr>
      <dgm:t>
        <a:bodyPr/>
        <a:lstStyle/>
        <a:p>
          <a:endParaRPr lang="en-US" sz="1400" b="1"/>
        </a:p>
      </dgm:t>
    </dgm:pt>
    <dgm:pt modelId="{0C028D25-E7EF-4EC9-8E3A-981DE11FE087}">
      <dgm:prSet phldrT="[Text]" custT="1"/>
      <dgm:spPr/>
      <dgm:t>
        <a:bodyPr/>
        <a:lstStyle/>
        <a:p>
          <a:r>
            <a:rPr lang="en-US" sz="1400" b="1" dirty="0">
              <a:latin typeface="Arial" panose="020B0604020202020204" pitchFamily="34" charset="0"/>
              <a:cs typeface="Arial" panose="020B0604020202020204" pitchFamily="34" charset="0"/>
            </a:rPr>
            <a:t>Driving</a:t>
          </a:r>
        </a:p>
      </dgm:t>
    </dgm:pt>
    <dgm:pt modelId="{48377547-6B78-4C6B-B37D-E07E454949F5}" type="parTrans" cxnId="{2CDDD926-1D25-4A19-B5E4-2A165638631C}">
      <dgm:prSet/>
      <dgm:spPr/>
      <dgm:t>
        <a:bodyPr/>
        <a:lstStyle/>
        <a:p>
          <a:endParaRPr lang="en-US" sz="1400" b="1"/>
        </a:p>
      </dgm:t>
    </dgm:pt>
    <dgm:pt modelId="{01227E58-3FEE-471F-BF55-12D987A143FE}" type="sibTrans" cxnId="{2CDDD926-1D25-4A19-B5E4-2A165638631C}">
      <dgm:prSet/>
      <dgm:spPr/>
      <dgm:t>
        <a:bodyPr/>
        <a:lstStyle/>
        <a:p>
          <a:endParaRPr lang="en-US" sz="1400" b="1"/>
        </a:p>
      </dgm:t>
    </dgm:pt>
    <dgm:pt modelId="{36F4CFEB-64C9-4F9F-B27D-43ECDF0C22FB}">
      <dgm:prSet phldrT="[Text]" custT="1"/>
      <dgm:spPr>
        <a:solidFill>
          <a:schemeClr val="accent4"/>
        </a:solidFill>
      </dgm:spPr>
      <dgm:t>
        <a:bodyPr/>
        <a:lstStyle/>
        <a:p>
          <a:r>
            <a:rPr lang="en-US" sz="1400" b="1" dirty="0">
              <a:latin typeface="Arial" panose="020B0604020202020204" pitchFamily="34" charset="0"/>
              <a:cs typeface="Arial" panose="020B0604020202020204" pitchFamily="34" charset="0"/>
            </a:rPr>
            <a:t>Driving</a:t>
          </a:r>
        </a:p>
      </dgm:t>
    </dgm:pt>
    <dgm:pt modelId="{620FF0DE-3B96-4A8D-9FEF-FDF5F4E1B575}" type="sibTrans" cxnId="{09D30D12-1AE1-4E5B-B88E-946217D9B532}">
      <dgm:prSet/>
      <dgm:spPr>
        <a:solidFill>
          <a:schemeClr val="accent4"/>
        </a:solidFill>
      </dgm:spPr>
      <dgm:t>
        <a:bodyPr/>
        <a:lstStyle/>
        <a:p>
          <a:endParaRPr lang="en-US" sz="1400" b="1"/>
        </a:p>
      </dgm:t>
    </dgm:pt>
    <dgm:pt modelId="{E478840A-ADC3-45DE-BEBC-9C47A0E9856C}" type="parTrans" cxnId="{09D30D12-1AE1-4E5B-B88E-946217D9B532}">
      <dgm:prSet/>
      <dgm:spPr/>
      <dgm:t>
        <a:bodyPr/>
        <a:lstStyle/>
        <a:p>
          <a:endParaRPr lang="en-US" sz="1400" b="1"/>
        </a:p>
      </dgm:t>
    </dgm:pt>
    <dgm:pt modelId="{483D3D72-D6AF-4B83-B7E3-781C4385A6FF}" type="pres">
      <dgm:prSet presAssocID="{E95D5F89-5C9F-4BFE-9AD6-B5CA51661F55}" presName="composite" presStyleCnt="0">
        <dgm:presLayoutVars>
          <dgm:chMax val="3"/>
          <dgm:animLvl val="lvl"/>
          <dgm:resizeHandles val="exact"/>
        </dgm:presLayoutVars>
      </dgm:prSet>
      <dgm:spPr/>
    </dgm:pt>
    <dgm:pt modelId="{294D5088-04F7-4932-97BC-7F20CD5FBF5C}" type="pres">
      <dgm:prSet presAssocID="{36F4CFEB-64C9-4F9F-B27D-43ECDF0C22FB}" presName="gear1" presStyleLbl="node1" presStyleIdx="0" presStyleCnt="3" custScaleX="99379" custScaleY="72610" custLinFactNeighborX="2317" custLinFactNeighborY="-3745">
        <dgm:presLayoutVars>
          <dgm:chMax val="1"/>
          <dgm:bulletEnabled val="1"/>
        </dgm:presLayoutVars>
      </dgm:prSet>
      <dgm:spPr/>
    </dgm:pt>
    <dgm:pt modelId="{9E6F1A50-8788-4458-BD3E-4F58DBC9917A}" type="pres">
      <dgm:prSet presAssocID="{36F4CFEB-64C9-4F9F-B27D-43ECDF0C22FB}" presName="gear1srcNode" presStyleLbl="node1" presStyleIdx="0" presStyleCnt="3"/>
      <dgm:spPr/>
    </dgm:pt>
    <dgm:pt modelId="{1E57FA4B-9E78-41FF-AD55-9B3673DA49B6}" type="pres">
      <dgm:prSet presAssocID="{36F4CFEB-64C9-4F9F-B27D-43ECDF0C22FB}" presName="gear1dstNode" presStyleLbl="node1" presStyleIdx="0" presStyleCnt="3"/>
      <dgm:spPr/>
    </dgm:pt>
    <dgm:pt modelId="{01C0D94B-36E5-4D6A-BD83-8E12EE150F3B}" type="pres">
      <dgm:prSet presAssocID="{5CDF083C-2FF4-4E28-A0D7-869D285904D9}" presName="gear2" presStyleLbl="node1" presStyleIdx="1" presStyleCnt="3" custScaleX="135824" custLinFactNeighborX="-6504" custLinFactNeighborY="-1897">
        <dgm:presLayoutVars>
          <dgm:chMax val="1"/>
          <dgm:bulletEnabled val="1"/>
        </dgm:presLayoutVars>
      </dgm:prSet>
      <dgm:spPr/>
    </dgm:pt>
    <dgm:pt modelId="{0975BCFE-3364-463B-B3EC-9DD497E627DC}" type="pres">
      <dgm:prSet presAssocID="{5CDF083C-2FF4-4E28-A0D7-869D285904D9}" presName="gear2srcNode" presStyleLbl="node1" presStyleIdx="1" presStyleCnt="3"/>
      <dgm:spPr/>
    </dgm:pt>
    <dgm:pt modelId="{F4049E9E-8EBB-4E18-9696-C130AF3FE9EF}" type="pres">
      <dgm:prSet presAssocID="{5CDF083C-2FF4-4E28-A0D7-869D285904D9}" presName="gear2dstNode" presStyleLbl="node1" presStyleIdx="1" presStyleCnt="3"/>
      <dgm:spPr/>
    </dgm:pt>
    <dgm:pt modelId="{8A5D92A9-C309-4E93-BC00-47E020D9CB26}" type="pres">
      <dgm:prSet presAssocID="{0C028D25-E7EF-4EC9-8E3A-981DE11FE087}" presName="gear3" presStyleLbl="node1" presStyleIdx="2" presStyleCnt="3"/>
      <dgm:spPr/>
    </dgm:pt>
    <dgm:pt modelId="{FDFF2518-1B46-4CD0-98D1-8EA6420F9308}" type="pres">
      <dgm:prSet presAssocID="{0C028D25-E7EF-4EC9-8E3A-981DE11FE087}" presName="gear3tx" presStyleLbl="node1" presStyleIdx="2" presStyleCnt="3">
        <dgm:presLayoutVars>
          <dgm:chMax val="1"/>
          <dgm:bulletEnabled val="1"/>
        </dgm:presLayoutVars>
      </dgm:prSet>
      <dgm:spPr/>
    </dgm:pt>
    <dgm:pt modelId="{7197723B-73B5-4BE9-A9D6-21948E4D6FF6}" type="pres">
      <dgm:prSet presAssocID="{0C028D25-E7EF-4EC9-8E3A-981DE11FE087}" presName="gear3srcNode" presStyleLbl="node1" presStyleIdx="2" presStyleCnt="3"/>
      <dgm:spPr/>
    </dgm:pt>
    <dgm:pt modelId="{2F9BCFA4-A764-4676-B46D-260E8DFC276D}" type="pres">
      <dgm:prSet presAssocID="{0C028D25-E7EF-4EC9-8E3A-981DE11FE087}" presName="gear3dstNode" presStyleLbl="node1" presStyleIdx="2" presStyleCnt="3"/>
      <dgm:spPr/>
    </dgm:pt>
    <dgm:pt modelId="{ABD00B84-6B3D-4218-A9D5-4AC88088E247}" type="pres">
      <dgm:prSet presAssocID="{620FF0DE-3B96-4A8D-9FEF-FDF5F4E1B575}" presName="connector1" presStyleLbl="sibTrans2D1" presStyleIdx="0" presStyleCnt="3"/>
      <dgm:spPr/>
    </dgm:pt>
    <dgm:pt modelId="{E0B425ED-642A-4A97-B953-F584D38ED1F5}" type="pres">
      <dgm:prSet presAssocID="{8816AA82-EFB0-4DA2-BDD2-91B9BABBAEF4}" presName="connector2" presStyleLbl="sibTrans2D1" presStyleIdx="1" presStyleCnt="3" custLinFactNeighborX="-14441"/>
      <dgm:spPr/>
    </dgm:pt>
    <dgm:pt modelId="{F5621293-C94D-4AF5-98E7-EF34238DF4AC}" type="pres">
      <dgm:prSet presAssocID="{01227E58-3FEE-471F-BF55-12D987A143FE}" presName="connector3" presStyleLbl="sibTrans2D1" presStyleIdx="2" presStyleCnt="3"/>
      <dgm:spPr/>
    </dgm:pt>
  </dgm:ptLst>
  <dgm:cxnLst>
    <dgm:cxn modelId="{09D30D12-1AE1-4E5B-B88E-946217D9B532}" srcId="{E95D5F89-5C9F-4BFE-9AD6-B5CA51661F55}" destId="{36F4CFEB-64C9-4F9F-B27D-43ECDF0C22FB}" srcOrd="0" destOrd="0" parTransId="{E478840A-ADC3-45DE-BEBC-9C47A0E9856C}" sibTransId="{620FF0DE-3B96-4A8D-9FEF-FDF5F4E1B575}"/>
    <dgm:cxn modelId="{25AC691F-F6DF-4A2F-A0F0-73C6478BE2C3}" type="presOf" srcId="{E95D5F89-5C9F-4BFE-9AD6-B5CA51661F55}" destId="{483D3D72-D6AF-4B83-B7E3-781C4385A6FF}" srcOrd="0" destOrd="0" presId="urn:microsoft.com/office/officeart/2005/8/layout/gear1"/>
    <dgm:cxn modelId="{C1054024-0733-4D39-BD00-CBEE0B5DF15B}" type="presOf" srcId="{0C028D25-E7EF-4EC9-8E3A-981DE11FE087}" destId="{8A5D92A9-C309-4E93-BC00-47E020D9CB26}" srcOrd="0" destOrd="0" presId="urn:microsoft.com/office/officeart/2005/8/layout/gear1"/>
    <dgm:cxn modelId="{F5569D25-8EC4-4B3F-B86D-70E61279B152}" type="presOf" srcId="{620FF0DE-3B96-4A8D-9FEF-FDF5F4E1B575}" destId="{ABD00B84-6B3D-4218-A9D5-4AC88088E247}" srcOrd="0" destOrd="0" presId="urn:microsoft.com/office/officeart/2005/8/layout/gear1"/>
    <dgm:cxn modelId="{2CDDD926-1D25-4A19-B5E4-2A165638631C}" srcId="{E95D5F89-5C9F-4BFE-9AD6-B5CA51661F55}" destId="{0C028D25-E7EF-4EC9-8E3A-981DE11FE087}" srcOrd="2" destOrd="0" parTransId="{48377547-6B78-4C6B-B37D-E07E454949F5}" sibTransId="{01227E58-3FEE-471F-BF55-12D987A143FE}"/>
    <dgm:cxn modelId="{83E8B92A-FDE5-4A3D-B35C-9FE5C3CE9B8D}" type="presOf" srcId="{5CDF083C-2FF4-4E28-A0D7-869D285904D9}" destId="{01C0D94B-36E5-4D6A-BD83-8E12EE150F3B}" srcOrd="0" destOrd="0" presId="urn:microsoft.com/office/officeart/2005/8/layout/gear1"/>
    <dgm:cxn modelId="{01ACE256-4821-472B-A9D3-F9FA1C6FBB34}" type="presOf" srcId="{5CDF083C-2FF4-4E28-A0D7-869D285904D9}" destId="{F4049E9E-8EBB-4E18-9696-C130AF3FE9EF}" srcOrd="2" destOrd="0" presId="urn:microsoft.com/office/officeart/2005/8/layout/gear1"/>
    <dgm:cxn modelId="{254AE776-6F7A-4A12-96CD-3CE63B9AA4AE}" type="presOf" srcId="{8816AA82-EFB0-4DA2-BDD2-91B9BABBAEF4}" destId="{E0B425ED-642A-4A97-B953-F584D38ED1F5}" srcOrd="0" destOrd="0" presId="urn:microsoft.com/office/officeart/2005/8/layout/gear1"/>
    <dgm:cxn modelId="{44E07677-5D78-48DB-91FC-458C8334BC4B}" type="presOf" srcId="{0C028D25-E7EF-4EC9-8E3A-981DE11FE087}" destId="{FDFF2518-1B46-4CD0-98D1-8EA6420F9308}" srcOrd="1" destOrd="0" presId="urn:microsoft.com/office/officeart/2005/8/layout/gear1"/>
    <dgm:cxn modelId="{F2D0ED96-78DD-4F9D-94D0-93082CFA0653}" type="presOf" srcId="{0C028D25-E7EF-4EC9-8E3A-981DE11FE087}" destId="{2F9BCFA4-A764-4676-B46D-260E8DFC276D}" srcOrd="3" destOrd="0" presId="urn:microsoft.com/office/officeart/2005/8/layout/gear1"/>
    <dgm:cxn modelId="{496943CF-58FB-4329-A286-A12E89AE7115}" type="presOf" srcId="{0C028D25-E7EF-4EC9-8E3A-981DE11FE087}" destId="{7197723B-73B5-4BE9-A9D6-21948E4D6FF6}" srcOrd="2" destOrd="0" presId="urn:microsoft.com/office/officeart/2005/8/layout/gear1"/>
    <dgm:cxn modelId="{6D562FD1-DDA5-4C8D-BF40-DCD9E7107687}" srcId="{E95D5F89-5C9F-4BFE-9AD6-B5CA51661F55}" destId="{5CDF083C-2FF4-4E28-A0D7-869D285904D9}" srcOrd="1" destOrd="0" parTransId="{738E5B08-3527-4D3A-853B-11A1491C99A0}" sibTransId="{8816AA82-EFB0-4DA2-BDD2-91B9BABBAEF4}"/>
    <dgm:cxn modelId="{73A5BED8-14AB-4C32-B115-A95079C2A04C}" type="presOf" srcId="{36F4CFEB-64C9-4F9F-B27D-43ECDF0C22FB}" destId="{9E6F1A50-8788-4458-BD3E-4F58DBC9917A}" srcOrd="1" destOrd="0" presId="urn:microsoft.com/office/officeart/2005/8/layout/gear1"/>
    <dgm:cxn modelId="{04D782DB-C55F-4AA0-B041-9953B11FCA8B}" type="presOf" srcId="{5CDF083C-2FF4-4E28-A0D7-869D285904D9}" destId="{0975BCFE-3364-463B-B3EC-9DD497E627DC}" srcOrd="1" destOrd="0" presId="urn:microsoft.com/office/officeart/2005/8/layout/gear1"/>
    <dgm:cxn modelId="{5CBABCDD-4CD4-4E19-8577-A6B4B6A5D4CA}" type="presOf" srcId="{01227E58-3FEE-471F-BF55-12D987A143FE}" destId="{F5621293-C94D-4AF5-98E7-EF34238DF4AC}" srcOrd="0" destOrd="0" presId="urn:microsoft.com/office/officeart/2005/8/layout/gear1"/>
    <dgm:cxn modelId="{EF5A09F1-818B-4234-89DE-C838FADA907E}" type="presOf" srcId="{36F4CFEB-64C9-4F9F-B27D-43ECDF0C22FB}" destId="{294D5088-04F7-4932-97BC-7F20CD5FBF5C}" srcOrd="0" destOrd="0" presId="urn:microsoft.com/office/officeart/2005/8/layout/gear1"/>
    <dgm:cxn modelId="{BA1CEBF2-8290-4D92-92C1-ED0250E8FAAE}" type="presOf" srcId="{36F4CFEB-64C9-4F9F-B27D-43ECDF0C22FB}" destId="{1E57FA4B-9E78-41FF-AD55-9B3673DA49B6}" srcOrd="2" destOrd="0" presId="urn:microsoft.com/office/officeart/2005/8/layout/gear1"/>
    <dgm:cxn modelId="{E77C0AB8-B4D0-4524-9F83-336FA8FA32AD}" type="presParOf" srcId="{483D3D72-D6AF-4B83-B7E3-781C4385A6FF}" destId="{294D5088-04F7-4932-97BC-7F20CD5FBF5C}" srcOrd="0" destOrd="0" presId="urn:microsoft.com/office/officeart/2005/8/layout/gear1"/>
    <dgm:cxn modelId="{0E41FF80-D580-4962-8B14-2471445F8410}" type="presParOf" srcId="{483D3D72-D6AF-4B83-B7E3-781C4385A6FF}" destId="{9E6F1A50-8788-4458-BD3E-4F58DBC9917A}" srcOrd="1" destOrd="0" presId="urn:microsoft.com/office/officeart/2005/8/layout/gear1"/>
    <dgm:cxn modelId="{CDD2D990-CF86-49AC-A215-AB3115070E6F}" type="presParOf" srcId="{483D3D72-D6AF-4B83-B7E3-781C4385A6FF}" destId="{1E57FA4B-9E78-41FF-AD55-9B3673DA49B6}" srcOrd="2" destOrd="0" presId="urn:microsoft.com/office/officeart/2005/8/layout/gear1"/>
    <dgm:cxn modelId="{A45E8455-6D8F-4695-9049-7F304B950BA5}" type="presParOf" srcId="{483D3D72-D6AF-4B83-B7E3-781C4385A6FF}" destId="{01C0D94B-36E5-4D6A-BD83-8E12EE150F3B}" srcOrd="3" destOrd="0" presId="urn:microsoft.com/office/officeart/2005/8/layout/gear1"/>
    <dgm:cxn modelId="{6FFE0232-13B8-4CB8-B4E0-106B23359631}" type="presParOf" srcId="{483D3D72-D6AF-4B83-B7E3-781C4385A6FF}" destId="{0975BCFE-3364-463B-B3EC-9DD497E627DC}" srcOrd="4" destOrd="0" presId="urn:microsoft.com/office/officeart/2005/8/layout/gear1"/>
    <dgm:cxn modelId="{01946685-2092-4DA6-94E4-D5499E92BF9E}" type="presParOf" srcId="{483D3D72-D6AF-4B83-B7E3-781C4385A6FF}" destId="{F4049E9E-8EBB-4E18-9696-C130AF3FE9EF}" srcOrd="5" destOrd="0" presId="urn:microsoft.com/office/officeart/2005/8/layout/gear1"/>
    <dgm:cxn modelId="{4EA919A1-CDFA-49A5-A7EF-1FDD6A680FDC}" type="presParOf" srcId="{483D3D72-D6AF-4B83-B7E3-781C4385A6FF}" destId="{8A5D92A9-C309-4E93-BC00-47E020D9CB26}" srcOrd="6" destOrd="0" presId="urn:microsoft.com/office/officeart/2005/8/layout/gear1"/>
    <dgm:cxn modelId="{EADBA669-0D93-47E2-B7BE-A2240DEAC35F}" type="presParOf" srcId="{483D3D72-D6AF-4B83-B7E3-781C4385A6FF}" destId="{FDFF2518-1B46-4CD0-98D1-8EA6420F9308}" srcOrd="7" destOrd="0" presId="urn:microsoft.com/office/officeart/2005/8/layout/gear1"/>
    <dgm:cxn modelId="{82645FB5-1B0B-43F8-8BC7-EE1DBCC0B269}" type="presParOf" srcId="{483D3D72-D6AF-4B83-B7E3-781C4385A6FF}" destId="{7197723B-73B5-4BE9-A9D6-21948E4D6FF6}" srcOrd="8" destOrd="0" presId="urn:microsoft.com/office/officeart/2005/8/layout/gear1"/>
    <dgm:cxn modelId="{5BA32EE8-E38B-472A-BE83-650AA14CC28F}" type="presParOf" srcId="{483D3D72-D6AF-4B83-B7E3-781C4385A6FF}" destId="{2F9BCFA4-A764-4676-B46D-260E8DFC276D}" srcOrd="9" destOrd="0" presId="urn:microsoft.com/office/officeart/2005/8/layout/gear1"/>
    <dgm:cxn modelId="{CA9BA75A-6BC3-4974-91B5-5FAB53B41FAD}" type="presParOf" srcId="{483D3D72-D6AF-4B83-B7E3-781C4385A6FF}" destId="{ABD00B84-6B3D-4218-A9D5-4AC88088E247}" srcOrd="10" destOrd="0" presId="urn:microsoft.com/office/officeart/2005/8/layout/gear1"/>
    <dgm:cxn modelId="{B0121BE3-F490-45B0-88CD-3891B33848B4}" type="presParOf" srcId="{483D3D72-D6AF-4B83-B7E3-781C4385A6FF}" destId="{E0B425ED-642A-4A97-B953-F584D38ED1F5}" srcOrd="11" destOrd="0" presId="urn:microsoft.com/office/officeart/2005/8/layout/gear1"/>
    <dgm:cxn modelId="{6CC89220-B975-4A9C-A35F-AB709D2FAFA0}" type="presParOf" srcId="{483D3D72-D6AF-4B83-B7E3-781C4385A6FF}" destId="{F5621293-C94D-4AF5-98E7-EF34238DF4AC}" srcOrd="12" destOrd="0" presId="urn:microsoft.com/office/officeart/2005/8/layout/gear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4D5088-04F7-4932-97BC-7F20CD5FBF5C}">
      <dsp:nvSpPr>
        <dsp:cNvPr id="0" name=""/>
        <dsp:cNvSpPr/>
      </dsp:nvSpPr>
      <dsp:spPr>
        <a:xfrm>
          <a:off x="1831107" y="1632679"/>
          <a:ext cx="1692638" cy="1244432"/>
        </a:xfrm>
        <a:prstGeom prst="gear9">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Arial" panose="020B0604020202020204" pitchFamily="34" charset="0"/>
              <a:cs typeface="Arial" panose="020B0604020202020204" pitchFamily="34" charset="0"/>
            </a:rPr>
            <a:t>Driving</a:t>
          </a:r>
        </a:p>
      </dsp:txBody>
      <dsp:txXfrm>
        <a:off x="2137904" y="1924181"/>
        <a:ext cx="1079044" cy="639664"/>
      </dsp:txXfrm>
    </dsp:sp>
    <dsp:sp modelId="{01C0D94B-36E5-4D6A-BD83-8E12EE150F3B}">
      <dsp:nvSpPr>
        <dsp:cNvPr id="0" name=""/>
        <dsp:cNvSpPr/>
      </dsp:nvSpPr>
      <dsp:spPr>
        <a:xfrm>
          <a:off x="484870" y="1033411"/>
          <a:ext cx="1692968" cy="1246442"/>
        </a:xfrm>
        <a:prstGeom prst="gear6">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Arial" panose="020B0604020202020204" pitchFamily="34" charset="0"/>
              <a:cs typeface="Arial" panose="020B0604020202020204" pitchFamily="34" charset="0"/>
            </a:rPr>
            <a:t>Texting</a:t>
          </a:r>
        </a:p>
      </dsp:txBody>
      <dsp:txXfrm>
        <a:off x="863573" y="1349103"/>
        <a:ext cx="935562" cy="615058"/>
      </dsp:txXfrm>
    </dsp:sp>
    <dsp:sp modelId="{8A5D92A9-C309-4E93-BC00-47E020D9CB26}">
      <dsp:nvSpPr>
        <dsp:cNvPr id="0" name=""/>
        <dsp:cNvSpPr/>
      </dsp:nvSpPr>
      <dsp:spPr>
        <a:xfrm rot="20700000">
          <a:off x="1487336" y="197138"/>
          <a:ext cx="1221259" cy="1221259"/>
        </a:xfrm>
        <a:prstGeom prst="gear6">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Arial" panose="020B0604020202020204" pitchFamily="34" charset="0"/>
              <a:cs typeface="Arial" panose="020B0604020202020204" pitchFamily="34" charset="0"/>
            </a:rPr>
            <a:t>Driving</a:t>
          </a:r>
        </a:p>
      </dsp:txBody>
      <dsp:txXfrm rot="-20700000">
        <a:off x="1755194" y="464996"/>
        <a:ext cx="685543" cy="685543"/>
      </dsp:txXfrm>
    </dsp:sp>
    <dsp:sp modelId="{ABD00B84-6B3D-4218-A9D5-4AC88088E247}">
      <dsp:nvSpPr>
        <dsp:cNvPr id="0" name=""/>
        <dsp:cNvSpPr/>
      </dsp:nvSpPr>
      <dsp:spPr>
        <a:xfrm>
          <a:off x="1643106" y="1209988"/>
          <a:ext cx="2193739" cy="2193739"/>
        </a:xfrm>
        <a:prstGeom prst="circularArrow">
          <a:avLst>
            <a:gd name="adj1" fmla="val 4688"/>
            <a:gd name="adj2" fmla="val 299029"/>
            <a:gd name="adj3" fmla="val 2483440"/>
            <a:gd name="adj4" fmla="val 15933666"/>
            <a:gd name="adj5" fmla="val 5469"/>
          </a:avLst>
        </a:prstGeom>
        <a:solidFill>
          <a:schemeClr val="accent4"/>
        </a:solidFill>
        <a:ln>
          <a:noFill/>
        </a:ln>
        <a:effectLst/>
      </dsp:spPr>
      <dsp:style>
        <a:lnRef idx="0">
          <a:scrgbClr r="0" g="0" b="0"/>
        </a:lnRef>
        <a:fillRef idx="1">
          <a:scrgbClr r="0" g="0" b="0"/>
        </a:fillRef>
        <a:effectRef idx="0">
          <a:scrgbClr r="0" g="0" b="0"/>
        </a:effectRef>
        <a:fontRef idx="minor">
          <a:schemeClr val="lt1"/>
        </a:fontRef>
      </dsp:style>
    </dsp:sp>
    <dsp:sp modelId="{E0B425ED-642A-4A97-B953-F584D38ED1F5}">
      <dsp:nvSpPr>
        <dsp:cNvPr id="0" name=""/>
        <dsp:cNvSpPr/>
      </dsp:nvSpPr>
      <dsp:spPr>
        <a:xfrm>
          <a:off x="338285" y="785893"/>
          <a:ext cx="1593888" cy="1593888"/>
        </a:xfrm>
        <a:prstGeom prst="leftCircularArrow">
          <a:avLst>
            <a:gd name="adj1" fmla="val 6452"/>
            <a:gd name="adj2" fmla="val 429999"/>
            <a:gd name="adj3" fmla="val 10489124"/>
            <a:gd name="adj4" fmla="val 14837806"/>
            <a:gd name="adj5" fmla="val 7527"/>
          </a:avLst>
        </a:prstGeom>
        <a:solidFill>
          <a:schemeClr val="accent3">
            <a:lumMod val="75000"/>
          </a:schemeClr>
        </a:solidFill>
        <a:ln>
          <a:noFill/>
        </a:ln>
        <a:effectLst/>
      </dsp:spPr>
      <dsp:style>
        <a:lnRef idx="0">
          <a:scrgbClr r="0" g="0" b="0"/>
        </a:lnRef>
        <a:fillRef idx="1">
          <a:scrgbClr r="0" g="0" b="0"/>
        </a:fillRef>
        <a:effectRef idx="0">
          <a:scrgbClr r="0" g="0" b="0"/>
        </a:effectRef>
        <a:fontRef idx="minor">
          <a:schemeClr val="lt1"/>
        </a:fontRef>
      </dsp:style>
    </dsp:sp>
    <dsp:sp modelId="{F5621293-C94D-4AF5-98E7-EF34238DF4AC}">
      <dsp:nvSpPr>
        <dsp:cNvPr id="0" name=""/>
        <dsp:cNvSpPr/>
      </dsp:nvSpPr>
      <dsp:spPr>
        <a:xfrm>
          <a:off x="1204846" y="-65736"/>
          <a:ext cx="1718533" cy="1718533"/>
        </a:xfrm>
        <a:prstGeom prst="circularArrow">
          <a:avLst>
            <a:gd name="adj1" fmla="val 5984"/>
            <a:gd name="adj2" fmla="val 394124"/>
            <a:gd name="adj3" fmla="val 13313824"/>
            <a:gd name="adj4" fmla="val 10508221"/>
            <a:gd name="adj5" fmla="val 6981"/>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CC26A6-4561-4396-8696-7E81E5FC9F94}" type="datetimeFigureOut">
              <a:rPr lang="en-US" smtClean="0"/>
              <a:t>7/1/25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6DCC10-9A3A-476B-B37A-4F18C7F74268}" type="slidenum">
              <a:rPr lang="en-US" smtClean="0"/>
              <a:t>‹#›</a:t>
            </a:fld>
            <a:endParaRPr lang="en-US"/>
          </a:p>
        </p:txBody>
      </p:sp>
    </p:spTree>
    <p:extLst>
      <p:ext uri="{BB962C8B-B14F-4D97-AF65-F5344CB8AC3E}">
        <p14:creationId xmlns:p14="http://schemas.microsoft.com/office/powerpoint/2010/main" val="37774387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iii.org/fact-statistic/facts-statistics-distracted-driving"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Narrative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This module was developed by the Institute for Transportation at Iowa State University for the Iowa Department of Transportation. The purpose is to provide additional material for driver education instructors in Iowa. This module focuses on distracted driving. The material can be used in its entirety, or a driver education instructor can use any of the slides or material individually. Citations are provided for information sources and images. If these materials are used, please credit the appropriate source. Other material can be cited as Iowa DOT.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Image source:</a:t>
            </a:r>
            <a:r>
              <a:rPr lang="en-US" b="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Iowa Department of Public Safety (https://</a:t>
            </a:r>
            <a:r>
              <a:rPr lang="en-US" dirty="0" err="1">
                <a:latin typeface="Arial" panose="020B0604020202020204" pitchFamily="34" charset="0"/>
                <a:cs typeface="Arial" panose="020B0604020202020204" pitchFamily="34" charset="0"/>
              </a:rPr>
              <a:t>dps.iowa.gov</a:t>
            </a:r>
            <a:r>
              <a:rPr lang="en-US" dirty="0">
                <a:latin typeface="Arial" panose="020B0604020202020204" pitchFamily="34" charset="0"/>
                <a:cs typeface="Arial" panose="020B0604020202020204" pitchFamily="34" charset="0"/>
              </a:rPr>
              <a:t>/divisions/commissioners-office/governors-traffic-safety/distracted-driving)</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B6DCC10-9A3A-476B-B37A-4F18C7F74268}" type="slidenum">
              <a:rPr lang="en-US" smtClean="0"/>
              <a:t>1</a:t>
            </a:fld>
            <a:endParaRPr lang="en-US"/>
          </a:p>
        </p:txBody>
      </p:sp>
    </p:spTree>
    <p:extLst>
      <p:ext uri="{BB962C8B-B14F-4D97-AF65-F5344CB8AC3E}">
        <p14:creationId xmlns:p14="http://schemas.microsoft.com/office/powerpoint/2010/main" val="33571689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Narrative</a:t>
            </a:r>
          </a:p>
          <a:p>
            <a:r>
              <a:rPr lang="en-US" dirty="0"/>
              <a:t>When considering just cell phone use, more than 1,000 crashes and 400 injury crashes occur annually due to the driver being distracted by a cell phone or other electronic device.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Information source: </a:t>
            </a:r>
            <a:r>
              <a:rPr lang="en-US" sz="1200" b="0" i="0" u="none" strike="noStrike" kern="1200" dirty="0">
                <a:solidFill>
                  <a:schemeClr val="tx1"/>
                </a:solidFill>
                <a:effectLst/>
                <a:latin typeface="+mn-lt"/>
                <a:ea typeface="+mn-ea"/>
                <a:cs typeface="+mn-cs"/>
              </a:rPr>
              <a:t>Dennis </a:t>
            </a:r>
            <a:r>
              <a:rPr lang="en-US" sz="1200" b="0" i="0" u="none" strike="noStrike" kern="1200" dirty="0" err="1">
                <a:solidFill>
                  <a:schemeClr val="tx1"/>
                </a:solidFill>
                <a:effectLst/>
                <a:latin typeface="+mn-lt"/>
                <a:ea typeface="+mn-ea"/>
                <a:cs typeface="+mn-cs"/>
              </a:rPr>
              <a:t>Kleen</a:t>
            </a:r>
            <a:r>
              <a:rPr lang="en-US" sz="1200" b="0" i="0" u="none" strike="noStrike" kern="1200" dirty="0">
                <a:solidFill>
                  <a:schemeClr val="tx1"/>
                </a:solidFill>
                <a:effectLst/>
                <a:latin typeface="+mn-lt"/>
                <a:ea typeface="+mn-ea"/>
                <a:cs typeface="+mn-cs"/>
              </a:rPr>
              <a:t>.</a:t>
            </a:r>
            <a:r>
              <a:rPr lang="en-US" dirty="0"/>
              <a:t> Systems and Administration Bureau. Iowa Department of Transportation. </a:t>
            </a:r>
          </a:p>
        </p:txBody>
      </p:sp>
      <p:sp>
        <p:nvSpPr>
          <p:cNvPr id="4" name="Slide Number Placeholder 3"/>
          <p:cNvSpPr>
            <a:spLocks noGrp="1"/>
          </p:cNvSpPr>
          <p:nvPr>
            <p:ph type="sldNum" sz="quarter" idx="5"/>
          </p:nvPr>
        </p:nvSpPr>
        <p:spPr/>
        <p:txBody>
          <a:bodyPr/>
          <a:lstStyle/>
          <a:p>
            <a:fld id="{2B6DCC10-9A3A-476B-B37A-4F18C7F74268}" type="slidenum">
              <a:rPr lang="en-US" smtClean="0"/>
              <a:t>10</a:t>
            </a:fld>
            <a:endParaRPr lang="en-US"/>
          </a:p>
        </p:txBody>
      </p:sp>
    </p:spTree>
    <p:extLst>
      <p:ext uri="{BB962C8B-B14F-4D97-AF65-F5344CB8AC3E}">
        <p14:creationId xmlns:p14="http://schemas.microsoft.com/office/powerpoint/2010/main" val="12357818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Narrative</a:t>
            </a:r>
          </a:p>
          <a:p>
            <a:r>
              <a:rPr lang="en-US" dirty="0"/>
              <a:t>Additional statistics indicate that the crash risk is 4 times greater when the driver is using a cell phone in any capacity. This includes talking, dialing, and texting. More specifically, the crash rate is 2 times greater just for texting.</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Resources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Information 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McEvoy S. P., M. R. Stevenson, A. T. </a:t>
            </a:r>
            <a:r>
              <a:rPr lang="en-US" sz="1200" kern="1200" dirty="0" err="1">
                <a:solidFill>
                  <a:schemeClr val="tx1"/>
                </a:solidFill>
                <a:effectLst/>
                <a:latin typeface="+mn-lt"/>
                <a:ea typeface="+mn-ea"/>
                <a:cs typeface="+mn-cs"/>
              </a:rPr>
              <a:t>McCartt</a:t>
            </a:r>
            <a:r>
              <a:rPr lang="en-US" sz="1200" kern="1200" dirty="0">
                <a:solidFill>
                  <a:schemeClr val="tx1"/>
                </a:solidFill>
                <a:effectLst/>
                <a:latin typeface="+mn-lt"/>
                <a:ea typeface="+mn-ea"/>
                <a:cs typeface="+mn-cs"/>
              </a:rPr>
              <a:t>, M. Woodward, C. Haworth, P. </a:t>
            </a:r>
            <a:r>
              <a:rPr lang="en-US" sz="1200" kern="1200" dirty="0" err="1">
                <a:solidFill>
                  <a:schemeClr val="tx1"/>
                </a:solidFill>
                <a:effectLst/>
                <a:latin typeface="+mn-lt"/>
                <a:ea typeface="+mn-ea"/>
                <a:cs typeface="+mn-cs"/>
              </a:rPr>
              <a:t>Palamara</a:t>
            </a:r>
            <a:r>
              <a:rPr lang="en-US" sz="1200" kern="1200" dirty="0">
                <a:solidFill>
                  <a:schemeClr val="tx1"/>
                </a:solidFill>
                <a:effectLst/>
                <a:latin typeface="+mn-lt"/>
                <a:ea typeface="+mn-ea"/>
                <a:cs typeface="+mn-cs"/>
              </a:rPr>
              <a:t>, R. </a:t>
            </a:r>
            <a:r>
              <a:rPr lang="en-US" sz="1200" kern="1200" dirty="0" err="1">
                <a:solidFill>
                  <a:schemeClr val="tx1"/>
                </a:solidFill>
                <a:effectLst/>
                <a:latin typeface="+mn-lt"/>
                <a:ea typeface="+mn-ea"/>
                <a:cs typeface="+mn-cs"/>
              </a:rPr>
              <a:t>Cercarelli</a:t>
            </a:r>
            <a:r>
              <a:rPr lang="en-US" sz="1200" kern="1200" dirty="0">
                <a:solidFill>
                  <a:schemeClr val="tx1"/>
                </a:solidFill>
                <a:effectLst/>
                <a:latin typeface="+mn-lt"/>
                <a:ea typeface="+mn-ea"/>
                <a:cs typeface="+mn-cs"/>
              </a:rPr>
              <a:t>. 2005. Role of Mobile Phones in Motor Vehicle Crashes Resulting in Hospital Attendance: A Case-Crossover Study. BMJ. https://</a:t>
            </a:r>
            <a:r>
              <a:rPr lang="en-US" sz="1200" kern="1200" dirty="0" err="1">
                <a:solidFill>
                  <a:schemeClr val="tx1"/>
                </a:solidFill>
                <a:effectLst/>
                <a:latin typeface="+mn-lt"/>
                <a:ea typeface="+mn-ea"/>
                <a:cs typeface="+mn-cs"/>
              </a:rPr>
              <a:t>pubmed.ncbi.nlm.nih.gov</a:t>
            </a:r>
            <a:r>
              <a:rPr lang="en-US" sz="1200" kern="1200" dirty="0">
                <a:solidFill>
                  <a:schemeClr val="tx1"/>
                </a:solidFill>
                <a:effectLst/>
                <a:latin typeface="+mn-lt"/>
                <a:ea typeface="+mn-ea"/>
                <a:cs typeface="+mn-cs"/>
              </a:rPr>
              <a:t>/16012176/.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Owens, J. M., T. A. Dingus, F. Guo, Y. Fang, M. Perez, and J. </a:t>
            </a:r>
            <a:r>
              <a:rPr lang="en-US" sz="1200" kern="1200" dirty="0" err="1">
                <a:solidFill>
                  <a:schemeClr val="tx1"/>
                </a:solidFill>
                <a:effectLst/>
                <a:latin typeface="+mn-lt"/>
                <a:ea typeface="+mn-ea"/>
                <a:cs typeface="+mn-cs"/>
              </a:rPr>
              <a:t>McClafferty</a:t>
            </a:r>
            <a:r>
              <a:rPr lang="en-US" sz="1200" kern="1200" dirty="0">
                <a:solidFill>
                  <a:schemeClr val="tx1"/>
                </a:solidFill>
                <a:effectLst/>
                <a:latin typeface="+mn-lt"/>
                <a:ea typeface="+mn-ea"/>
                <a:cs typeface="+mn-cs"/>
              </a:rPr>
              <a:t>. 2018. Crash Risk of Cell Phone Use While Driving: A Case-Crossover Analysis of Naturalistic Driving Data.  AAA Foundation for Traffic Safety.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source: </a:t>
            </a:r>
            <a:r>
              <a:rPr lang="en-US" sz="1200" kern="1200" dirty="0">
                <a:solidFill>
                  <a:schemeClr val="tx1"/>
                </a:solidFill>
                <a:latin typeface="+mn-lt"/>
                <a:ea typeface="+mn-ea"/>
                <a:cs typeface="+mn-cs"/>
              </a:rPr>
              <a:t>Alan Poulson Photography/Shutterstock.com</a:t>
            </a:r>
          </a:p>
        </p:txBody>
      </p:sp>
      <p:sp>
        <p:nvSpPr>
          <p:cNvPr id="4" name="Slide Number Placeholder 3"/>
          <p:cNvSpPr>
            <a:spLocks noGrp="1"/>
          </p:cNvSpPr>
          <p:nvPr>
            <p:ph type="sldNum" sz="quarter" idx="5"/>
          </p:nvPr>
        </p:nvSpPr>
        <p:spPr/>
        <p:txBody>
          <a:bodyPr/>
          <a:lstStyle/>
          <a:p>
            <a:fld id="{2B6DCC10-9A3A-476B-B37A-4F18C7F74268}" type="slidenum">
              <a:rPr lang="en-US" smtClean="0"/>
              <a:t>11</a:t>
            </a:fld>
            <a:endParaRPr lang="en-US"/>
          </a:p>
        </p:txBody>
      </p:sp>
    </p:spTree>
    <p:extLst>
      <p:ext uri="{BB962C8B-B14F-4D97-AF65-F5344CB8AC3E}">
        <p14:creationId xmlns:p14="http://schemas.microsoft.com/office/powerpoint/2010/main" val="27458479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Narrative</a:t>
            </a:r>
          </a:p>
          <a:p>
            <a:r>
              <a:rPr lang="en-US" dirty="0"/>
              <a:t>A study by the University of Iowa found that teen drivers who texted while driving took their eyes off the roadway an average of 4.1 seconds. This is like driving blind for over 4 seconds. If you were traveling 25 mph and glanced away for 4.1 seconds, you would travel 150 feet. At 55 mph, you would travel 331 feet, which is about the distance of a football field or the length of 4.5 semitrucks. While your eyes are off the roadway, any number of situations could arise, such as the vehicle ahead breaking or a child running in front of your car.</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Resources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Information sources:</a:t>
            </a:r>
          </a:p>
          <a:p>
            <a:r>
              <a:rPr lang="en-US" sz="1200" kern="1200" dirty="0">
                <a:solidFill>
                  <a:schemeClr val="tx1"/>
                </a:solidFill>
                <a:effectLst/>
                <a:latin typeface="+mn-lt"/>
                <a:ea typeface="+mn-ea"/>
                <a:cs typeface="+mn-cs"/>
              </a:rPr>
              <a:t>Carney, C., D. V. McGehee, K. Harland, M. Weiss, and M. Raby. 2015. </a:t>
            </a:r>
            <a:r>
              <a:rPr lang="en-US" sz="1200" i="1" kern="1200" dirty="0">
                <a:solidFill>
                  <a:schemeClr val="tx1"/>
                </a:solidFill>
                <a:effectLst/>
                <a:latin typeface="+mn-lt"/>
                <a:ea typeface="+mn-ea"/>
                <a:cs typeface="+mn-cs"/>
              </a:rPr>
              <a:t>Using Naturalistic Driving Data to Assess the Prevalence of Environmental Factors and Driver Behaviors in Teen Driver Crashes</a:t>
            </a:r>
            <a:r>
              <a:rPr lang="en-US" sz="1200" kern="1200" dirty="0">
                <a:solidFill>
                  <a:schemeClr val="tx1"/>
                </a:solidFill>
                <a:effectLst/>
                <a:latin typeface="+mn-lt"/>
                <a:ea typeface="+mn-ea"/>
                <a:cs typeface="+mn-cs"/>
              </a:rPr>
              <a:t>. Washington, DC: AAA Foundation for Traffic Safety. https://</a:t>
            </a:r>
            <a:r>
              <a:rPr lang="en-US" sz="1200" kern="1200" dirty="0" err="1">
                <a:solidFill>
                  <a:schemeClr val="tx1"/>
                </a:solidFill>
                <a:effectLst/>
                <a:latin typeface="+mn-lt"/>
                <a:ea typeface="+mn-ea"/>
                <a:cs typeface="+mn-cs"/>
              </a:rPr>
              <a:t>aaafoundation.org</a:t>
            </a:r>
            <a:r>
              <a:rPr lang="en-US" sz="1200" kern="1200" dirty="0">
                <a:solidFill>
                  <a:schemeClr val="tx1"/>
                </a:solidFill>
                <a:effectLst/>
                <a:latin typeface="+mn-lt"/>
                <a:ea typeface="+mn-ea"/>
                <a:cs typeface="+mn-cs"/>
              </a:rPr>
              <a:t>/using-naturalistic-driving-data-assess-prevalence-environmental-factors-driver-behaviors-teen-driver-crashes/.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Insurance Information Institute. 2023. Facts + Statistics: Distracted Driving. </a:t>
            </a:r>
            <a:r>
              <a:rPr lang="en-US" sz="1200" u="sng" kern="1200" dirty="0">
                <a:solidFill>
                  <a:schemeClr val="tx1"/>
                </a:solidFill>
                <a:effectLst/>
                <a:latin typeface="+mn-lt"/>
                <a:ea typeface="+mn-ea"/>
                <a:cs typeface="+mn-cs"/>
                <a:hlinkClick r:id="rId3"/>
              </a:rPr>
              <a:t>https://www.iii.org/fact-statistic/facts-statistics-distracted-driving</a:t>
            </a:r>
            <a:r>
              <a:rPr lang="en-US" sz="1200" kern="1200" dirty="0">
                <a:solidFill>
                  <a:schemeClr val="tx1"/>
                </a:solidFill>
                <a:effectLst/>
                <a:latin typeface="+mn-lt"/>
                <a:ea typeface="+mn-ea"/>
                <a:cs typeface="+mn-cs"/>
              </a:rPr>
              <a:t>.</a:t>
            </a:r>
            <a:endParaRPr lang="en-US" sz="1200" u="sng" kern="1200" dirty="0">
              <a:solidFill>
                <a:schemeClr val="tx1"/>
              </a:solidFill>
              <a:effectLst/>
              <a:latin typeface="+mn-lt"/>
              <a:ea typeface="+mn-ea"/>
              <a:cs typeface="+mn-cs"/>
            </a:endParaRPr>
          </a:p>
          <a:p>
            <a:endParaRPr lang="en-US" sz="1200"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source:  </a:t>
            </a:r>
            <a:r>
              <a:rPr lang="en-US" sz="1200" kern="1200" dirty="0">
                <a:solidFill>
                  <a:schemeClr val="tx1"/>
                </a:solidFill>
                <a:latin typeface="+mn-lt"/>
                <a:ea typeface="+mn-ea"/>
                <a:cs typeface="+mn-cs"/>
              </a:rPr>
              <a:t>EFKS/Shutterstock.com</a:t>
            </a:r>
          </a:p>
        </p:txBody>
      </p:sp>
      <p:sp>
        <p:nvSpPr>
          <p:cNvPr id="4" name="Slide Number Placeholder 3"/>
          <p:cNvSpPr>
            <a:spLocks noGrp="1"/>
          </p:cNvSpPr>
          <p:nvPr>
            <p:ph type="sldNum" sz="quarter" idx="5"/>
          </p:nvPr>
        </p:nvSpPr>
        <p:spPr/>
        <p:txBody>
          <a:bodyPr/>
          <a:lstStyle/>
          <a:p>
            <a:fld id="{2B6DCC10-9A3A-476B-B37A-4F18C7F74268}" type="slidenum">
              <a:rPr lang="en-US" smtClean="0"/>
              <a:t>12</a:t>
            </a:fld>
            <a:endParaRPr lang="en-US"/>
          </a:p>
        </p:txBody>
      </p:sp>
    </p:spTree>
    <p:extLst>
      <p:ext uri="{BB962C8B-B14F-4D97-AF65-F5344CB8AC3E}">
        <p14:creationId xmlns:p14="http://schemas.microsoft.com/office/powerpoint/2010/main" val="27601263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Narrative</a:t>
            </a:r>
          </a:p>
          <a:p>
            <a:r>
              <a:rPr lang="en-US" dirty="0"/>
              <a:t>This slides shows Iowa law about distracted driving.</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Information source:</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Iowa Department of Public Safety. n.d. Distracted Driving. https://</a:t>
            </a:r>
            <a:r>
              <a:rPr lang="en-US" sz="1200" kern="1200" dirty="0" err="1">
                <a:solidFill>
                  <a:schemeClr val="tx1"/>
                </a:solidFill>
                <a:effectLst/>
                <a:latin typeface="+mn-lt"/>
                <a:ea typeface="+mn-ea"/>
                <a:cs typeface="+mn-cs"/>
              </a:rPr>
              <a:t>dps.iowa.gov</a:t>
            </a:r>
            <a:r>
              <a:rPr lang="en-US" sz="1200" kern="1200" dirty="0">
                <a:solidFill>
                  <a:schemeClr val="tx1"/>
                </a:solidFill>
                <a:effectLst/>
                <a:latin typeface="+mn-lt"/>
                <a:ea typeface="+mn-ea"/>
                <a:cs typeface="+mn-cs"/>
              </a:rPr>
              <a:t>/divisions/commissioners-office/governors-traffic-safety.</a:t>
            </a:r>
          </a:p>
        </p:txBody>
      </p:sp>
      <p:sp>
        <p:nvSpPr>
          <p:cNvPr id="4" name="Slide Number Placeholder 3"/>
          <p:cNvSpPr>
            <a:spLocks noGrp="1"/>
          </p:cNvSpPr>
          <p:nvPr>
            <p:ph type="sldNum" sz="quarter" idx="5"/>
          </p:nvPr>
        </p:nvSpPr>
        <p:spPr/>
        <p:txBody>
          <a:bodyPr/>
          <a:lstStyle/>
          <a:p>
            <a:fld id="{2B6DCC10-9A3A-476B-B37A-4F18C7F74268}" type="slidenum">
              <a:rPr lang="en-US" smtClean="0"/>
              <a:t>13</a:t>
            </a:fld>
            <a:endParaRPr lang="en-US"/>
          </a:p>
        </p:txBody>
      </p:sp>
    </p:spTree>
    <p:extLst>
      <p:ext uri="{BB962C8B-B14F-4D97-AF65-F5344CB8AC3E}">
        <p14:creationId xmlns:p14="http://schemas.microsoft.com/office/powerpoint/2010/main" val="41154988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Narrative</a:t>
            </a:r>
          </a:p>
          <a:p>
            <a:r>
              <a:rPr lang="en-US" dirty="0"/>
              <a:t>It might seem easy to just tell drivers not to use their phones or engage in other distractions. However, we often compelled to answer a call or respond to a text even when we know we shouldn’t. A study showed teens feel pressure to always be engaged and stay connected. This contributes to the feeling that you have to answer a call, respond to a text, or watch entertainment on your phone. For instance, people get used to getting an immediate response to a text or call. Or, using your phone all the time has become a habit and it is difficult to put it down even when driving. Even parents can contribute to the problem. They may expect their teen to respond quickly or let them know where they are.  </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Information source: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Liberty Mutual. 2015. New Study Finds Teens "Fear of Missing Out" is Proving to be Dangerous. https://</a:t>
            </a:r>
            <a:r>
              <a:rPr lang="en-US" sz="1200" kern="1200" dirty="0" err="1">
                <a:solidFill>
                  <a:schemeClr val="tx1"/>
                </a:solidFill>
                <a:latin typeface="+mn-lt"/>
                <a:ea typeface="+mn-ea"/>
                <a:cs typeface="+mn-cs"/>
              </a:rPr>
              <a:t>www.libertymutualgroup.com</a:t>
            </a:r>
            <a:r>
              <a:rPr lang="en-US" sz="1200" kern="1200" dirty="0">
                <a:solidFill>
                  <a:schemeClr val="tx1"/>
                </a:solidFill>
                <a:latin typeface="+mn-lt"/>
                <a:ea typeface="+mn-ea"/>
                <a:cs typeface="+mn-cs"/>
              </a:rPr>
              <a:t>/about-</a:t>
            </a:r>
            <a:r>
              <a:rPr lang="en-US" sz="1200" kern="1200" dirty="0" err="1">
                <a:solidFill>
                  <a:schemeClr val="tx1"/>
                </a:solidFill>
                <a:latin typeface="+mn-lt"/>
                <a:ea typeface="+mn-ea"/>
                <a:cs typeface="+mn-cs"/>
              </a:rPr>
              <a:t>lm</a:t>
            </a:r>
            <a:r>
              <a:rPr lang="en-US" sz="1200" kern="1200" dirty="0">
                <a:solidFill>
                  <a:schemeClr val="tx1"/>
                </a:solidFill>
                <a:latin typeface="+mn-lt"/>
                <a:ea typeface="+mn-ea"/>
                <a:cs typeface="+mn-cs"/>
              </a:rPr>
              <a:t>/news/articles/new-study-finds-teens-fear-missing-out-proving-be-dangerous.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Image source: Sean Locke Photography/Shutterstock.com</a:t>
            </a:r>
          </a:p>
        </p:txBody>
      </p:sp>
      <p:sp>
        <p:nvSpPr>
          <p:cNvPr id="4" name="Slide Number Placeholder 3"/>
          <p:cNvSpPr>
            <a:spLocks noGrp="1"/>
          </p:cNvSpPr>
          <p:nvPr>
            <p:ph type="sldNum" sz="quarter" idx="5"/>
          </p:nvPr>
        </p:nvSpPr>
        <p:spPr/>
        <p:txBody>
          <a:bodyPr/>
          <a:lstStyle/>
          <a:p>
            <a:fld id="{2B6DCC10-9A3A-476B-B37A-4F18C7F74268}" type="slidenum">
              <a:rPr lang="en-US" smtClean="0"/>
              <a:t>16</a:t>
            </a:fld>
            <a:endParaRPr lang="en-US"/>
          </a:p>
        </p:txBody>
      </p:sp>
    </p:spTree>
    <p:extLst>
      <p:ext uri="{BB962C8B-B14F-4D97-AF65-F5344CB8AC3E}">
        <p14:creationId xmlns:p14="http://schemas.microsoft.com/office/powerpoint/2010/main" val="18278522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Narrative</a:t>
            </a:r>
          </a:p>
          <a:p>
            <a:r>
              <a:rPr lang="en-US" dirty="0"/>
              <a:t>The following slides present strategies to reduce distracted driving.</a:t>
            </a:r>
          </a:p>
          <a:p>
            <a:endParaRPr lang="en-US" dirty="0"/>
          </a:p>
          <a:p>
            <a:r>
              <a:rPr lang="en-US" dirty="0"/>
              <a:t>The first strategy is to always put your phone out of reach when driving—that way you are not tempted to answer a call or text. It’s best to turn the phone off, put it in silent mode, or place it out of reach. Some drivers like to keep their phone handy and feel safe checking texts while driving slowly or stopped at a signal. This is still dangerous since your hands and mind are focused on your phone and not on the roadway around you. As a result, you may not be ready to react to unexpected situations or remember to scan around you.</a:t>
            </a:r>
          </a:p>
          <a:p>
            <a:endParaRPr lang="en-US" dirty="0"/>
          </a:p>
          <a:p>
            <a:r>
              <a:rPr lang="en-US" dirty="0"/>
              <a:t>Turning your phone off or silencing it takes away the temptation to use the phone.</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Information sources: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Walshe, E. 2021. Rethinking Cell Phone Use While Driving Prevention. Children’s Hospital of Philadelphia Center for Injury Research &amp; Prevention. https://</a:t>
            </a:r>
            <a:r>
              <a:rPr lang="en-US" sz="1200" kern="1200" dirty="0" err="1">
                <a:solidFill>
                  <a:schemeClr val="tx1"/>
                </a:solidFill>
                <a:effectLst/>
                <a:latin typeface="+mn-lt"/>
                <a:ea typeface="+mn-ea"/>
                <a:cs typeface="+mn-cs"/>
              </a:rPr>
              <a:t>injury.research.chop.edu</a:t>
            </a:r>
            <a:r>
              <a:rPr lang="en-US" sz="1200" kern="1200" dirty="0">
                <a:solidFill>
                  <a:schemeClr val="tx1"/>
                </a:solidFill>
                <a:effectLst/>
                <a:latin typeface="+mn-lt"/>
                <a:ea typeface="+mn-ea"/>
                <a:cs typeface="+mn-cs"/>
              </a:rPr>
              <a:t>/blog/posts/rethinking-cell-phone-use-while-driving-prevention.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Governors Highway Safety Association. 2023. Directing Drivers’ Attention: A State Highway Safety Office Roadmap for Combating Distracted Driving.</a:t>
            </a:r>
          </a:p>
          <a:p>
            <a:r>
              <a:rPr lang="en-US" sz="1200" kern="1200" dirty="0">
                <a:solidFill>
                  <a:schemeClr val="tx1"/>
                </a:solidFill>
                <a:effectLst/>
                <a:latin typeface="+mn-lt"/>
                <a:ea typeface="+mn-ea"/>
                <a:cs typeface="+mn-cs"/>
              </a:rPr>
              <a:t>https://</a:t>
            </a:r>
            <a:r>
              <a:rPr lang="en-US" sz="1200" kern="1200" dirty="0" err="1">
                <a:solidFill>
                  <a:schemeClr val="tx1"/>
                </a:solidFill>
                <a:effectLst/>
                <a:latin typeface="+mn-lt"/>
                <a:ea typeface="+mn-ea"/>
                <a:cs typeface="+mn-cs"/>
              </a:rPr>
              <a:t>www.ghsa.org</a:t>
            </a:r>
            <a:r>
              <a:rPr lang="en-US" sz="1200" kern="1200" dirty="0">
                <a:solidFill>
                  <a:schemeClr val="tx1"/>
                </a:solidFill>
                <a:effectLst/>
                <a:latin typeface="+mn-lt"/>
                <a:ea typeface="+mn-ea"/>
                <a:cs typeface="+mn-cs"/>
              </a:rPr>
              <a:t>/resources/GHSA/GM/Distracted-Driving22#:~:text=GHSA's%20report%2C%20Directing%20Drivers'%20Attention,this%20deadly%20behavior%20socially%20unacceptable.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AmFam Team. 2022. How to Prevent Distracted Driving. American Family Insurance. https://</a:t>
            </a:r>
            <a:r>
              <a:rPr lang="en-US" sz="1200" kern="1200" dirty="0" err="1">
                <a:solidFill>
                  <a:schemeClr val="tx1"/>
                </a:solidFill>
                <a:effectLst/>
                <a:latin typeface="+mn-lt"/>
                <a:ea typeface="+mn-ea"/>
                <a:cs typeface="+mn-cs"/>
              </a:rPr>
              <a:t>www.amfam.com</a:t>
            </a:r>
            <a:r>
              <a:rPr lang="en-US" sz="1200" kern="1200" dirty="0">
                <a:solidFill>
                  <a:schemeClr val="tx1"/>
                </a:solidFill>
                <a:effectLst/>
                <a:latin typeface="+mn-lt"/>
                <a:ea typeface="+mn-ea"/>
                <a:cs typeface="+mn-cs"/>
              </a:rPr>
              <a:t>/resources/articles/on-the-road/prevent-distracted-driving.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Children’s Hospital of Philadelphia Research Institute. 2022. Cell Phone Use and Texting While Driving Facts and Statistics. https://</a:t>
            </a:r>
            <a:r>
              <a:rPr lang="en-US" sz="1200" kern="1200" dirty="0" err="1">
                <a:solidFill>
                  <a:schemeClr val="tx1"/>
                </a:solidFill>
                <a:effectLst/>
                <a:latin typeface="+mn-lt"/>
                <a:ea typeface="+mn-ea"/>
                <a:cs typeface="+mn-cs"/>
              </a:rPr>
              <a:t>www.teendriversource.org</a:t>
            </a:r>
            <a:r>
              <a:rPr lang="en-US" sz="1200" kern="1200" dirty="0">
                <a:solidFill>
                  <a:schemeClr val="tx1"/>
                </a:solidFill>
                <a:effectLst/>
                <a:latin typeface="+mn-lt"/>
                <a:ea typeface="+mn-ea"/>
                <a:cs typeface="+mn-cs"/>
              </a:rPr>
              <a:t>/teen-crash-risks-prevention/distracted-driving/cell-phones.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source: Missouri Department of Transportation (</a:t>
            </a:r>
            <a:r>
              <a:rPr lang="en-US" sz="1200" kern="1200" dirty="0">
                <a:solidFill>
                  <a:schemeClr val="tx1"/>
                </a:solidFill>
                <a:effectLst/>
                <a:latin typeface="+mn-lt"/>
                <a:ea typeface="+mn-ea"/>
                <a:cs typeface="+mn-cs"/>
              </a:rPr>
              <a:t>https://www.modot.org/bupd-starter-kit)</a:t>
            </a:r>
          </a:p>
        </p:txBody>
      </p:sp>
      <p:sp>
        <p:nvSpPr>
          <p:cNvPr id="4" name="Slide Number Placeholder 3"/>
          <p:cNvSpPr>
            <a:spLocks noGrp="1"/>
          </p:cNvSpPr>
          <p:nvPr>
            <p:ph type="sldNum" sz="quarter" idx="5"/>
          </p:nvPr>
        </p:nvSpPr>
        <p:spPr/>
        <p:txBody>
          <a:bodyPr/>
          <a:lstStyle/>
          <a:p>
            <a:fld id="{2B6DCC10-9A3A-476B-B37A-4F18C7F74268}" type="slidenum">
              <a:rPr lang="en-US" smtClean="0"/>
              <a:t>17</a:t>
            </a:fld>
            <a:endParaRPr lang="en-US"/>
          </a:p>
        </p:txBody>
      </p:sp>
    </p:spTree>
    <p:extLst>
      <p:ext uri="{BB962C8B-B14F-4D97-AF65-F5344CB8AC3E}">
        <p14:creationId xmlns:p14="http://schemas.microsoft.com/office/powerpoint/2010/main" val="5505262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Narrative</a:t>
            </a:r>
          </a:p>
          <a:p>
            <a:r>
              <a:rPr lang="en-US" dirty="0"/>
              <a:t>Another strategy is the spread the </a:t>
            </a:r>
            <a:r>
              <a:rPr lang="en-US" b="1" dirty="0"/>
              <a:t>word</a:t>
            </a:r>
            <a:r>
              <a:rPr lang="en-US" dirty="0"/>
              <a:t>. You can use an app that blocks text and calls with a message that you are driving. This lets family and friends know you can’t get back to them right away. You can also send any necessary texts, such as telling your parents you are on the way, before you start driving. That way you can focus on driving. You can also remind your friends and parents that you don’t text and drive. If a friend bugs you about not getting back to them right away, you can remind them that you want to keep everyone safe. Having the conversation ahead of time sets expectations.</a:t>
            </a:r>
          </a:p>
          <a:p>
            <a:r>
              <a:rPr lang="en-US" dirty="0"/>
              <a:t> </a:t>
            </a:r>
          </a:p>
          <a:p>
            <a:r>
              <a:rPr lang="en-US" b="1" dirty="0"/>
              <a:t>Resources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latin typeface="+mn-lt"/>
                <a:ea typeface="+mn-ea"/>
                <a:cs typeface="+mn-cs"/>
              </a:rPr>
              <a:t>Information sources: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Walshe, E. 2021. Rethinking Cell Phone Use While Driving Prevention. Children’s Hospital of Philadelphia Center for Injury Research &amp; Prevention. https://</a:t>
            </a:r>
            <a:r>
              <a:rPr lang="en-US" sz="1200" kern="1200" dirty="0" err="1">
                <a:solidFill>
                  <a:schemeClr val="tx1"/>
                </a:solidFill>
                <a:effectLst/>
                <a:latin typeface="+mn-lt"/>
                <a:ea typeface="+mn-ea"/>
                <a:cs typeface="+mn-cs"/>
              </a:rPr>
              <a:t>injury.research.chop.edu</a:t>
            </a:r>
            <a:r>
              <a:rPr lang="en-US" sz="1200" kern="1200" dirty="0">
                <a:solidFill>
                  <a:schemeClr val="tx1"/>
                </a:solidFill>
                <a:effectLst/>
                <a:latin typeface="+mn-lt"/>
                <a:ea typeface="+mn-ea"/>
                <a:cs typeface="+mn-cs"/>
              </a:rPr>
              <a:t>/blog/posts/rethinking-cell-phone-use-while-driving-prevention.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Governors Highway Safety Association. 2023. Directing Drivers’ Attention: A State Highway Safety Office Roadmap for Combating Distracted Driving.</a:t>
            </a:r>
          </a:p>
          <a:p>
            <a:r>
              <a:rPr lang="en-US" sz="1200" kern="1200" dirty="0">
                <a:solidFill>
                  <a:schemeClr val="tx1"/>
                </a:solidFill>
                <a:effectLst/>
                <a:latin typeface="+mn-lt"/>
                <a:ea typeface="+mn-ea"/>
                <a:cs typeface="+mn-cs"/>
              </a:rPr>
              <a:t>https://</a:t>
            </a:r>
            <a:r>
              <a:rPr lang="en-US" sz="1200" kern="1200" dirty="0" err="1">
                <a:solidFill>
                  <a:schemeClr val="tx1"/>
                </a:solidFill>
                <a:effectLst/>
                <a:latin typeface="+mn-lt"/>
                <a:ea typeface="+mn-ea"/>
                <a:cs typeface="+mn-cs"/>
              </a:rPr>
              <a:t>www.ghsa.org</a:t>
            </a:r>
            <a:r>
              <a:rPr lang="en-US" sz="1200" kern="1200" dirty="0">
                <a:solidFill>
                  <a:schemeClr val="tx1"/>
                </a:solidFill>
                <a:effectLst/>
                <a:latin typeface="+mn-lt"/>
                <a:ea typeface="+mn-ea"/>
                <a:cs typeface="+mn-cs"/>
              </a:rPr>
              <a:t>/resources/GHSA/GM/Distracted-Driving22#:~:text=GHSA's%20report%2C%20Directing%20Drivers'%20Attention,this%20deadly%20behavior%20socially%20unacceptable.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AmFam Team. 2022. How to Prevent Distracted Driving. American Family Insurance. https://</a:t>
            </a:r>
            <a:r>
              <a:rPr lang="en-US" sz="1200" kern="1200" dirty="0" err="1">
                <a:solidFill>
                  <a:schemeClr val="tx1"/>
                </a:solidFill>
                <a:effectLst/>
                <a:latin typeface="+mn-lt"/>
                <a:ea typeface="+mn-ea"/>
                <a:cs typeface="+mn-cs"/>
              </a:rPr>
              <a:t>www.amfam.com</a:t>
            </a:r>
            <a:r>
              <a:rPr lang="en-US" sz="1200" kern="1200" dirty="0">
                <a:solidFill>
                  <a:schemeClr val="tx1"/>
                </a:solidFill>
                <a:effectLst/>
                <a:latin typeface="+mn-lt"/>
                <a:ea typeface="+mn-ea"/>
                <a:cs typeface="+mn-cs"/>
              </a:rPr>
              <a:t>/resources/articles/on-the-road/prevent-distracted-driving.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Children’s Hospital of Philadelphia Research Institute. 2022. Cell Phone Use and Texting While Driving Facts and Statistics. https://</a:t>
            </a:r>
            <a:r>
              <a:rPr lang="en-US" sz="1200" kern="1200" dirty="0" err="1">
                <a:solidFill>
                  <a:schemeClr val="tx1"/>
                </a:solidFill>
                <a:effectLst/>
                <a:latin typeface="+mn-lt"/>
                <a:ea typeface="+mn-ea"/>
                <a:cs typeface="+mn-cs"/>
              </a:rPr>
              <a:t>www.teendriversource.org</a:t>
            </a:r>
            <a:r>
              <a:rPr lang="en-US" sz="1200" kern="1200" dirty="0">
                <a:solidFill>
                  <a:schemeClr val="tx1"/>
                </a:solidFill>
                <a:effectLst/>
                <a:latin typeface="+mn-lt"/>
                <a:ea typeface="+mn-ea"/>
                <a:cs typeface="+mn-cs"/>
              </a:rPr>
              <a:t>/teen-crash-risks-prevention/distracted-driving/cell-phones.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Image source: </a:t>
            </a:r>
            <a:r>
              <a:rPr lang="en-US" sz="1200" u="sng" kern="1200" dirty="0">
                <a:solidFill>
                  <a:schemeClr val="tx1"/>
                </a:solidFill>
                <a:latin typeface="+mn-lt"/>
                <a:ea typeface="+mn-ea"/>
                <a:cs typeface="+mn-cs"/>
              </a:rPr>
              <a:t>Urban Images/</a:t>
            </a:r>
            <a:r>
              <a:rPr lang="en-US" sz="1200" kern="1200" dirty="0" err="1">
                <a:solidFill>
                  <a:schemeClr val="tx1"/>
                </a:solidFill>
                <a:latin typeface="+mn-lt"/>
                <a:ea typeface="+mn-ea"/>
                <a:cs typeface="+mn-cs"/>
              </a:rPr>
              <a:t>Shutterstock.com</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2B6DCC10-9A3A-476B-B37A-4F18C7F74268}" type="slidenum">
              <a:rPr lang="en-US" smtClean="0"/>
              <a:t>18</a:t>
            </a:fld>
            <a:endParaRPr lang="en-US"/>
          </a:p>
        </p:txBody>
      </p:sp>
    </p:spTree>
    <p:extLst>
      <p:ext uri="{BB962C8B-B14F-4D97-AF65-F5344CB8AC3E}">
        <p14:creationId xmlns:p14="http://schemas.microsoft.com/office/powerpoint/2010/main" val="9356102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Narrative</a:t>
            </a:r>
          </a:p>
          <a:p>
            <a:r>
              <a:rPr lang="en-US" dirty="0"/>
              <a:t>Another strategy is to get a passenger to help you out. They can answer texts, follow navigation instructions, adjust radio controls, etc. This way you can focus on the roadway.  </a:t>
            </a:r>
          </a:p>
          <a:p>
            <a:endParaRPr lang="en-US" dirty="0"/>
          </a:p>
          <a:p>
            <a:r>
              <a:rPr lang="en-US" dirty="0"/>
              <a:t>Another way to reduce the chances you will be distracted while driving is to think about things you need to take care of before the trip. Getting up a few minutes earlier saves the need to apply makeup, eat breakfast, or take care of other hygiene while driving. You can also check your car controls, such as heat, radio station, or volume, before you start driving. Some people like to have a pet in their car, but a loose pet can get in the way of driving and distract you from the road. Securing your pet keeps them safe and prevents you from being distracted.</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Resources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Information sources: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Walshe, E. 2021. Rethinking Cell Phone Use While Driving Prevention. Children’s Hospital of Philadelphia Center for Injury Research &amp; Prevention. https://</a:t>
            </a:r>
            <a:r>
              <a:rPr lang="en-US" sz="1200" kern="1200" dirty="0" err="1">
                <a:solidFill>
                  <a:schemeClr val="tx1"/>
                </a:solidFill>
                <a:effectLst/>
                <a:latin typeface="+mn-lt"/>
                <a:ea typeface="+mn-ea"/>
                <a:cs typeface="+mn-cs"/>
              </a:rPr>
              <a:t>injury.research.chop.edu</a:t>
            </a:r>
            <a:r>
              <a:rPr lang="en-US" sz="1200" kern="1200" dirty="0">
                <a:solidFill>
                  <a:schemeClr val="tx1"/>
                </a:solidFill>
                <a:effectLst/>
                <a:latin typeface="+mn-lt"/>
                <a:ea typeface="+mn-ea"/>
                <a:cs typeface="+mn-cs"/>
              </a:rPr>
              <a:t>/blog/posts/rethinking-cell-phone-use-while-driving-prevention.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Governors Highway Safety Association. 2023. Directing Drivers’ Attention: A State Highway Safety Office Roadmap for Combating Distracted Driving.</a:t>
            </a:r>
          </a:p>
          <a:p>
            <a:r>
              <a:rPr lang="en-US" sz="1200" kern="1200" dirty="0">
                <a:solidFill>
                  <a:schemeClr val="tx1"/>
                </a:solidFill>
                <a:effectLst/>
                <a:latin typeface="+mn-lt"/>
                <a:ea typeface="+mn-ea"/>
                <a:cs typeface="+mn-cs"/>
              </a:rPr>
              <a:t>https://</a:t>
            </a:r>
            <a:r>
              <a:rPr lang="en-US" sz="1200" kern="1200" dirty="0" err="1">
                <a:solidFill>
                  <a:schemeClr val="tx1"/>
                </a:solidFill>
                <a:effectLst/>
                <a:latin typeface="+mn-lt"/>
                <a:ea typeface="+mn-ea"/>
                <a:cs typeface="+mn-cs"/>
              </a:rPr>
              <a:t>www.ghsa.org</a:t>
            </a:r>
            <a:r>
              <a:rPr lang="en-US" sz="1200" kern="1200" dirty="0">
                <a:solidFill>
                  <a:schemeClr val="tx1"/>
                </a:solidFill>
                <a:effectLst/>
                <a:latin typeface="+mn-lt"/>
                <a:ea typeface="+mn-ea"/>
                <a:cs typeface="+mn-cs"/>
              </a:rPr>
              <a:t>/resources/GHSA/GM/Distracted-Driving22#:~:text=GHSA's%20report%2C%20Directing%20Drivers'%20Attention,this%20deadly%20behavior%20socially%20unacceptable.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AmFam Team. 2022. How to Prevent Distracted Driving. American Family Insurance. https://</a:t>
            </a:r>
            <a:r>
              <a:rPr lang="en-US" sz="1200" kern="1200" dirty="0" err="1">
                <a:solidFill>
                  <a:schemeClr val="tx1"/>
                </a:solidFill>
                <a:effectLst/>
                <a:latin typeface="+mn-lt"/>
                <a:ea typeface="+mn-ea"/>
                <a:cs typeface="+mn-cs"/>
              </a:rPr>
              <a:t>www.amfam.com</a:t>
            </a:r>
            <a:r>
              <a:rPr lang="en-US" sz="1200" kern="1200" dirty="0">
                <a:solidFill>
                  <a:schemeClr val="tx1"/>
                </a:solidFill>
                <a:effectLst/>
                <a:latin typeface="+mn-lt"/>
                <a:ea typeface="+mn-ea"/>
                <a:cs typeface="+mn-cs"/>
              </a:rPr>
              <a:t>/resources/articles/on-the-road/prevent-distracted-driving.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Children’s Hospital of Philadelphia Research Institute. 2022. Cell Phone Use and Texting While Driving Facts and Statistics. https://</a:t>
            </a:r>
            <a:r>
              <a:rPr lang="en-US" sz="1200" kern="1200" dirty="0" err="1">
                <a:solidFill>
                  <a:schemeClr val="tx1"/>
                </a:solidFill>
                <a:effectLst/>
                <a:latin typeface="+mn-lt"/>
                <a:ea typeface="+mn-ea"/>
                <a:cs typeface="+mn-cs"/>
              </a:rPr>
              <a:t>www.teendriversource.org</a:t>
            </a:r>
            <a:r>
              <a:rPr lang="en-US" sz="1200" kern="1200" dirty="0">
                <a:solidFill>
                  <a:schemeClr val="tx1"/>
                </a:solidFill>
                <a:effectLst/>
                <a:latin typeface="+mn-lt"/>
                <a:ea typeface="+mn-ea"/>
                <a:cs typeface="+mn-cs"/>
              </a:rPr>
              <a:t>/teen-crash-risks-prevention/distracted-driving/cell-phones.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Images sources: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antoniodiaz/Shutterstock.com (passenger)</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StockMediaSeller/Shutterstock.com (belted dogs)</a:t>
            </a:r>
          </a:p>
        </p:txBody>
      </p:sp>
      <p:sp>
        <p:nvSpPr>
          <p:cNvPr id="4" name="Slide Number Placeholder 3"/>
          <p:cNvSpPr>
            <a:spLocks noGrp="1"/>
          </p:cNvSpPr>
          <p:nvPr>
            <p:ph type="sldNum" sz="quarter" idx="5"/>
          </p:nvPr>
        </p:nvSpPr>
        <p:spPr/>
        <p:txBody>
          <a:bodyPr/>
          <a:lstStyle/>
          <a:p>
            <a:fld id="{2B6DCC10-9A3A-476B-B37A-4F18C7F74268}" type="slidenum">
              <a:rPr lang="en-US" smtClean="0"/>
              <a:t>19</a:t>
            </a:fld>
            <a:endParaRPr lang="en-US"/>
          </a:p>
        </p:txBody>
      </p:sp>
    </p:spTree>
    <p:extLst>
      <p:ext uri="{BB962C8B-B14F-4D97-AF65-F5344CB8AC3E}">
        <p14:creationId xmlns:p14="http://schemas.microsoft.com/office/powerpoint/2010/main" val="7521291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Narrative</a:t>
            </a:r>
          </a:p>
          <a:p>
            <a:r>
              <a:rPr lang="en-US" dirty="0"/>
              <a:t>A lot of programs have teen drivers sign a pledge to not use their phone or engage in distracting behaviors while driving. You can make a pledge to yourself not to use your phone while driving. You can make a pact with your friends to help each other not to text or use the phone while driving. A study showed 37% of texting was teens coordinating with friends. Making a plan ahead of time means your friends can help you avoid distractions. Another study showed 55% of teens who texted while driving were updating their parents about where they were. Enlisting your parents to help you avoid texting and driving can help take away one of the number one reasons teen drivers feel a need to text.</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Information sources: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Walshe, E. 2021. Rethinking Cell Phone Use While Driving Prevention. Children’s Hospital of Philadelphia Center for Injury Research &amp; Prevention. https://</a:t>
            </a:r>
            <a:r>
              <a:rPr lang="en-US" sz="1200" kern="1200" dirty="0" err="1">
                <a:solidFill>
                  <a:schemeClr val="tx1"/>
                </a:solidFill>
                <a:effectLst/>
                <a:latin typeface="+mn-lt"/>
                <a:ea typeface="+mn-ea"/>
                <a:cs typeface="+mn-cs"/>
              </a:rPr>
              <a:t>injury.research.chop.edu</a:t>
            </a:r>
            <a:r>
              <a:rPr lang="en-US" sz="1200" kern="1200" dirty="0">
                <a:solidFill>
                  <a:schemeClr val="tx1"/>
                </a:solidFill>
                <a:effectLst/>
                <a:latin typeface="+mn-lt"/>
                <a:ea typeface="+mn-ea"/>
                <a:cs typeface="+mn-cs"/>
              </a:rPr>
              <a:t>/blog/posts/rethinking-cell-phone-use-while-driving-prevention.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Governors Highway Safety Association. 2023. Directing Drivers’ Attention: A State Highway Safety Office Roadmap for Combating Distracted Driving.</a:t>
            </a:r>
          </a:p>
          <a:p>
            <a:r>
              <a:rPr lang="en-US" sz="1200" kern="1200" dirty="0">
                <a:solidFill>
                  <a:schemeClr val="tx1"/>
                </a:solidFill>
                <a:effectLst/>
                <a:latin typeface="+mn-lt"/>
                <a:ea typeface="+mn-ea"/>
                <a:cs typeface="+mn-cs"/>
              </a:rPr>
              <a:t>https://</a:t>
            </a:r>
            <a:r>
              <a:rPr lang="en-US" sz="1200" kern="1200" dirty="0" err="1">
                <a:solidFill>
                  <a:schemeClr val="tx1"/>
                </a:solidFill>
                <a:effectLst/>
                <a:latin typeface="+mn-lt"/>
                <a:ea typeface="+mn-ea"/>
                <a:cs typeface="+mn-cs"/>
              </a:rPr>
              <a:t>www.ghsa.org</a:t>
            </a:r>
            <a:r>
              <a:rPr lang="en-US" sz="1200" kern="1200" dirty="0">
                <a:solidFill>
                  <a:schemeClr val="tx1"/>
                </a:solidFill>
                <a:effectLst/>
                <a:latin typeface="+mn-lt"/>
                <a:ea typeface="+mn-ea"/>
                <a:cs typeface="+mn-cs"/>
              </a:rPr>
              <a:t>/resources/GHSA/GM/Distracted-Driving22#:~:text=GHSA's%20report%2C%20Directing%20Drivers'%20Attention,this%20deadly%20behavior%20socially%20unacceptable.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AmFam Team. 2022. How to Prevent Distracted Driving. American Family Insurance. https://</a:t>
            </a:r>
            <a:r>
              <a:rPr lang="en-US" sz="1200" kern="1200" dirty="0" err="1">
                <a:solidFill>
                  <a:schemeClr val="tx1"/>
                </a:solidFill>
                <a:effectLst/>
                <a:latin typeface="+mn-lt"/>
                <a:ea typeface="+mn-ea"/>
                <a:cs typeface="+mn-cs"/>
              </a:rPr>
              <a:t>www.amfam.com</a:t>
            </a:r>
            <a:r>
              <a:rPr lang="en-US" sz="1200" kern="1200" dirty="0">
                <a:solidFill>
                  <a:schemeClr val="tx1"/>
                </a:solidFill>
                <a:effectLst/>
                <a:latin typeface="+mn-lt"/>
                <a:ea typeface="+mn-ea"/>
                <a:cs typeface="+mn-cs"/>
              </a:rPr>
              <a:t>/resources/articles/on-the-road/prevent-distracted-driving.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Children’s Hospital of Philadelphia Research Institute. 2022. Cell Phone Use and Texting While Driving Facts and Statistics. https://</a:t>
            </a:r>
            <a:r>
              <a:rPr lang="en-US" sz="1200" kern="1200" dirty="0" err="1">
                <a:solidFill>
                  <a:schemeClr val="tx1"/>
                </a:solidFill>
                <a:effectLst/>
                <a:latin typeface="+mn-lt"/>
                <a:ea typeface="+mn-ea"/>
                <a:cs typeface="+mn-cs"/>
              </a:rPr>
              <a:t>www.teendriversource.org</a:t>
            </a:r>
            <a:r>
              <a:rPr lang="en-US" sz="1200" kern="1200" dirty="0">
                <a:solidFill>
                  <a:schemeClr val="tx1"/>
                </a:solidFill>
                <a:effectLst/>
                <a:latin typeface="+mn-lt"/>
                <a:ea typeface="+mn-ea"/>
                <a:cs typeface="+mn-cs"/>
              </a:rPr>
              <a:t>/teen-crash-risks-prevention/distracted-driving/cell-phones.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source: </a:t>
            </a:r>
            <a:r>
              <a:rPr lang="en-US" sz="1200" kern="1200" dirty="0">
                <a:solidFill>
                  <a:schemeClr val="tx1"/>
                </a:solidFill>
                <a:latin typeface="+mn-lt"/>
                <a:ea typeface="+mn-ea"/>
                <a:cs typeface="+mn-cs"/>
              </a:rPr>
              <a:t>Monkey Business Images/Shutterstock.com</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B6DCC10-9A3A-476B-B37A-4F18C7F74268}" type="slidenum">
              <a:rPr lang="en-US" smtClean="0"/>
              <a:t>20</a:t>
            </a:fld>
            <a:endParaRPr lang="en-US"/>
          </a:p>
        </p:txBody>
      </p:sp>
    </p:spTree>
    <p:extLst>
      <p:ext uri="{BB962C8B-B14F-4D97-AF65-F5344CB8AC3E}">
        <p14:creationId xmlns:p14="http://schemas.microsoft.com/office/powerpoint/2010/main" val="15534016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Narrative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Another strategy is to pull over if you need to pick something up. Reaching for things takes both of your hands off the steering wheel and your eyes off the road. If you absolutely need to take a text or call, wait until you can pull over to answer.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You might also be a passenger in a vehicle when another driver becomes distracted. This puts you at risk. Using words like “It makes me uncomfortable when ….” helps avoid confrontation but reminds the driver that what they are doing is unsafe.</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Information sources: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Walshe, E. 2021. Rethinking Cell Phone Use While Driving Prevention. Children’s Hospital of Philadelphia Center for Injury Research &amp; Prevention. https://</a:t>
            </a:r>
            <a:r>
              <a:rPr lang="en-US" sz="1200" kern="1200" dirty="0" err="1">
                <a:solidFill>
                  <a:schemeClr val="tx1"/>
                </a:solidFill>
                <a:effectLst/>
                <a:latin typeface="+mn-lt"/>
                <a:ea typeface="+mn-ea"/>
                <a:cs typeface="+mn-cs"/>
              </a:rPr>
              <a:t>injury.research.chop.edu</a:t>
            </a:r>
            <a:r>
              <a:rPr lang="en-US" sz="1200" kern="1200" dirty="0">
                <a:solidFill>
                  <a:schemeClr val="tx1"/>
                </a:solidFill>
                <a:effectLst/>
                <a:latin typeface="+mn-lt"/>
                <a:ea typeface="+mn-ea"/>
                <a:cs typeface="+mn-cs"/>
              </a:rPr>
              <a:t>/blog/posts/rethinking-cell-phone-use-while-driving-prevention.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Governors Highway Safety Association. 2023. Directing Drivers’ Attention: A State Highway Safety Office Roadmap for Combating Distracted Driving.</a:t>
            </a:r>
          </a:p>
          <a:p>
            <a:r>
              <a:rPr lang="en-US" sz="1200" kern="1200" dirty="0">
                <a:solidFill>
                  <a:schemeClr val="tx1"/>
                </a:solidFill>
                <a:effectLst/>
                <a:latin typeface="+mn-lt"/>
                <a:ea typeface="+mn-ea"/>
                <a:cs typeface="+mn-cs"/>
              </a:rPr>
              <a:t>https://</a:t>
            </a:r>
            <a:r>
              <a:rPr lang="en-US" sz="1200" kern="1200" dirty="0" err="1">
                <a:solidFill>
                  <a:schemeClr val="tx1"/>
                </a:solidFill>
                <a:effectLst/>
                <a:latin typeface="+mn-lt"/>
                <a:ea typeface="+mn-ea"/>
                <a:cs typeface="+mn-cs"/>
              </a:rPr>
              <a:t>www.ghsa.org</a:t>
            </a:r>
            <a:r>
              <a:rPr lang="en-US" sz="1200" kern="1200" dirty="0">
                <a:solidFill>
                  <a:schemeClr val="tx1"/>
                </a:solidFill>
                <a:effectLst/>
                <a:latin typeface="+mn-lt"/>
                <a:ea typeface="+mn-ea"/>
                <a:cs typeface="+mn-cs"/>
              </a:rPr>
              <a:t>/resources/GHSA/GM/Distracted-Driving22#:~:text=GHSA's%20report%2C%20Directing%20Drivers'%20Attention,this%20deadly%20behavior%20socially%20unacceptable.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AmFam Team. 2022. How to Prevent Distracted Driving. American Family Insurance. https://</a:t>
            </a:r>
            <a:r>
              <a:rPr lang="en-US" sz="1200" kern="1200" dirty="0" err="1">
                <a:solidFill>
                  <a:schemeClr val="tx1"/>
                </a:solidFill>
                <a:effectLst/>
                <a:latin typeface="+mn-lt"/>
                <a:ea typeface="+mn-ea"/>
                <a:cs typeface="+mn-cs"/>
              </a:rPr>
              <a:t>www.amfam.com</a:t>
            </a:r>
            <a:r>
              <a:rPr lang="en-US" sz="1200" kern="1200" dirty="0">
                <a:solidFill>
                  <a:schemeClr val="tx1"/>
                </a:solidFill>
                <a:effectLst/>
                <a:latin typeface="+mn-lt"/>
                <a:ea typeface="+mn-ea"/>
                <a:cs typeface="+mn-cs"/>
              </a:rPr>
              <a:t>/resources/articles/on-the-road/prevent-distracted-driving.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Children’s Hospital of Philadelphia Research Institute. 2022. Cell Phone Use and Texting While Driving Facts and Statistics. https://</a:t>
            </a:r>
            <a:r>
              <a:rPr lang="en-US" sz="1200" kern="1200" dirty="0" err="1">
                <a:solidFill>
                  <a:schemeClr val="tx1"/>
                </a:solidFill>
                <a:effectLst/>
                <a:latin typeface="+mn-lt"/>
                <a:ea typeface="+mn-ea"/>
                <a:cs typeface="+mn-cs"/>
              </a:rPr>
              <a:t>www.teendriversource.org</a:t>
            </a:r>
            <a:r>
              <a:rPr lang="en-US" sz="1200" kern="1200" dirty="0">
                <a:solidFill>
                  <a:schemeClr val="tx1"/>
                </a:solidFill>
                <a:effectLst/>
                <a:latin typeface="+mn-lt"/>
                <a:ea typeface="+mn-ea"/>
                <a:cs typeface="+mn-cs"/>
              </a:rPr>
              <a:t>/teen-crash-risks-prevention/distracted-driving/cell-phones.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Images source: </a:t>
            </a:r>
            <a:r>
              <a:rPr lang="en-US" sz="1200" kern="1200" dirty="0" err="1">
                <a:solidFill>
                  <a:schemeClr val="tx1"/>
                </a:solidFill>
                <a:effectLst/>
                <a:latin typeface="+mn-lt"/>
                <a:ea typeface="+mn-ea"/>
                <a:cs typeface="+mn-cs"/>
              </a:rPr>
              <a:t>hella,ka</a:t>
            </a:r>
            <a:r>
              <a:rPr lang="en-US" sz="1200" kern="1200" dirty="0">
                <a:solidFill>
                  <a:schemeClr val="tx1"/>
                </a:solidFill>
                <a:latin typeface="+mn-lt"/>
                <a:ea typeface="+mn-ea"/>
                <a:cs typeface="+mn-cs"/>
              </a:rPr>
              <a:t>/Shutterstock.com</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B6DCC10-9A3A-476B-B37A-4F18C7F74268}" type="slidenum">
              <a:rPr lang="en-US" smtClean="0"/>
              <a:t>21</a:t>
            </a:fld>
            <a:endParaRPr lang="en-US"/>
          </a:p>
        </p:txBody>
      </p:sp>
    </p:spTree>
    <p:extLst>
      <p:ext uri="{BB962C8B-B14F-4D97-AF65-F5344CB8AC3E}">
        <p14:creationId xmlns:p14="http://schemas.microsoft.com/office/powerpoint/2010/main" val="3665756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Narrative</a:t>
            </a:r>
          </a:p>
          <a:p>
            <a:r>
              <a:rPr lang="en-US" sz="1200" kern="1200" dirty="0">
                <a:solidFill>
                  <a:schemeClr val="tx1"/>
                </a:solidFill>
                <a:effectLst/>
                <a:latin typeface="+mn-lt"/>
                <a:ea typeface="+mn-ea"/>
                <a:cs typeface="+mn-cs"/>
              </a:rPr>
              <a:t>The learning objectives for this module are:</a:t>
            </a:r>
          </a:p>
          <a:p>
            <a:pPr marL="171450" indent="-171450">
              <a:buFont typeface="Arial" panose="020B0604020202020204" pitchFamily="34" charset="0"/>
              <a:buChar char="•"/>
            </a:pPr>
            <a:r>
              <a:rPr lang="en-US" dirty="0"/>
              <a:t>Help teen learners understand what distraction is</a:t>
            </a:r>
          </a:p>
          <a:p>
            <a:pPr marL="171450" indent="-171450">
              <a:buFont typeface="Arial" panose="020B0604020202020204" pitchFamily="34" charset="0"/>
              <a:buChar char="•"/>
            </a:pPr>
            <a:r>
              <a:rPr lang="en-US" dirty="0"/>
              <a:t>Help teen learners understand why distraction and driving are dangerous</a:t>
            </a:r>
          </a:p>
          <a:p>
            <a:pPr marL="171450" indent="-171450">
              <a:buFont typeface="Arial" panose="020B0604020202020204" pitchFamily="34" charset="0"/>
              <a:buChar char="•"/>
            </a:pPr>
            <a:r>
              <a:rPr lang="en-US" dirty="0"/>
              <a:t>Provide tools for teen drivers to actively avoid distraction</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b="1" dirty="0"/>
              <a:t>Image source: </a:t>
            </a:r>
            <a:r>
              <a:rPr lang="en-US" dirty="0" err="1"/>
              <a:t>Kzenon</a:t>
            </a:r>
            <a:r>
              <a:rPr lang="en-US" dirty="0"/>
              <a:t>/</a:t>
            </a:r>
            <a:r>
              <a:rPr lang="en-US" dirty="0" err="1"/>
              <a:t>Shutterstock.com</a:t>
            </a:r>
            <a:endParaRPr lang="en-US" dirty="0"/>
          </a:p>
        </p:txBody>
      </p:sp>
      <p:sp>
        <p:nvSpPr>
          <p:cNvPr id="4" name="Slide Number Placeholder 3"/>
          <p:cNvSpPr>
            <a:spLocks noGrp="1"/>
          </p:cNvSpPr>
          <p:nvPr>
            <p:ph type="sldNum" sz="quarter" idx="5"/>
          </p:nvPr>
        </p:nvSpPr>
        <p:spPr/>
        <p:txBody>
          <a:bodyPr/>
          <a:lstStyle/>
          <a:p>
            <a:fld id="{2B6DCC10-9A3A-476B-B37A-4F18C7F74268}" type="slidenum">
              <a:rPr lang="en-US" smtClean="0"/>
              <a:t>2</a:t>
            </a:fld>
            <a:endParaRPr lang="en-US"/>
          </a:p>
        </p:txBody>
      </p:sp>
    </p:spTree>
    <p:extLst>
      <p:ext uri="{BB962C8B-B14F-4D97-AF65-F5344CB8AC3E}">
        <p14:creationId xmlns:p14="http://schemas.microsoft.com/office/powerpoint/2010/main" val="41209942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Distraction is more than just sending a text or talking on your phone. </a:t>
            </a:r>
            <a:r>
              <a:rPr lang="en-US" sz="1200" b="0" kern="1200" dirty="0">
                <a:solidFill>
                  <a:schemeClr val="tx1"/>
                </a:solidFill>
                <a:effectLst/>
                <a:latin typeface="+mn-lt"/>
                <a:ea typeface="+mn-ea"/>
                <a:cs typeface="+mn-cs"/>
              </a:rPr>
              <a:t>Distracted driving can be defined as any </a:t>
            </a:r>
            <a:r>
              <a:rPr lang="en-US" sz="1200" kern="1200" dirty="0">
                <a:solidFill>
                  <a:schemeClr val="tx1"/>
                </a:solidFill>
                <a:effectLst/>
                <a:latin typeface="+mn-lt"/>
                <a:ea typeface="+mn-ea"/>
                <a:cs typeface="+mn-cs"/>
              </a:rPr>
              <a:t>activity that diverts the driver’s attention from the driving task. Distractions can be divided into 3 categories: visual, manual, and cognitive. </a:t>
            </a:r>
          </a:p>
          <a:p>
            <a:endParaRPr lang="en-US" sz="1200" i="1"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Visual </a:t>
            </a:r>
            <a:r>
              <a:rPr lang="en-US" sz="1200" kern="1200" dirty="0">
                <a:solidFill>
                  <a:schemeClr val="tx1"/>
                </a:solidFill>
                <a:effectLst/>
                <a:latin typeface="+mn-lt"/>
                <a:ea typeface="+mn-ea"/>
                <a:cs typeface="+mn-cs"/>
              </a:rPr>
              <a:t>distractions are those where you take your eyes off the road. This includes activities like looking at a text, turning your head to talk to a passenger, looking down to search for an object, reading a book, or watching a video. </a:t>
            </a:r>
            <a:r>
              <a:rPr lang="en-US" sz="1200" i="0" kern="1200" dirty="0">
                <a:solidFill>
                  <a:schemeClr val="tx1"/>
                </a:solidFill>
                <a:effectLst/>
                <a:latin typeface="+mn-lt"/>
                <a:ea typeface="+mn-ea"/>
                <a:cs typeface="+mn-cs"/>
              </a:rPr>
              <a:t>Visual </a:t>
            </a:r>
            <a:r>
              <a:rPr lang="en-US" sz="1200" kern="1200" dirty="0">
                <a:solidFill>
                  <a:schemeClr val="tx1"/>
                </a:solidFill>
                <a:effectLst/>
                <a:latin typeface="+mn-lt"/>
                <a:ea typeface="+mn-ea"/>
                <a:cs typeface="+mn-cs"/>
              </a:rPr>
              <a:t>distractions are particularly dangerous because they take your eyes and mind away from the driving tasks.  </a:t>
            </a:r>
          </a:p>
          <a:p>
            <a:endParaRPr lang="en-US" sz="1200" i="1"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Manual </a:t>
            </a:r>
            <a:r>
              <a:rPr lang="en-US" sz="1200" kern="1200" dirty="0">
                <a:solidFill>
                  <a:schemeClr val="tx1"/>
                </a:solidFill>
                <a:effectLst/>
                <a:latin typeface="+mn-lt"/>
                <a:ea typeface="+mn-ea"/>
                <a:cs typeface="+mn-cs"/>
              </a:rPr>
              <a:t>distractions are those where you are touching or reaching for something like the radio. Manual distractions include adjusting the radio control, reaching for or picking up an object, eating, drinking, or putting on makeup. You might still be looking at the roadway but one or both hands is off the steering controls, which might make it difficult to control your vehicle in the case of the emergency. It also engages part of your brain to complete the activity.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a:t>
            </a:r>
            <a:r>
              <a:rPr lang="en-US" sz="1200" i="1" kern="1200" dirty="0">
                <a:solidFill>
                  <a:schemeClr val="tx1"/>
                </a:solidFill>
                <a:effectLst/>
                <a:latin typeface="+mn-lt"/>
                <a:ea typeface="+mn-ea"/>
                <a:cs typeface="+mn-cs"/>
              </a:rPr>
              <a:t>ognitive </a:t>
            </a:r>
            <a:r>
              <a:rPr lang="en-US" sz="1200" kern="1200" dirty="0">
                <a:solidFill>
                  <a:schemeClr val="tx1"/>
                </a:solidFill>
                <a:effectLst/>
                <a:latin typeface="+mn-lt"/>
                <a:ea typeface="+mn-ea"/>
                <a:cs typeface="+mn-cs"/>
              </a:rPr>
              <a:t>distractions include activities where you are thinking about something or not paying attention. You may still be looking at the roadway but your brain is not focused on the driving task. Anytime your mind is off the driving task, your brain has to shift attention back to the driving task.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You cannot drive safely unless the task of driving has your full attention. Any nondriving activity you engage in is a potential distraction and increases your risk of crashing (IOWA DPS, 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Information source: Governors Highway Safety Association. Directing Drivers’ Attention: A State Highway Safety Office Roadmap for Combating Distracted Driving. </a:t>
            </a:r>
            <a:r>
              <a:rPr lang="en-US" sz="1200" kern="1200" dirty="0">
                <a:solidFill>
                  <a:schemeClr val="tx1"/>
                </a:solidFill>
                <a:effectLst/>
                <a:latin typeface="+mn-lt"/>
                <a:ea typeface="+mn-ea"/>
                <a:cs typeface="+mn-cs"/>
              </a:rPr>
              <a:t>https://</a:t>
            </a:r>
            <a:r>
              <a:rPr lang="en-US" sz="1200" kern="1200" dirty="0" err="1">
                <a:solidFill>
                  <a:schemeClr val="tx1"/>
                </a:solidFill>
                <a:effectLst/>
                <a:latin typeface="+mn-lt"/>
                <a:ea typeface="+mn-ea"/>
                <a:cs typeface="+mn-cs"/>
              </a:rPr>
              <a:t>www.ghsa.org</a:t>
            </a:r>
            <a:r>
              <a:rPr lang="en-US" sz="1200" kern="1200" dirty="0">
                <a:solidFill>
                  <a:schemeClr val="tx1"/>
                </a:solidFill>
                <a:effectLst/>
                <a:latin typeface="+mn-lt"/>
                <a:ea typeface="+mn-ea"/>
                <a:cs typeface="+mn-cs"/>
              </a:rPr>
              <a:t>/resources/GHSA/GM/Distracted-Driving22#:~:text=GHSA's%20report%2C%20Directing%20Drivers'%20Attention,this%20deadly%20behavior%20socially%20unacceptable.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Image 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Leigh J/</a:t>
            </a:r>
            <a:r>
              <a:rPr lang="en-US" sz="1200" kern="1200" dirty="0" err="1">
                <a:solidFill>
                  <a:schemeClr val="tx1"/>
                </a:solidFill>
                <a:latin typeface="+mn-lt"/>
                <a:ea typeface="+mn-ea"/>
                <a:cs typeface="+mn-cs"/>
              </a:rPr>
              <a:t>Shutterstock.com</a:t>
            </a:r>
            <a:r>
              <a:rPr lang="en-US" sz="1200" kern="1200" dirty="0">
                <a:solidFill>
                  <a:schemeClr val="tx1"/>
                </a:solidFill>
                <a:latin typeface="+mn-lt"/>
                <a:ea typeface="+mn-ea"/>
                <a:cs typeface="+mn-cs"/>
              </a:rPr>
              <a:t> (visual)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latin typeface="+mn-lt"/>
                <a:ea typeface="+mn-ea"/>
                <a:cs typeface="+mn-cs"/>
              </a:rPr>
              <a:t>maradon</a:t>
            </a:r>
            <a:r>
              <a:rPr lang="en-US" sz="1200" kern="1200" dirty="0">
                <a:solidFill>
                  <a:schemeClr val="tx1"/>
                </a:solidFill>
                <a:latin typeface="+mn-lt"/>
                <a:ea typeface="+mn-ea"/>
                <a:cs typeface="+mn-cs"/>
              </a:rPr>
              <a:t> 333/</a:t>
            </a:r>
            <a:r>
              <a:rPr lang="en-US" sz="1200" kern="1200" dirty="0" err="1">
                <a:solidFill>
                  <a:schemeClr val="tx1"/>
                </a:solidFill>
                <a:latin typeface="+mn-lt"/>
                <a:ea typeface="+mn-ea"/>
                <a:cs typeface="+mn-cs"/>
              </a:rPr>
              <a:t>Shutterstock.com</a:t>
            </a:r>
            <a:r>
              <a:rPr lang="en-US" sz="1200" kern="1200" dirty="0">
                <a:solidFill>
                  <a:schemeClr val="tx1"/>
                </a:solidFill>
                <a:latin typeface="+mn-lt"/>
                <a:ea typeface="+mn-ea"/>
                <a:cs typeface="+mn-cs"/>
              </a:rPr>
              <a:t> (manual)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Paul </a:t>
            </a:r>
            <a:r>
              <a:rPr lang="en-US" sz="1200" kern="1200" dirty="0" err="1">
                <a:solidFill>
                  <a:schemeClr val="tx1"/>
                </a:solidFill>
                <a:latin typeface="+mn-lt"/>
                <a:ea typeface="+mn-ea"/>
                <a:cs typeface="+mn-cs"/>
              </a:rPr>
              <a:t>Vasarhelyi</a:t>
            </a:r>
            <a:r>
              <a:rPr lang="en-US" sz="1200" kern="1200" dirty="0">
                <a:solidFill>
                  <a:schemeClr val="tx1"/>
                </a:solidFill>
                <a:latin typeface="+mn-lt"/>
                <a:ea typeface="+mn-ea"/>
                <a:cs typeface="+mn-cs"/>
              </a:rPr>
              <a:t>/</a:t>
            </a:r>
            <a:r>
              <a:rPr lang="en-US" sz="1200" kern="1200" dirty="0" err="1">
                <a:solidFill>
                  <a:schemeClr val="tx1"/>
                </a:solidFill>
                <a:latin typeface="+mn-lt"/>
                <a:ea typeface="+mn-ea"/>
                <a:cs typeface="+mn-cs"/>
              </a:rPr>
              <a:t>Shutterstock.com</a:t>
            </a:r>
            <a:r>
              <a:rPr lang="en-US" sz="1200" kern="1200" dirty="0">
                <a:solidFill>
                  <a:schemeClr val="tx1"/>
                </a:solidFill>
                <a:latin typeface="+mn-lt"/>
                <a:ea typeface="+mn-ea"/>
                <a:cs typeface="+mn-cs"/>
              </a:rPr>
              <a:t> (</a:t>
            </a:r>
            <a:r>
              <a:rPr lang="en-US" sz="1200" kern="1200" dirty="0">
                <a:solidFill>
                  <a:schemeClr val="tx1"/>
                </a:solidFill>
                <a:effectLst/>
                <a:latin typeface="+mn-lt"/>
                <a:ea typeface="+mn-ea"/>
                <a:cs typeface="+mn-cs"/>
              </a:rPr>
              <a:t>cognitive)</a:t>
            </a:r>
            <a:endParaRPr lang="en-US" dirty="0"/>
          </a:p>
        </p:txBody>
      </p:sp>
      <p:sp>
        <p:nvSpPr>
          <p:cNvPr id="4" name="Slide Number Placeholder 3"/>
          <p:cNvSpPr>
            <a:spLocks noGrp="1"/>
          </p:cNvSpPr>
          <p:nvPr>
            <p:ph type="sldNum" sz="quarter" idx="5"/>
          </p:nvPr>
        </p:nvSpPr>
        <p:spPr/>
        <p:txBody>
          <a:bodyPr/>
          <a:lstStyle/>
          <a:p>
            <a:fld id="{2B6DCC10-9A3A-476B-B37A-4F18C7F74268}" type="slidenum">
              <a:rPr lang="en-US" smtClean="0"/>
              <a:t>3</a:t>
            </a:fld>
            <a:endParaRPr lang="en-US"/>
          </a:p>
        </p:txBody>
      </p:sp>
    </p:spTree>
    <p:extLst>
      <p:ext uri="{BB962C8B-B14F-4D97-AF65-F5344CB8AC3E}">
        <p14:creationId xmlns:p14="http://schemas.microsoft.com/office/powerpoint/2010/main" val="23171263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Narrative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Multitasking is doing two or more things at the same time, such as watching a video and doing your homework. Many people, particularly teenagers, think they can multitask. However, your brain is not actually able to do more than one complex task at a time. In reality, instead of doing two things at once, your brain focuses attention on one task at a time and then switches the attention to a second task (or even third task). For instance, when you are talking on the phone while driving, even if your eyes are on the forward roadway, your brain focuses on the conversation; then, when you pay attention to the roadway, your brain switches focus back there. When your brain is focusing on the conversation, you are more likely to miss important things like a change in roadway conditions or the actions of vehicles around you.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Your brain can switch back and forth between tasks fairly quickly. As a result, you have the perception that you are “multitasking.” In reality, your brain is processing one thing at a time and may miss important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Resources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Information source: National Safety Council Online Distracted Driving Course. </a:t>
            </a:r>
            <a:r>
              <a:rPr lang="en-US" sz="1200" kern="1200" dirty="0">
                <a:solidFill>
                  <a:schemeClr val="tx1"/>
                </a:solidFill>
                <a:effectLst/>
                <a:latin typeface="+mn-lt"/>
                <a:ea typeface="+mn-ea"/>
                <a:cs typeface="+mn-cs"/>
              </a:rPr>
              <a:t>https://</a:t>
            </a:r>
            <a:r>
              <a:rPr lang="en-US" sz="1200" kern="1200" dirty="0" err="1">
                <a:solidFill>
                  <a:schemeClr val="tx1"/>
                </a:solidFill>
                <a:effectLst/>
                <a:latin typeface="+mn-lt"/>
                <a:ea typeface="+mn-ea"/>
                <a:cs typeface="+mn-cs"/>
              </a:rPr>
              <a:t>www.nsc.org</a:t>
            </a:r>
            <a:r>
              <a:rPr lang="en-US" sz="1200" kern="1200" dirty="0">
                <a:solidFill>
                  <a:schemeClr val="tx1"/>
                </a:solidFill>
                <a:effectLst/>
                <a:latin typeface="+mn-lt"/>
                <a:ea typeface="+mn-ea"/>
                <a:cs typeface="+mn-cs"/>
              </a:rPr>
              <a:t>/safety-training/defensive-driving/courses/online/distracted.</a:t>
            </a:r>
            <a:endParaRPr lang="en-US"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source: </a:t>
            </a:r>
            <a:r>
              <a:rPr lang="en-US" sz="1200" kern="1200" dirty="0" err="1">
                <a:solidFill>
                  <a:schemeClr val="tx1"/>
                </a:solidFill>
                <a:latin typeface="+mn-lt"/>
                <a:ea typeface="+mn-ea"/>
                <a:cs typeface="+mn-cs"/>
              </a:rPr>
              <a:t>Deemka</a:t>
            </a:r>
            <a:r>
              <a:rPr lang="en-US" sz="1200" kern="1200" dirty="0">
                <a:solidFill>
                  <a:schemeClr val="tx1"/>
                </a:solidFill>
                <a:latin typeface="+mn-lt"/>
                <a:ea typeface="+mn-ea"/>
                <a:cs typeface="+mn-cs"/>
              </a:rPr>
              <a:t> Studio/</a:t>
            </a:r>
            <a:r>
              <a:rPr lang="en-US" sz="1200" kern="1200" dirty="0" err="1">
                <a:solidFill>
                  <a:schemeClr val="tx1"/>
                </a:solidFill>
                <a:latin typeface="+mn-lt"/>
                <a:ea typeface="+mn-ea"/>
                <a:cs typeface="+mn-cs"/>
              </a:rPr>
              <a:t>Shutterstock.com</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2B6DCC10-9A3A-476B-B37A-4F18C7F74268}" type="slidenum">
              <a:rPr lang="en-US" smtClean="0"/>
              <a:t>4</a:t>
            </a:fld>
            <a:endParaRPr lang="en-US"/>
          </a:p>
        </p:txBody>
      </p:sp>
    </p:spTree>
    <p:extLst>
      <p:ext uri="{BB962C8B-B14F-4D97-AF65-F5344CB8AC3E}">
        <p14:creationId xmlns:p14="http://schemas.microsoft.com/office/powerpoint/2010/main" val="8256022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Narrative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Examples of common distractions include those listed on the slide. Many of these can involve combinations of visual, manual, or cognitive distraction.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Image Sources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Ground Picture/</a:t>
            </a:r>
            <a:r>
              <a:rPr lang="en-US" sz="1200" kern="1200" dirty="0" err="1">
                <a:solidFill>
                  <a:schemeClr val="tx1"/>
                </a:solidFill>
                <a:latin typeface="+mn-lt"/>
                <a:ea typeface="+mn-ea"/>
                <a:cs typeface="+mn-cs"/>
              </a:rPr>
              <a:t>Shutterstock.com</a:t>
            </a:r>
            <a:r>
              <a:rPr lang="en-US" sz="1200" kern="1200" dirty="0">
                <a:solidFill>
                  <a:schemeClr val="tx1"/>
                </a:solidFill>
                <a:latin typeface="+mn-lt"/>
                <a:ea typeface="+mn-ea"/>
                <a:cs typeface="+mn-cs"/>
              </a:rPr>
              <a:t> (drinking coffee)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Diana </a:t>
            </a:r>
            <a:r>
              <a:rPr lang="en-US" sz="1200" kern="1200" dirty="0" err="1">
                <a:solidFill>
                  <a:schemeClr val="tx1"/>
                </a:solidFill>
                <a:latin typeface="+mn-lt"/>
                <a:ea typeface="+mn-ea"/>
                <a:cs typeface="+mn-cs"/>
              </a:rPr>
              <a:t>Grytsku</a:t>
            </a:r>
            <a:r>
              <a:rPr lang="en-US" sz="1200" kern="1200" dirty="0">
                <a:solidFill>
                  <a:schemeClr val="tx1"/>
                </a:solidFill>
                <a:latin typeface="+mn-lt"/>
                <a:ea typeface="+mn-ea"/>
                <a:cs typeface="+mn-cs"/>
              </a:rPr>
              <a:t>/</a:t>
            </a:r>
            <a:r>
              <a:rPr lang="en-US" sz="1200" kern="1200" dirty="0" err="1">
                <a:solidFill>
                  <a:schemeClr val="tx1"/>
                </a:solidFill>
                <a:latin typeface="+mn-lt"/>
                <a:ea typeface="+mn-ea"/>
                <a:cs typeface="+mn-cs"/>
              </a:rPr>
              <a:t>Shutterstock.com</a:t>
            </a:r>
            <a:r>
              <a:rPr lang="en-US" sz="1200" kern="1200" dirty="0">
                <a:solidFill>
                  <a:schemeClr val="tx1"/>
                </a:solidFill>
                <a:latin typeface="+mn-lt"/>
                <a:ea typeface="+mn-ea"/>
                <a:cs typeface="+mn-cs"/>
              </a:rPr>
              <a:t> (applying lipstick)</a:t>
            </a:r>
            <a:endParaRPr lang="en-US" dirty="0"/>
          </a:p>
        </p:txBody>
      </p:sp>
      <p:sp>
        <p:nvSpPr>
          <p:cNvPr id="4" name="Slide Number Placeholder 3"/>
          <p:cNvSpPr>
            <a:spLocks noGrp="1"/>
          </p:cNvSpPr>
          <p:nvPr>
            <p:ph type="sldNum" sz="quarter" idx="5"/>
          </p:nvPr>
        </p:nvSpPr>
        <p:spPr/>
        <p:txBody>
          <a:bodyPr/>
          <a:lstStyle/>
          <a:p>
            <a:fld id="{2B6DCC10-9A3A-476B-B37A-4F18C7F74268}" type="slidenum">
              <a:rPr lang="en-US" smtClean="0"/>
              <a:t>5</a:t>
            </a:fld>
            <a:endParaRPr lang="en-US"/>
          </a:p>
        </p:txBody>
      </p:sp>
    </p:spTree>
    <p:extLst>
      <p:ext uri="{BB962C8B-B14F-4D97-AF65-F5344CB8AC3E}">
        <p14:creationId xmlns:p14="http://schemas.microsoft.com/office/powerpoint/2010/main" val="41625125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Narrative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This slide shows additional examples of distractions that can occur while driving.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Image Sources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latin typeface="+mn-lt"/>
                <a:ea typeface="+mn-ea"/>
                <a:cs typeface="+mn-cs"/>
              </a:rPr>
              <a:t>Pixelheadphoto</a:t>
            </a:r>
            <a:r>
              <a:rPr lang="en-US" sz="1200" kern="1200" dirty="0">
                <a:solidFill>
                  <a:schemeClr val="tx1"/>
                </a:solidFill>
                <a:latin typeface="+mn-lt"/>
                <a:ea typeface="+mn-ea"/>
                <a:cs typeface="+mn-cs"/>
              </a:rPr>
              <a:t>/</a:t>
            </a:r>
            <a:r>
              <a:rPr lang="en-US" sz="1200" kern="1200" dirty="0" err="1">
                <a:solidFill>
                  <a:schemeClr val="tx1"/>
                </a:solidFill>
                <a:latin typeface="+mn-lt"/>
                <a:ea typeface="+mn-ea"/>
                <a:cs typeface="+mn-cs"/>
              </a:rPr>
              <a:t>Shutterstock.com</a:t>
            </a:r>
            <a:r>
              <a:rPr lang="en-US" sz="1200" kern="1200" dirty="0">
                <a:solidFill>
                  <a:schemeClr val="tx1"/>
                </a:solidFill>
                <a:latin typeface="+mn-lt"/>
                <a:ea typeface="+mn-ea"/>
                <a:cs typeface="+mn-cs"/>
              </a:rPr>
              <a:t> (teens interacting)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Martin Novak/</a:t>
            </a:r>
            <a:r>
              <a:rPr lang="en-US" sz="1200" kern="1200" dirty="0" err="1">
                <a:solidFill>
                  <a:schemeClr val="tx1"/>
                </a:solidFill>
                <a:latin typeface="+mn-lt"/>
                <a:ea typeface="+mn-ea"/>
                <a:cs typeface="+mn-cs"/>
              </a:rPr>
              <a:t>Shutterstock.com</a:t>
            </a:r>
            <a:r>
              <a:rPr lang="en-US" sz="1200" kern="1200" dirty="0">
                <a:solidFill>
                  <a:schemeClr val="tx1"/>
                </a:solidFill>
                <a:latin typeface="+mn-lt"/>
                <a:ea typeface="+mn-ea"/>
                <a:cs typeface="+mn-cs"/>
              </a:rPr>
              <a:t> (reaching)</a:t>
            </a:r>
          </a:p>
        </p:txBody>
      </p:sp>
      <p:sp>
        <p:nvSpPr>
          <p:cNvPr id="4" name="Slide Number Placeholder 3"/>
          <p:cNvSpPr>
            <a:spLocks noGrp="1"/>
          </p:cNvSpPr>
          <p:nvPr>
            <p:ph type="sldNum" sz="quarter" idx="5"/>
          </p:nvPr>
        </p:nvSpPr>
        <p:spPr/>
        <p:txBody>
          <a:bodyPr/>
          <a:lstStyle/>
          <a:p>
            <a:fld id="{2B6DCC10-9A3A-476B-B37A-4F18C7F74268}" type="slidenum">
              <a:rPr lang="en-US" smtClean="0"/>
              <a:t>6</a:t>
            </a:fld>
            <a:endParaRPr lang="en-US"/>
          </a:p>
        </p:txBody>
      </p:sp>
    </p:spTree>
    <p:extLst>
      <p:ext uri="{BB962C8B-B14F-4D97-AF65-F5344CB8AC3E}">
        <p14:creationId xmlns:p14="http://schemas.microsoft.com/office/powerpoint/2010/main" val="40595253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Narrative</a:t>
            </a:r>
            <a:endParaRPr lang="en-US" dirty="0"/>
          </a:p>
          <a:p>
            <a:r>
              <a:rPr lang="en-US" dirty="0"/>
              <a:t>Distracted driving is a serious issue nationwide. Over 3,000 people are killed in crashes that involve a distracted driver each year—that is 9 people per day who die in distraction-related crashes.</a:t>
            </a:r>
          </a:p>
          <a:p>
            <a:endParaRPr lang="en-US" dirty="0"/>
          </a:p>
          <a:p>
            <a:endParaRPr lang="en-US" dirty="0"/>
          </a:p>
          <a:p>
            <a:r>
              <a:rPr lang="en-US" b="1" dirty="0"/>
              <a:t>Information source: </a:t>
            </a:r>
            <a:r>
              <a:rPr lang="en-US" dirty="0"/>
              <a:t>National Highway Traffic Safety Administration. https://www.nhtsa.gov/.</a:t>
            </a:r>
          </a:p>
        </p:txBody>
      </p:sp>
      <p:sp>
        <p:nvSpPr>
          <p:cNvPr id="4" name="Slide Number Placeholder 3"/>
          <p:cNvSpPr>
            <a:spLocks noGrp="1"/>
          </p:cNvSpPr>
          <p:nvPr>
            <p:ph type="sldNum" sz="quarter" idx="5"/>
          </p:nvPr>
        </p:nvSpPr>
        <p:spPr/>
        <p:txBody>
          <a:bodyPr/>
          <a:lstStyle/>
          <a:p>
            <a:fld id="{2B6DCC10-9A3A-476B-B37A-4F18C7F74268}" type="slidenum">
              <a:rPr lang="en-US" smtClean="0"/>
              <a:t>7</a:t>
            </a:fld>
            <a:endParaRPr lang="en-US"/>
          </a:p>
        </p:txBody>
      </p:sp>
    </p:spTree>
    <p:extLst>
      <p:ext uri="{BB962C8B-B14F-4D97-AF65-F5344CB8AC3E}">
        <p14:creationId xmlns:p14="http://schemas.microsoft.com/office/powerpoint/2010/main" val="27243809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Narrative</a:t>
            </a:r>
          </a:p>
          <a:p>
            <a:r>
              <a:rPr lang="en-US" dirty="0"/>
              <a:t>A summary characteristics associated with fatal crashes shows that distraction was a factor in 9% of drivers age 15 to 20. This is 3% higher than for drivers age 21 to 25 and 5% higher than drivers age 55 to 64.</a:t>
            </a:r>
          </a:p>
          <a:p>
            <a:endParaRPr lang="en-US" dirty="0"/>
          </a:p>
          <a:p>
            <a:endParaRPr lang="en-US" dirty="0"/>
          </a:p>
          <a:p>
            <a:r>
              <a:rPr lang="en-US" b="1" dirty="0"/>
              <a:t>Image source</a:t>
            </a:r>
            <a:r>
              <a:rPr lang="en-US" dirty="0"/>
              <a:t>: Centers for Disease Control and Prevention. Distracted Driving Risk Factors. https://</a:t>
            </a:r>
            <a:r>
              <a:rPr lang="en-US" dirty="0" err="1"/>
              <a:t>www.cdc.gov</a:t>
            </a:r>
            <a:r>
              <a:rPr lang="en-US" dirty="0"/>
              <a:t>/distracted-driving/risk-factors/?</a:t>
            </a:r>
            <a:r>
              <a:rPr lang="en-US" dirty="0" err="1"/>
              <a:t>CDC_AAref_Val</a:t>
            </a:r>
            <a:r>
              <a:rPr lang="en-US" dirty="0"/>
              <a:t>=https://</a:t>
            </a:r>
            <a:r>
              <a:rPr lang="en-US" dirty="0" err="1"/>
              <a:t>www.cdc.gov</a:t>
            </a:r>
            <a:r>
              <a:rPr lang="en-US" dirty="0"/>
              <a:t>/</a:t>
            </a:r>
            <a:r>
              <a:rPr lang="en-US" dirty="0" err="1"/>
              <a:t>transportationsafety</a:t>
            </a:r>
            <a:r>
              <a:rPr lang="en-US" dirty="0"/>
              <a:t>/</a:t>
            </a:r>
            <a:r>
              <a:rPr lang="en-US" dirty="0" err="1"/>
              <a:t>distracted_driving</a:t>
            </a:r>
            <a:r>
              <a:rPr lang="en-US" dirty="0"/>
              <a:t>/</a:t>
            </a:r>
            <a:r>
              <a:rPr lang="en-US" dirty="0" err="1"/>
              <a:t>index.html</a:t>
            </a:r>
            <a:endParaRPr lang="en-US" dirty="0"/>
          </a:p>
        </p:txBody>
      </p:sp>
      <p:sp>
        <p:nvSpPr>
          <p:cNvPr id="4" name="Slide Number Placeholder 3"/>
          <p:cNvSpPr>
            <a:spLocks noGrp="1"/>
          </p:cNvSpPr>
          <p:nvPr>
            <p:ph type="sldNum" sz="quarter" idx="5"/>
          </p:nvPr>
        </p:nvSpPr>
        <p:spPr/>
        <p:txBody>
          <a:bodyPr/>
          <a:lstStyle/>
          <a:p>
            <a:fld id="{2B6DCC10-9A3A-476B-B37A-4F18C7F74268}" type="slidenum">
              <a:rPr lang="en-US" smtClean="0"/>
              <a:t>8</a:t>
            </a:fld>
            <a:endParaRPr lang="en-US"/>
          </a:p>
        </p:txBody>
      </p:sp>
    </p:spTree>
    <p:extLst>
      <p:ext uri="{BB962C8B-B14F-4D97-AF65-F5344CB8AC3E}">
        <p14:creationId xmlns:p14="http://schemas.microsoft.com/office/powerpoint/2010/main" val="39275189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Narrative</a:t>
            </a:r>
          </a:p>
          <a:p>
            <a:r>
              <a:rPr lang="en-US" dirty="0"/>
              <a:t>Distraction is an issue in Iowa as well as in other states. The Iowa Department of Public Safety (2023) estimated that 20 crash deaths, 3,652 crash injuries, and $81 million in property damage were attributed to distraction in 2022.</a:t>
            </a:r>
          </a:p>
          <a:p>
            <a:endParaRPr lang="en-US" dirty="0"/>
          </a:p>
          <a:p>
            <a:r>
              <a:rPr lang="en-US" dirty="0"/>
              <a:t>Iowa crash data were evaluated to assess differences in how distraction was a factor in crashes for drivers 16 and younger compared to drivers older than 16. Younger drivers were 1.5 times more likely to be engaged with an electronic device, 1.3 times more likely to be manually using a cell phone, and 1.4 times more likely to be inattentive.</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Resources</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Information 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Iowa Department of Public Safety. 2023. U Drive. U Text. U Pay. https://</a:t>
            </a:r>
            <a:r>
              <a:rPr lang="en-US" sz="1200" kern="1200" dirty="0" err="1">
                <a:solidFill>
                  <a:schemeClr val="tx1"/>
                </a:solidFill>
                <a:effectLst/>
                <a:latin typeface="+mn-lt"/>
                <a:ea typeface="+mn-ea"/>
                <a:cs typeface="+mn-cs"/>
              </a:rPr>
              <a:t>dps.iowa.gov</a:t>
            </a:r>
            <a:r>
              <a:rPr lang="en-US" sz="1200" kern="1200" dirty="0">
                <a:solidFill>
                  <a:schemeClr val="tx1"/>
                </a:solidFill>
                <a:effectLst/>
                <a:latin typeface="+mn-lt"/>
                <a:ea typeface="+mn-ea"/>
                <a:cs typeface="+mn-cs"/>
              </a:rPr>
              <a:t>/u-drive-u-text-u-pay#:~:text=In%202022%2C%209%2C201%20crashes%20on,million%20dollars%20in%20property%20damage.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Younger driver crash data were extracted from the Iowa DOT crash database and analyzed by researchers at the Institute for Transportation.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source: </a:t>
            </a:r>
            <a:r>
              <a:rPr lang="en-US" sz="1200" kern="1200" dirty="0" err="1">
                <a:solidFill>
                  <a:schemeClr val="tx1"/>
                </a:solidFill>
                <a:latin typeface="+mn-lt"/>
                <a:ea typeface="+mn-ea"/>
                <a:cs typeface="+mn-cs"/>
              </a:rPr>
              <a:t>AshTproductions</a:t>
            </a:r>
            <a:r>
              <a:rPr lang="en-US" sz="1200" kern="1200" dirty="0">
                <a:solidFill>
                  <a:schemeClr val="tx1"/>
                </a:solidFill>
                <a:latin typeface="+mn-lt"/>
                <a:ea typeface="+mn-ea"/>
                <a:cs typeface="+mn-cs"/>
              </a:rPr>
              <a:t>/</a:t>
            </a:r>
            <a:r>
              <a:rPr lang="en-US" sz="1200" kern="1200" dirty="0" err="1">
                <a:solidFill>
                  <a:schemeClr val="tx1"/>
                </a:solidFill>
                <a:latin typeface="+mn-lt"/>
                <a:ea typeface="+mn-ea"/>
                <a:cs typeface="+mn-cs"/>
              </a:rPr>
              <a:t>Shutterstock.com</a:t>
            </a:r>
            <a:endParaRPr lang="en-US" dirty="0"/>
          </a:p>
        </p:txBody>
      </p:sp>
      <p:sp>
        <p:nvSpPr>
          <p:cNvPr id="4" name="Slide Number Placeholder 3"/>
          <p:cNvSpPr>
            <a:spLocks noGrp="1"/>
          </p:cNvSpPr>
          <p:nvPr>
            <p:ph type="sldNum" sz="quarter" idx="5"/>
          </p:nvPr>
        </p:nvSpPr>
        <p:spPr/>
        <p:txBody>
          <a:bodyPr/>
          <a:lstStyle/>
          <a:p>
            <a:fld id="{2B6DCC10-9A3A-476B-B37A-4F18C7F74268}" type="slidenum">
              <a:rPr lang="en-US" smtClean="0"/>
              <a:t>9</a:t>
            </a:fld>
            <a:endParaRPr lang="en-US"/>
          </a:p>
        </p:txBody>
      </p:sp>
    </p:spTree>
    <p:extLst>
      <p:ext uri="{BB962C8B-B14F-4D97-AF65-F5344CB8AC3E}">
        <p14:creationId xmlns:p14="http://schemas.microsoft.com/office/powerpoint/2010/main" val="21704994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2" name="Picture 2" descr="Image of no texting zone on roadway.">
            <a:extLst>
              <a:ext uri="{FF2B5EF4-FFF2-40B4-BE49-F238E27FC236}">
                <a16:creationId xmlns:a16="http://schemas.microsoft.com/office/drawing/2014/main" id="{0C122FE1-F785-4E26-AEC2-1AEA7F52009C}"/>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5264"/>
          <a:stretch/>
        </p:blipFill>
        <p:spPr bwMode="auto">
          <a:xfrm>
            <a:off x="0" y="2597194"/>
            <a:ext cx="12192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8B5490C-646D-4994-B01B-6D4B124907B8}"/>
              </a:ext>
            </a:extLst>
          </p:cNvPr>
          <p:cNvSpPr>
            <a:spLocks noGrp="1"/>
          </p:cNvSpPr>
          <p:nvPr>
            <p:ph type="ctrTitle"/>
          </p:nvPr>
        </p:nvSpPr>
        <p:spPr>
          <a:xfrm>
            <a:off x="898585" y="207033"/>
            <a:ext cx="10394830" cy="2173139"/>
          </a:xfrm>
        </p:spPr>
        <p:txBody>
          <a:bodyPr anchor="ctr">
            <a:normAutofit/>
          </a:bodyPr>
          <a:lstStyle>
            <a:lvl1pPr algn="l">
              <a:defRPr sz="5400">
                <a:solidFill>
                  <a:schemeClr val="accent3"/>
                </a:solidFill>
              </a:defRPr>
            </a:lvl1pPr>
          </a:lstStyle>
          <a:p>
            <a:r>
              <a:rPr lang="en-US"/>
              <a:t>Click to edit Master title style</a:t>
            </a:r>
            <a:endParaRPr lang="en-US" dirty="0"/>
          </a:p>
        </p:txBody>
      </p:sp>
      <p:sp>
        <p:nvSpPr>
          <p:cNvPr id="9" name="Rectangle 8">
            <a:extLst>
              <a:ext uri="{FF2B5EF4-FFF2-40B4-BE49-F238E27FC236}">
                <a16:creationId xmlns:a16="http://schemas.microsoft.com/office/drawing/2014/main" id="{7BAC1451-271E-4B53-B60B-9B08B98E6A0D}"/>
              </a:ext>
            </a:extLst>
          </p:cNvPr>
          <p:cNvSpPr/>
          <p:nvPr userDrawn="1"/>
        </p:nvSpPr>
        <p:spPr>
          <a:xfrm>
            <a:off x="0" y="6029144"/>
            <a:ext cx="12192000" cy="82885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3973E85C-9292-4550-B663-936090D33C4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46119" y="6086010"/>
            <a:ext cx="3099762" cy="774941"/>
          </a:xfrm>
          <a:prstGeom prst="rect">
            <a:avLst/>
          </a:prstGeom>
        </p:spPr>
      </p:pic>
      <p:cxnSp>
        <p:nvCxnSpPr>
          <p:cNvPr id="13" name="Straight Connector 12">
            <a:extLst>
              <a:ext uri="{FF2B5EF4-FFF2-40B4-BE49-F238E27FC236}">
                <a16:creationId xmlns:a16="http://schemas.microsoft.com/office/drawing/2014/main" id="{C3DDFACA-BC63-45CB-9BC7-5717084AEAF7}"/>
              </a:ext>
            </a:extLst>
          </p:cNvPr>
          <p:cNvCxnSpPr>
            <a:cxnSpLocks/>
          </p:cNvCxnSpPr>
          <p:nvPr userDrawn="1"/>
        </p:nvCxnSpPr>
        <p:spPr>
          <a:xfrm>
            <a:off x="0" y="6029144"/>
            <a:ext cx="1219200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BBC03896-848F-4C28-B07F-06D668BD758C}"/>
              </a:ext>
            </a:extLst>
          </p:cNvPr>
          <p:cNvSpPr/>
          <p:nvPr userDrawn="1"/>
        </p:nvSpPr>
        <p:spPr>
          <a:xfrm>
            <a:off x="0" y="207033"/>
            <a:ext cx="586596" cy="21731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74079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31437-0A3E-4416-AF76-935AC29D6C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C2D46C-DC2C-410D-AB38-EA7173D40C0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26BF859F-FA9E-46F6-B5A0-F90E98E41751}"/>
              </a:ext>
            </a:extLst>
          </p:cNvPr>
          <p:cNvSpPr txBox="1"/>
          <p:nvPr userDrawn="1"/>
        </p:nvSpPr>
        <p:spPr>
          <a:xfrm>
            <a:off x="838199" y="6405200"/>
            <a:ext cx="809446" cy="261610"/>
          </a:xfrm>
          <a:prstGeom prst="rect">
            <a:avLst/>
          </a:prstGeom>
          <a:noFill/>
        </p:spPr>
        <p:txBody>
          <a:bodyPr wrap="square" rtlCol="0">
            <a:spAutoFit/>
          </a:bodyPr>
          <a:lstStyle/>
          <a:p>
            <a:fld id="{0F475E7A-B731-45C4-B12D-8D29E054AF25}" type="slidenum">
              <a:rPr lang="en-US" sz="1100" smtClean="0">
                <a:solidFill>
                  <a:schemeClr val="accent1"/>
                </a:solidFill>
              </a:rPr>
              <a:t>‹#›</a:t>
            </a:fld>
            <a:endParaRPr lang="en-US" sz="1100" dirty="0">
              <a:solidFill>
                <a:schemeClr val="accent1"/>
              </a:solidFill>
            </a:endParaRPr>
          </a:p>
        </p:txBody>
      </p:sp>
      <p:sp>
        <p:nvSpPr>
          <p:cNvPr id="14" name="Text Placeholder 13">
            <a:extLst>
              <a:ext uri="{FF2B5EF4-FFF2-40B4-BE49-F238E27FC236}">
                <a16:creationId xmlns:a16="http://schemas.microsoft.com/office/drawing/2014/main" id="{19F98747-F8C7-41DD-94A4-2E9F149C8994}"/>
              </a:ext>
            </a:extLst>
          </p:cNvPr>
          <p:cNvSpPr>
            <a:spLocks noGrp="1"/>
          </p:cNvSpPr>
          <p:nvPr>
            <p:ph type="body" sz="quarter" idx="14" hasCustomPrompt="1"/>
          </p:nvPr>
        </p:nvSpPr>
        <p:spPr>
          <a:xfrm>
            <a:off x="838198" y="5888725"/>
            <a:ext cx="10515600" cy="261610"/>
          </a:xfrm>
        </p:spPr>
        <p:txBody>
          <a:bodyPr anchor="ct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100">
                <a:solidFill>
                  <a:srgbClr val="98999B"/>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3462">
                    <a:tint val="75000"/>
                  </a:srgbClr>
                </a:solidFill>
                <a:effectLst/>
                <a:uLnTx/>
                <a:uFillTx/>
                <a:latin typeface="+mn-lt"/>
                <a:ea typeface="+mn-ea"/>
                <a:cs typeface="+mn-cs"/>
              </a:rPr>
              <a:t>Footer</a:t>
            </a:r>
          </a:p>
        </p:txBody>
      </p:sp>
    </p:spTree>
    <p:extLst>
      <p:ext uri="{BB962C8B-B14F-4D97-AF65-F5344CB8AC3E}">
        <p14:creationId xmlns:p14="http://schemas.microsoft.com/office/powerpoint/2010/main" val="32015804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803CF5-E981-4510-8310-237E51A57AE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E1DBF31-AE7C-485C-8302-C8F30CB280BC}"/>
              </a:ext>
            </a:extLst>
          </p:cNvPr>
          <p:cNvSpPr/>
          <p:nvPr userDrawn="1"/>
        </p:nvSpPr>
        <p:spPr>
          <a:xfrm>
            <a:off x="-1" y="1"/>
            <a:ext cx="4252823" cy="522760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BE0F70-4457-40AC-8603-CC907E028B93}"/>
              </a:ext>
            </a:extLst>
          </p:cNvPr>
          <p:cNvSpPr>
            <a:spLocks noGrp="1"/>
          </p:cNvSpPr>
          <p:nvPr>
            <p:ph type="title" hasCustomPrompt="1"/>
          </p:nvPr>
        </p:nvSpPr>
        <p:spPr>
          <a:xfrm>
            <a:off x="5074791" y="1612586"/>
            <a:ext cx="6370007" cy="2483808"/>
          </a:xfrm>
        </p:spPr>
        <p:txBody>
          <a:bodyPr anchor="ctr">
            <a:normAutofit/>
          </a:bodyPr>
          <a:lstStyle>
            <a:lvl1pPr algn="l">
              <a:defRPr sz="5400"/>
            </a:lvl1pPr>
          </a:lstStyle>
          <a:p>
            <a:r>
              <a:rPr lang="en-US" dirty="0"/>
              <a:t>Click to add section title</a:t>
            </a:r>
          </a:p>
        </p:txBody>
      </p:sp>
      <p:sp>
        <p:nvSpPr>
          <p:cNvPr id="3" name="Text Placeholder 2">
            <a:extLst>
              <a:ext uri="{FF2B5EF4-FFF2-40B4-BE49-F238E27FC236}">
                <a16:creationId xmlns:a16="http://schemas.microsoft.com/office/drawing/2014/main" id="{9D36366F-3A69-4E66-9F81-EB9CF9193515}"/>
              </a:ext>
            </a:extLst>
          </p:cNvPr>
          <p:cNvSpPr>
            <a:spLocks noGrp="1"/>
          </p:cNvSpPr>
          <p:nvPr>
            <p:ph type="body" idx="1" hasCustomPrompt="1"/>
          </p:nvPr>
        </p:nvSpPr>
        <p:spPr>
          <a:xfrm>
            <a:off x="5074791" y="4310947"/>
            <a:ext cx="6370007" cy="432818"/>
          </a:xfrm>
        </p:spPr>
        <p:txBody>
          <a:bodyPr/>
          <a:lstStyle>
            <a:lvl1pPr marL="0" indent="0" algn="l">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section subtitle</a:t>
            </a:r>
          </a:p>
        </p:txBody>
      </p:sp>
      <p:pic>
        <p:nvPicPr>
          <p:cNvPr id="10" name="Picture 9">
            <a:extLst>
              <a:ext uri="{FF2B5EF4-FFF2-40B4-BE49-F238E27FC236}">
                <a16:creationId xmlns:a16="http://schemas.microsoft.com/office/drawing/2014/main" id="{DCAA3EB8-EA1C-4886-BEB1-E8BA65439E8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5491" y="1012885"/>
            <a:ext cx="3201838" cy="3201838"/>
          </a:xfrm>
          <a:prstGeom prst="rect">
            <a:avLst/>
          </a:prstGeom>
        </p:spPr>
      </p:pic>
      <p:sp>
        <p:nvSpPr>
          <p:cNvPr id="16" name="Rectangle 15">
            <a:extLst>
              <a:ext uri="{FF2B5EF4-FFF2-40B4-BE49-F238E27FC236}">
                <a16:creationId xmlns:a16="http://schemas.microsoft.com/office/drawing/2014/main" id="{E15E7646-D07A-4617-B5CA-79BBF855BAC9}"/>
              </a:ext>
            </a:extLst>
          </p:cNvPr>
          <p:cNvSpPr/>
          <p:nvPr userDrawn="1"/>
        </p:nvSpPr>
        <p:spPr>
          <a:xfrm>
            <a:off x="0" y="5227608"/>
            <a:ext cx="4252822" cy="163039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CED5A394-4CD9-406B-8479-0EBBE2F0E05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64764" y="5494162"/>
            <a:ext cx="1923292" cy="1097282"/>
          </a:xfrm>
          <a:prstGeom prst="rect">
            <a:avLst/>
          </a:prstGeom>
        </p:spPr>
      </p:pic>
      <p:sp>
        <p:nvSpPr>
          <p:cNvPr id="21" name="TextBox 20">
            <a:extLst>
              <a:ext uri="{FF2B5EF4-FFF2-40B4-BE49-F238E27FC236}">
                <a16:creationId xmlns:a16="http://schemas.microsoft.com/office/drawing/2014/main" id="{7F868E4D-A6FC-4895-B424-33FBB6A632A5}"/>
              </a:ext>
            </a:extLst>
          </p:cNvPr>
          <p:cNvSpPr txBox="1"/>
          <p:nvPr userDrawn="1"/>
        </p:nvSpPr>
        <p:spPr>
          <a:xfrm>
            <a:off x="7855071" y="6405200"/>
            <a:ext cx="809446" cy="261610"/>
          </a:xfrm>
          <a:prstGeom prst="rect">
            <a:avLst/>
          </a:prstGeom>
          <a:noFill/>
        </p:spPr>
        <p:txBody>
          <a:bodyPr wrap="square" rtlCol="0">
            <a:spAutoFit/>
          </a:bodyPr>
          <a:lstStyle/>
          <a:p>
            <a:pPr algn="ctr"/>
            <a:fld id="{0F475E7A-B731-45C4-B12D-8D29E054AF25}" type="slidenum">
              <a:rPr lang="en-US" sz="1100" smtClean="0">
                <a:solidFill>
                  <a:schemeClr val="accent1"/>
                </a:solidFill>
              </a:rPr>
              <a:pPr algn="ctr"/>
              <a:t>‹#›</a:t>
            </a:fld>
            <a:endParaRPr lang="en-US" sz="1100" dirty="0">
              <a:solidFill>
                <a:schemeClr val="accent1"/>
              </a:solidFill>
            </a:endParaRPr>
          </a:p>
        </p:txBody>
      </p:sp>
    </p:spTree>
    <p:extLst>
      <p:ext uri="{BB962C8B-B14F-4D97-AF65-F5344CB8AC3E}">
        <p14:creationId xmlns:p14="http://schemas.microsoft.com/office/powerpoint/2010/main" val="3076181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906B0-56E3-4DDF-9B1E-3CE09F6405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BCE225-F05C-4BEB-80B5-EE76CDD423C1}"/>
              </a:ext>
            </a:extLst>
          </p:cNvPr>
          <p:cNvSpPr>
            <a:spLocks noGrp="1"/>
          </p:cNvSpPr>
          <p:nvPr>
            <p:ph sz="half" idx="1"/>
          </p:nvPr>
        </p:nvSpPr>
        <p:spPr>
          <a:xfrm>
            <a:off x="838200" y="1825625"/>
            <a:ext cx="5181600" cy="3926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DF228FA-EE90-452A-B0AD-C140E5C20B9C}"/>
              </a:ext>
            </a:extLst>
          </p:cNvPr>
          <p:cNvSpPr>
            <a:spLocks noGrp="1"/>
          </p:cNvSpPr>
          <p:nvPr>
            <p:ph sz="half" idx="2"/>
          </p:nvPr>
        </p:nvSpPr>
        <p:spPr>
          <a:xfrm>
            <a:off x="6172200" y="1825625"/>
            <a:ext cx="5181600" cy="3926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Box 7">
            <a:extLst>
              <a:ext uri="{FF2B5EF4-FFF2-40B4-BE49-F238E27FC236}">
                <a16:creationId xmlns:a16="http://schemas.microsoft.com/office/drawing/2014/main" id="{EDB514AB-FC4E-4CB8-BCE1-071562D9A8D8}"/>
              </a:ext>
            </a:extLst>
          </p:cNvPr>
          <p:cNvSpPr txBox="1"/>
          <p:nvPr userDrawn="1"/>
        </p:nvSpPr>
        <p:spPr>
          <a:xfrm>
            <a:off x="838199" y="6405200"/>
            <a:ext cx="809446" cy="261610"/>
          </a:xfrm>
          <a:prstGeom prst="rect">
            <a:avLst/>
          </a:prstGeom>
          <a:noFill/>
        </p:spPr>
        <p:txBody>
          <a:bodyPr wrap="square" rtlCol="0">
            <a:spAutoFit/>
          </a:bodyPr>
          <a:lstStyle/>
          <a:p>
            <a:fld id="{0F475E7A-B731-45C4-B12D-8D29E054AF25}" type="slidenum">
              <a:rPr lang="en-US" sz="1100" smtClean="0">
                <a:solidFill>
                  <a:schemeClr val="accent1"/>
                </a:solidFill>
              </a:rPr>
              <a:t>‹#›</a:t>
            </a:fld>
            <a:endParaRPr lang="en-US" sz="1100" dirty="0">
              <a:solidFill>
                <a:schemeClr val="accent1"/>
              </a:solidFill>
            </a:endParaRPr>
          </a:p>
        </p:txBody>
      </p:sp>
      <p:sp>
        <p:nvSpPr>
          <p:cNvPr id="9" name="Text Placeholder 13">
            <a:extLst>
              <a:ext uri="{FF2B5EF4-FFF2-40B4-BE49-F238E27FC236}">
                <a16:creationId xmlns:a16="http://schemas.microsoft.com/office/drawing/2014/main" id="{D723CAFA-A635-48B3-AFB7-1B5033BAAEC1}"/>
              </a:ext>
            </a:extLst>
          </p:cNvPr>
          <p:cNvSpPr>
            <a:spLocks noGrp="1"/>
          </p:cNvSpPr>
          <p:nvPr>
            <p:ph type="body" sz="quarter" idx="14" hasCustomPrompt="1"/>
          </p:nvPr>
        </p:nvSpPr>
        <p:spPr>
          <a:xfrm>
            <a:off x="838198" y="5888725"/>
            <a:ext cx="10515600" cy="261610"/>
          </a:xfrm>
        </p:spPr>
        <p:txBody>
          <a:bodyPr anchor="ct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100">
                <a:solidFill>
                  <a:srgbClr val="98999B"/>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3462">
                    <a:tint val="75000"/>
                  </a:srgbClr>
                </a:solidFill>
                <a:effectLst/>
                <a:uLnTx/>
                <a:uFillTx/>
                <a:latin typeface="+mn-lt"/>
                <a:ea typeface="+mn-ea"/>
                <a:cs typeface="+mn-cs"/>
              </a:rPr>
              <a:t>Footer</a:t>
            </a:r>
          </a:p>
        </p:txBody>
      </p:sp>
    </p:spTree>
    <p:extLst>
      <p:ext uri="{BB962C8B-B14F-4D97-AF65-F5344CB8AC3E}">
        <p14:creationId xmlns:p14="http://schemas.microsoft.com/office/powerpoint/2010/main" val="38894766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8D5F8-4EC9-4CD7-9266-3D07CE9F973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D54DA43-5D17-47B2-9D57-B1CC6167FD1A}"/>
              </a:ext>
            </a:extLst>
          </p:cNvPr>
          <p:cNvSpPr>
            <a:spLocks noGrp="1"/>
          </p:cNvSpPr>
          <p:nvPr>
            <p:ph type="body" idx="1"/>
          </p:nvPr>
        </p:nvSpPr>
        <p:spPr>
          <a:xfrm>
            <a:off x="839788" y="1681163"/>
            <a:ext cx="5157787" cy="823912"/>
          </a:xfrm>
        </p:spPr>
        <p:txBody>
          <a:bodyPr anchor="b"/>
          <a:lstStyle>
            <a:lvl1pPr marL="0" indent="0">
              <a:buNone/>
              <a:defRPr sz="24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8CB75F-AC15-45BB-8A10-DDEAAC8302ED}"/>
              </a:ext>
            </a:extLst>
          </p:cNvPr>
          <p:cNvSpPr>
            <a:spLocks noGrp="1"/>
          </p:cNvSpPr>
          <p:nvPr>
            <p:ph sz="half" idx="2"/>
          </p:nvPr>
        </p:nvSpPr>
        <p:spPr>
          <a:xfrm>
            <a:off x="839788" y="2505075"/>
            <a:ext cx="5157787" cy="32487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CD92950-3974-4671-826D-C80F46D7DF84}"/>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F272A9D-881D-4E1E-8F03-554DCDD144DF}"/>
              </a:ext>
            </a:extLst>
          </p:cNvPr>
          <p:cNvSpPr>
            <a:spLocks noGrp="1"/>
          </p:cNvSpPr>
          <p:nvPr>
            <p:ph sz="quarter" idx="4"/>
          </p:nvPr>
        </p:nvSpPr>
        <p:spPr>
          <a:xfrm>
            <a:off x="6172200" y="2505075"/>
            <a:ext cx="5183188" cy="32487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2AD779B3-77DB-42B6-BEAD-5DB5DC0B7303}"/>
              </a:ext>
            </a:extLst>
          </p:cNvPr>
          <p:cNvSpPr txBox="1"/>
          <p:nvPr userDrawn="1"/>
        </p:nvSpPr>
        <p:spPr>
          <a:xfrm>
            <a:off x="838199" y="6405200"/>
            <a:ext cx="809446" cy="261610"/>
          </a:xfrm>
          <a:prstGeom prst="rect">
            <a:avLst/>
          </a:prstGeom>
          <a:noFill/>
        </p:spPr>
        <p:txBody>
          <a:bodyPr wrap="square" rtlCol="0">
            <a:spAutoFit/>
          </a:bodyPr>
          <a:lstStyle/>
          <a:p>
            <a:fld id="{0F475E7A-B731-45C4-B12D-8D29E054AF25}" type="slidenum">
              <a:rPr lang="en-US" sz="1100" smtClean="0">
                <a:solidFill>
                  <a:schemeClr val="accent1"/>
                </a:solidFill>
              </a:rPr>
              <a:t>‹#›</a:t>
            </a:fld>
            <a:endParaRPr lang="en-US" sz="1100" dirty="0">
              <a:solidFill>
                <a:schemeClr val="accent1"/>
              </a:solidFill>
            </a:endParaRPr>
          </a:p>
        </p:txBody>
      </p:sp>
      <p:sp>
        <p:nvSpPr>
          <p:cNvPr id="11" name="Text Placeholder 13">
            <a:extLst>
              <a:ext uri="{FF2B5EF4-FFF2-40B4-BE49-F238E27FC236}">
                <a16:creationId xmlns:a16="http://schemas.microsoft.com/office/drawing/2014/main" id="{1E2F98B6-C050-44B2-8FF1-92B23A365C09}"/>
              </a:ext>
            </a:extLst>
          </p:cNvPr>
          <p:cNvSpPr>
            <a:spLocks noGrp="1"/>
          </p:cNvSpPr>
          <p:nvPr>
            <p:ph type="body" sz="quarter" idx="14" hasCustomPrompt="1"/>
          </p:nvPr>
        </p:nvSpPr>
        <p:spPr>
          <a:xfrm>
            <a:off x="838198" y="5888725"/>
            <a:ext cx="10515600" cy="261610"/>
          </a:xfrm>
        </p:spPr>
        <p:txBody>
          <a:bodyPr anchor="ct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100">
                <a:solidFill>
                  <a:srgbClr val="98999B"/>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3462">
                    <a:tint val="75000"/>
                  </a:srgbClr>
                </a:solidFill>
                <a:effectLst/>
                <a:uLnTx/>
                <a:uFillTx/>
                <a:latin typeface="+mn-lt"/>
                <a:ea typeface="+mn-ea"/>
                <a:cs typeface="+mn-cs"/>
              </a:rPr>
              <a:t>Footer</a:t>
            </a:r>
          </a:p>
        </p:txBody>
      </p:sp>
    </p:spTree>
    <p:extLst>
      <p:ext uri="{BB962C8B-B14F-4D97-AF65-F5344CB8AC3E}">
        <p14:creationId xmlns:p14="http://schemas.microsoft.com/office/powerpoint/2010/main" val="33381902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with Foo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97274-BE82-48B9-9CA0-ADD4D860944B}"/>
              </a:ext>
            </a:extLst>
          </p:cNvPr>
          <p:cNvSpPr>
            <a:spLocks noGrp="1"/>
          </p:cNvSpPr>
          <p:nvPr>
            <p:ph type="title"/>
          </p:nvPr>
        </p:nvSpPr>
        <p:spPr/>
        <p:txBody>
          <a:bodyPr/>
          <a:lstStyle/>
          <a:p>
            <a:r>
              <a:rPr lang="en-US"/>
              <a:t>Click to edit Master title style</a:t>
            </a:r>
          </a:p>
        </p:txBody>
      </p:sp>
      <p:sp>
        <p:nvSpPr>
          <p:cNvPr id="6" name="TextBox 5">
            <a:extLst>
              <a:ext uri="{FF2B5EF4-FFF2-40B4-BE49-F238E27FC236}">
                <a16:creationId xmlns:a16="http://schemas.microsoft.com/office/drawing/2014/main" id="{3EF480EB-9782-4F7A-95D1-32B891EDE9A3}"/>
              </a:ext>
            </a:extLst>
          </p:cNvPr>
          <p:cNvSpPr txBox="1"/>
          <p:nvPr userDrawn="1"/>
        </p:nvSpPr>
        <p:spPr>
          <a:xfrm>
            <a:off x="838199" y="6405200"/>
            <a:ext cx="809446" cy="261610"/>
          </a:xfrm>
          <a:prstGeom prst="rect">
            <a:avLst/>
          </a:prstGeom>
          <a:noFill/>
        </p:spPr>
        <p:txBody>
          <a:bodyPr wrap="square" rtlCol="0">
            <a:spAutoFit/>
          </a:bodyPr>
          <a:lstStyle/>
          <a:p>
            <a:fld id="{0F475E7A-B731-45C4-B12D-8D29E054AF25}" type="slidenum">
              <a:rPr lang="en-US" sz="1100" smtClean="0">
                <a:solidFill>
                  <a:schemeClr val="accent1"/>
                </a:solidFill>
              </a:rPr>
              <a:t>‹#›</a:t>
            </a:fld>
            <a:endParaRPr lang="en-US" sz="1100" dirty="0">
              <a:solidFill>
                <a:schemeClr val="accent1"/>
              </a:solidFill>
            </a:endParaRPr>
          </a:p>
        </p:txBody>
      </p:sp>
      <p:sp>
        <p:nvSpPr>
          <p:cNvPr id="7" name="Text Placeholder 13">
            <a:extLst>
              <a:ext uri="{FF2B5EF4-FFF2-40B4-BE49-F238E27FC236}">
                <a16:creationId xmlns:a16="http://schemas.microsoft.com/office/drawing/2014/main" id="{DB681EE2-D0B6-44CB-9046-BD3C3EA53D95}"/>
              </a:ext>
            </a:extLst>
          </p:cNvPr>
          <p:cNvSpPr>
            <a:spLocks noGrp="1"/>
          </p:cNvSpPr>
          <p:nvPr>
            <p:ph type="body" sz="quarter" idx="14" hasCustomPrompt="1"/>
          </p:nvPr>
        </p:nvSpPr>
        <p:spPr>
          <a:xfrm>
            <a:off x="838198" y="5888725"/>
            <a:ext cx="10515600" cy="261610"/>
          </a:xfrm>
        </p:spPr>
        <p:txBody>
          <a:bodyPr anchor="ct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100">
                <a:solidFill>
                  <a:srgbClr val="98999B"/>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3462">
                    <a:tint val="75000"/>
                  </a:srgbClr>
                </a:solidFill>
                <a:effectLst/>
                <a:uLnTx/>
                <a:uFillTx/>
                <a:latin typeface="+mn-lt"/>
                <a:ea typeface="+mn-ea"/>
                <a:cs typeface="+mn-cs"/>
              </a:rPr>
              <a:t>Footer</a:t>
            </a:r>
          </a:p>
        </p:txBody>
      </p:sp>
    </p:spTree>
    <p:extLst>
      <p:ext uri="{BB962C8B-B14F-4D97-AF65-F5344CB8AC3E}">
        <p14:creationId xmlns:p14="http://schemas.microsoft.com/office/powerpoint/2010/main" val="32354340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D222CBD-BEB9-4F74-9E9E-702618E9CD01}"/>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897274-BE82-48B9-9CA0-ADD4D860944B}"/>
              </a:ext>
            </a:extLst>
          </p:cNvPr>
          <p:cNvSpPr>
            <a:spLocks noGrp="1"/>
          </p:cNvSpPr>
          <p:nvPr>
            <p:ph type="title"/>
          </p:nvPr>
        </p:nvSpPr>
        <p:spPr/>
        <p:txBody>
          <a:bodyPr/>
          <a:lstStyle/>
          <a:p>
            <a:r>
              <a:rPr lang="en-US"/>
              <a:t>Click to edit Master title style</a:t>
            </a:r>
          </a:p>
        </p:txBody>
      </p:sp>
      <p:sp>
        <p:nvSpPr>
          <p:cNvPr id="7" name="TextBox 6">
            <a:extLst>
              <a:ext uri="{FF2B5EF4-FFF2-40B4-BE49-F238E27FC236}">
                <a16:creationId xmlns:a16="http://schemas.microsoft.com/office/drawing/2014/main" id="{79F6B926-0C27-4763-BAA2-0D0D2BCDF5BF}"/>
              </a:ext>
            </a:extLst>
          </p:cNvPr>
          <p:cNvSpPr txBox="1"/>
          <p:nvPr userDrawn="1"/>
        </p:nvSpPr>
        <p:spPr>
          <a:xfrm>
            <a:off x="838199" y="6405200"/>
            <a:ext cx="809446" cy="261610"/>
          </a:xfrm>
          <a:prstGeom prst="rect">
            <a:avLst/>
          </a:prstGeom>
          <a:noFill/>
        </p:spPr>
        <p:txBody>
          <a:bodyPr wrap="square" rtlCol="0">
            <a:spAutoFit/>
          </a:bodyPr>
          <a:lstStyle/>
          <a:p>
            <a:fld id="{0F475E7A-B731-45C4-B12D-8D29E054AF25}" type="slidenum">
              <a:rPr lang="en-US" sz="1100" smtClean="0">
                <a:solidFill>
                  <a:schemeClr val="accent1"/>
                </a:solidFill>
              </a:rPr>
              <a:t>‹#›</a:t>
            </a:fld>
            <a:endParaRPr lang="en-US" sz="1100" dirty="0">
              <a:solidFill>
                <a:schemeClr val="accent1"/>
              </a:solidFill>
            </a:endParaRPr>
          </a:p>
        </p:txBody>
      </p:sp>
      <p:sp>
        <p:nvSpPr>
          <p:cNvPr id="8" name="Text Placeholder 13">
            <a:extLst>
              <a:ext uri="{FF2B5EF4-FFF2-40B4-BE49-F238E27FC236}">
                <a16:creationId xmlns:a16="http://schemas.microsoft.com/office/drawing/2014/main" id="{E76D83D4-7216-4C4E-B8B2-2D7B0F06255F}"/>
              </a:ext>
            </a:extLst>
          </p:cNvPr>
          <p:cNvSpPr>
            <a:spLocks noGrp="1"/>
          </p:cNvSpPr>
          <p:nvPr>
            <p:ph type="body" sz="quarter" idx="14" hasCustomPrompt="1"/>
          </p:nvPr>
        </p:nvSpPr>
        <p:spPr>
          <a:xfrm>
            <a:off x="1752596" y="6405200"/>
            <a:ext cx="9601202" cy="261610"/>
          </a:xfrm>
        </p:spPr>
        <p:txBody>
          <a:bodyPr anchor="ct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100">
                <a:solidFill>
                  <a:srgbClr val="98999B"/>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3462">
                    <a:tint val="75000"/>
                  </a:srgbClr>
                </a:solidFill>
                <a:effectLst/>
                <a:uLnTx/>
                <a:uFillTx/>
                <a:latin typeface="+mn-lt"/>
                <a:ea typeface="+mn-ea"/>
                <a:cs typeface="+mn-cs"/>
              </a:rPr>
              <a:t>Footer</a:t>
            </a:r>
          </a:p>
        </p:txBody>
      </p:sp>
    </p:spTree>
    <p:extLst>
      <p:ext uri="{BB962C8B-B14F-4D97-AF65-F5344CB8AC3E}">
        <p14:creationId xmlns:p14="http://schemas.microsoft.com/office/powerpoint/2010/main" val="29175872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ooter Only">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0C59B26-C270-4839-BC6D-E9ED600EDFAF}"/>
              </a:ext>
            </a:extLst>
          </p:cNvPr>
          <p:cNvSpPr txBox="1"/>
          <p:nvPr userDrawn="1"/>
        </p:nvSpPr>
        <p:spPr>
          <a:xfrm>
            <a:off x="838199" y="6405200"/>
            <a:ext cx="809446" cy="261610"/>
          </a:xfrm>
          <a:prstGeom prst="rect">
            <a:avLst/>
          </a:prstGeom>
          <a:noFill/>
        </p:spPr>
        <p:txBody>
          <a:bodyPr wrap="square" rtlCol="0">
            <a:spAutoFit/>
          </a:bodyPr>
          <a:lstStyle/>
          <a:p>
            <a:fld id="{0F475E7A-B731-45C4-B12D-8D29E054AF25}" type="slidenum">
              <a:rPr lang="en-US" sz="1100" smtClean="0">
                <a:solidFill>
                  <a:schemeClr val="accent1"/>
                </a:solidFill>
              </a:rPr>
              <a:t>‹#›</a:t>
            </a:fld>
            <a:endParaRPr lang="en-US" sz="1100" dirty="0">
              <a:solidFill>
                <a:schemeClr val="accent1"/>
              </a:solidFill>
            </a:endParaRPr>
          </a:p>
        </p:txBody>
      </p:sp>
      <p:sp>
        <p:nvSpPr>
          <p:cNvPr id="7" name="Text Placeholder 13">
            <a:extLst>
              <a:ext uri="{FF2B5EF4-FFF2-40B4-BE49-F238E27FC236}">
                <a16:creationId xmlns:a16="http://schemas.microsoft.com/office/drawing/2014/main" id="{C69B0215-6707-4371-9A26-B109EFC26A93}"/>
              </a:ext>
            </a:extLst>
          </p:cNvPr>
          <p:cNvSpPr>
            <a:spLocks noGrp="1"/>
          </p:cNvSpPr>
          <p:nvPr>
            <p:ph type="body" sz="quarter" idx="14" hasCustomPrompt="1"/>
          </p:nvPr>
        </p:nvSpPr>
        <p:spPr>
          <a:xfrm>
            <a:off x="838198" y="5888725"/>
            <a:ext cx="10515600" cy="261610"/>
          </a:xfrm>
        </p:spPr>
        <p:txBody>
          <a:bodyPr anchor="ct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100">
                <a:solidFill>
                  <a:srgbClr val="98999B"/>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3462">
                    <a:tint val="75000"/>
                  </a:srgbClr>
                </a:solidFill>
                <a:effectLst/>
                <a:uLnTx/>
                <a:uFillTx/>
                <a:latin typeface="+mn-lt"/>
                <a:ea typeface="+mn-ea"/>
                <a:cs typeface="+mn-cs"/>
              </a:rPr>
              <a:t>Footer</a:t>
            </a:r>
          </a:p>
        </p:txBody>
      </p:sp>
    </p:spTree>
    <p:extLst>
      <p:ext uri="{BB962C8B-B14F-4D97-AF65-F5344CB8AC3E}">
        <p14:creationId xmlns:p14="http://schemas.microsoft.com/office/powerpoint/2010/main" val="30300382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4302BBB-A0BC-4C79-B857-7A807422739F}"/>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079D549-C903-4524-AC2F-35FCA9A584B6}"/>
              </a:ext>
            </a:extLst>
          </p:cNvPr>
          <p:cNvSpPr txBox="1"/>
          <p:nvPr userDrawn="1"/>
        </p:nvSpPr>
        <p:spPr>
          <a:xfrm>
            <a:off x="838199" y="6405200"/>
            <a:ext cx="809446" cy="261610"/>
          </a:xfrm>
          <a:prstGeom prst="rect">
            <a:avLst/>
          </a:prstGeom>
          <a:noFill/>
        </p:spPr>
        <p:txBody>
          <a:bodyPr wrap="square" rtlCol="0">
            <a:spAutoFit/>
          </a:bodyPr>
          <a:lstStyle/>
          <a:p>
            <a:fld id="{0F475E7A-B731-45C4-B12D-8D29E054AF25}" type="slidenum">
              <a:rPr lang="en-US" sz="1100" smtClean="0">
                <a:solidFill>
                  <a:schemeClr val="accent1"/>
                </a:solidFill>
              </a:rPr>
              <a:t>‹#›</a:t>
            </a:fld>
            <a:endParaRPr lang="en-US" sz="1100" dirty="0">
              <a:solidFill>
                <a:schemeClr val="accent1"/>
              </a:solidFill>
            </a:endParaRPr>
          </a:p>
        </p:txBody>
      </p:sp>
    </p:spTree>
    <p:extLst>
      <p:ext uri="{BB962C8B-B14F-4D97-AF65-F5344CB8AC3E}">
        <p14:creationId xmlns:p14="http://schemas.microsoft.com/office/powerpoint/2010/main" val="41313659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9768020-B742-4F14-80FC-79A7D4A0ED08}"/>
              </a:ext>
            </a:extLst>
          </p:cNvPr>
          <p:cNvSpPr/>
          <p:nvPr userDrawn="1"/>
        </p:nvSpPr>
        <p:spPr>
          <a:xfrm>
            <a:off x="0" y="6236898"/>
            <a:ext cx="12192000" cy="6211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C98B72E-5E70-4FF7-905F-12A388F80B6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066361" y="6244444"/>
            <a:ext cx="2484407" cy="621102"/>
          </a:xfrm>
          <a:prstGeom prst="rect">
            <a:avLst/>
          </a:prstGeom>
        </p:spPr>
      </p:pic>
      <p:cxnSp>
        <p:nvCxnSpPr>
          <p:cNvPr id="9" name="Straight Connector 8">
            <a:extLst>
              <a:ext uri="{FF2B5EF4-FFF2-40B4-BE49-F238E27FC236}">
                <a16:creationId xmlns:a16="http://schemas.microsoft.com/office/drawing/2014/main" id="{6C336400-0676-4B7A-96D9-DA0A95BAFC50}"/>
              </a:ext>
            </a:extLst>
          </p:cNvPr>
          <p:cNvCxnSpPr>
            <a:cxnSpLocks/>
          </p:cNvCxnSpPr>
          <p:nvPr userDrawn="1"/>
        </p:nvCxnSpPr>
        <p:spPr>
          <a:xfrm>
            <a:off x="0" y="6230569"/>
            <a:ext cx="1219200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62903ABA-3B3E-4D92-9C6E-7552680366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6B2AB85-C672-4428-B52B-A087460FE3C5}"/>
              </a:ext>
            </a:extLst>
          </p:cNvPr>
          <p:cNvSpPr>
            <a:spLocks noGrp="1"/>
          </p:cNvSpPr>
          <p:nvPr>
            <p:ph type="body" idx="1"/>
          </p:nvPr>
        </p:nvSpPr>
        <p:spPr>
          <a:xfrm>
            <a:off x="838200" y="1825624"/>
            <a:ext cx="10515600" cy="398611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63A790A6-0A73-49B5-8AD0-C956DC6DC4D3}"/>
              </a:ext>
            </a:extLst>
          </p:cNvPr>
          <p:cNvSpPr>
            <a:spLocks noGrp="1"/>
          </p:cNvSpPr>
          <p:nvPr>
            <p:ph type="ftr" sz="quarter" idx="3"/>
          </p:nvPr>
        </p:nvSpPr>
        <p:spPr>
          <a:xfrm>
            <a:off x="838199" y="5886774"/>
            <a:ext cx="10515599" cy="265745"/>
          </a:xfrm>
          <a:prstGeom prst="rect">
            <a:avLst/>
          </a:prstGeom>
        </p:spPr>
        <p:txBody>
          <a:bodyPr vert="horz" lIns="91440" tIns="45720" rIns="91440" bIns="45720" rtlCol="0" anchor="ctr"/>
          <a:lstStyle>
            <a:lvl1pPr algn="l">
              <a:defRPr sz="11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54DD9F9-A473-477C-8716-1577AE60E0EE}"/>
              </a:ext>
            </a:extLst>
          </p:cNvPr>
          <p:cNvSpPr>
            <a:spLocks noGrp="1"/>
          </p:cNvSpPr>
          <p:nvPr>
            <p:ph type="sldNum" sz="quarter" idx="4"/>
          </p:nvPr>
        </p:nvSpPr>
        <p:spPr>
          <a:xfrm>
            <a:off x="838199" y="6356350"/>
            <a:ext cx="809446" cy="365125"/>
          </a:xfrm>
          <a:prstGeom prst="rect">
            <a:avLst/>
          </a:prstGeom>
        </p:spPr>
        <p:txBody>
          <a:bodyPr vert="horz" lIns="91440" tIns="45720" rIns="91440" bIns="45720" rtlCol="0" anchor="ctr"/>
          <a:lstStyle>
            <a:lvl1pPr algn="l">
              <a:defRPr sz="1100">
                <a:solidFill>
                  <a:schemeClr val="accent1"/>
                </a:solidFill>
              </a:defRPr>
            </a:lvl1pPr>
          </a:lstStyle>
          <a:p>
            <a:fld id="{A53FE47A-A223-4125-A402-41EAB190C221}" type="slidenum">
              <a:rPr lang="en-US" smtClean="0"/>
              <a:pPr/>
              <a:t>‹#›</a:t>
            </a:fld>
            <a:endParaRPr lang="en-US" dirty="0"/>
          </a:p>
        </p:txBody>
      </p:sp>
    </p:spTree>
    <p:extLst>
      <p:ext uri="{BB962C8B-B14F-4D97-AF65-F5344CB8AC3E}">
        <p14:creationId xmlns:p14="http://schemas.microsoft.com/office/powerpoint/2010/main" val="10550077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6" r:id="rId7"/>
    <p:sldLayoutId id="2147483657" r:id="rId8"/>
    <p:sldLayoutId id="2147483655" r:id="rId9"/>
  </p:sldLayoutIdLst>
  <p:txStyles>
    <p:titleStyle>
      <a:lvl1pPr algn="l" defTabSz="914400" rtl="0" eaLnBrk="1" latinLnBrk="0" hangingPunct="1">
        <a:lnSpc>
          <a:spcPct val="90000"/>
        </a:lnSpc>
        <a:spcBef>
          <a:spcPct val="0"/>
        </a:spcBef>
        <a:buNone/>
        <a:defRPr sz="4400" kern="1200">
          <a:solidFill>
            <a:schemeClr val="accent3"/>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Courier New" panose="02070309020205020404" pitchFamily="49" charset="0"/>
        <a:buChar char="o"/>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jpe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mailto:Vania.boyd@iowadot.us?subject=Driver%20Education%20Curriculum%20Inquiry"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9.png"/><Relationship Id="rId7" Type="http://schemas.openxmlformats.org/officeDocument/2006/relationships/diagramQuickStyle" Target="../diagrams/quickStyle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microsoft.com/office/2007/relationships/hdphoto" Target="../media/hdphoto1.wdp"/><Relationship Id="rId9" Type="http://schemas.microsoft.com/office/2007/relationships/diagramDrawing" Target="../diagrams/drawing1.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6.svg"/><Relationship Id="rId5" Type="http://schemas.openxmlformats.org/officeDocument/2006/relationships/image" Target="../media/image15.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 Id="rId9"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73E77-C990-42A4-87FE-58726882BBC8}"/>
              </a:ext>
            </a:extLst>
          </p:cNvPr>
          <p:cNvSpPr>
            <a:spLocks noGrp="1"/>
          </p:cNvSpPr>
          <p:nvPr>
            <p:ph type="ctrTitle"/>
          </p:nvPr>
        </p:nvSpPr>
        <p:spPr/>
        <p:txBody>
          <a:bodyPr/>
          <a:lstStyle/>
          <a:p>
            <a:r>
              <a:rPr lang="en-US" dirty="0">
                <a:latin typeface="Arial" panose="020B0604020202020204" pitchFamily="34" charset="0"/>
                <a:cs typeface="Arial" panose="020B0604020202020204" pitchFamily="34" charset="0"/>
              </a:rPr>
              <a:t>Distracted Driving</a:t>
            </a:r>
            <a:endParaRPr lang="en-US" dirty="0"/>
          </a:p>
        </p:txBody>
      </p:sp>
    </p:spTree>
    <p:extLst>
      <p:ext uri="{BB962C8B-B14F-4D97-AF65-F5344CB8AC3E}">
        <p14:creationId xmlns:p14="http://schemas.microsoft.com/office/powerpoint/2010/main" val="38338103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3523E-C4B5-4FAE-9CA6-BAE5AD9DD72B}"/>
              </a:ext>
            </a:extLst>
          </p:cNvPr>
          <p:cNvSpPr>
            <a:spLocks noGrp="1"/>
          </p:cNvSpPr>
          <p:nvPr>
            <p:ph type="title"/>
          </p:nvPr>
        </p:nvSpPr>
        <p:spPr>
          <a:xfrm>
            <a:off x="732503" y="365125"/>
            <a:ext cx="10726994" cy="1325563"/>
          </a:xfrm>
        </p:spPr>
        <p:txBody>
          <a:bodyPr>
            <a:noAutofit/>
          </a:bodyPr>
          <a:lstStyle/>
          <a:p>
            <a:r>
              <a:rPr lang="en-US" sz="3500" dirty="0"/>
              <a:t>In Iowa, over 1,000 total crashes and over 400 injury crashes occur annually due to a driver distracted by cell phone use or other electronic device.</a:t>
            </a:r>
          </a:p>
        </p:txBody>
      </p:sp>
      <p:graphicFrame>
        <p:nvGraphicFramePr>
          <p:cNvPr id="4" name="Chart 3">
            <a:extLst>
              <a:ext uri="{FF2B5EF4-FFF2-40B4-BE49-F238E27FC236}">
                <a16:creationId xmlns:a16="http://schemas.microsoft.com/office/drawing/2014/main" id="{BDFE20F4-DAF0-47B4-A8AD-456D8F6D3E1F}"/>
              </a:ext>
            </a:extLst>
          </p:cNvPr>
          <p:cNvGraphicFramePr>
            <a:graphicFrameLocks/>
          </p:cNvGraphicFramePr>
          <p:nvPr>
            <p:extLst>
              <p:ext uri="{D42A27DB-BD31-4B8C-83A1-F6EECF244321}">
                <p14:modId xmlns:p14="http://schemas.microsoft.com/office/powerpoint/2010/main" val="1516980737"/>
              </p:ext>
            </p:extLst>
          </p:nvPr>
        </p:nvGraphicFramePr>
        <p:xfrm>
          <a:off x="2325057" y="1858033"/>
          <a:ext cx="7541885" cy="432457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993899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A634D78-FEBE-4C1B-BAB1-4F7DE718600F}"/>
              </a:ext>
            </a:extLst>
          </p:cNvPr>
          <p:cNvPicPr>
            <a:picLocks noChangeAspect="1"/>
          </p:cNvPicPr>
          <p:nvPr/>
        </p:nvPicPr>
        <p:blipFill rotWithShape="1">
          <a:blip r:embed="rId3">
            <a:extLst>
              <a:ext uri="{28A0092B-C50C-407E-A947-70E740481C1C}">
                <a14:useLocalDpi xmlns:a14="http://schemas.microsoft.com/office/drawing/2010/main" val="0"/>
              </a:ext>
            </a:extLst>
          </a:blip>
          <a:srcRect t="-1" b="23394"/>
          <a:stretch/>
        </p:blipFill>
        <p:spPr>
          <a:xfrm>
            <a:off x="0" y="0"/>
            <a:ext cx="12192000" cy="6226574"/>
          </a:xfrm>
          <a:prstGeom prst="rect">
            <a:avLst/>
          </a:prstGeom>
        </p:spPr>
      </p:pic>
      <p:sp>
        <p:nvSpPr>
          <p:cNvPr id="7" name="Round Same Side Corner Rectangle 8">
            <a:extLst>
              <a:ext uri="{FF2B5EF4-FFF2-40B4-BE49-F238E27FC236}">
                <a16:creationId xmlns:a16="http://schemas.microsoft.com/office/drawing/2014/main" id="{2B64A9F6-3F64-475F-8782-7C7CB3BA2E53}"/>
              </a:ext>
            </a:extLst>
          </p:cNvPr>
          <p:cNvSpPr/>
          <p:nvPr/>
        </p:nvSpPr>
        <p:spPr>
          <a:xfrm rot="16200000">
            <a:off x="6248404" y="-4916"/>
            <a:ext cx="3972232" cy="7914967"/>
          </a:xfrm>
          <a:prstGeom prst="round2SameRect">
            <a:avLst/>
          </a:prstGeom>
          <a:solidFill>
            <a:schemeClr val="tx2">
              <a:alpha val="80000"/>
            </a:schemeClr>
          </a:solidFill>
          <a:ln>
            <a:noFill/>
          </a:ln>
          <a:effectLst>
            <a:glow rad="1143000">
              <a:schemeClr val="bg1">
                <a:alpha val="15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47645DC-8491-4137-ACD4-D9C88D95AA5E}"/>
              </a:ext>
            </a:extLst>
          </p:cNvPr>
          <p:cNvSpPr txBox="1"/>
          <p:nvPr/>
        </p:nvSpPr>
        <p:spPr>
          <a:xfrm>
            <a:off x="4758814" y="3227689"/>
            <a:ext cx="7030064" cy="1292662"/>
          </a:xfrm>
          <a:prstGeom prst="rect">
            <a:avLst/>
          </a:prstGeom>
          <a:noFill/>
        </p:spPr>
        <p:txBody>
          <a:bodyPr wrap="square" rtlCol="0">
            <a:spAutoFit/>
          </a:bodyPr>
          <a:lstStyle/>
          <a:p>
            <a:pPr algn="r"/>
            <a:r>
              <a:rPr lang="en-US" sz="2600" dirty="0">
                <a:solidFill>
                  <a:schemeClr val="accent1"/>
                </a:solidFill>
                <a:latin typeface="Arial" panose="020B0604020202020204" pitchFamily="34" charset="0"/>
                <a:cs typeface="Arial" panose="020B0604020202020204" pitchFamily="34" charset="0"/>
              </a:rPr>
              <a:t>Crash risk is </a:t>
            </a:r>
            <a:r>
              <a:rPr lang="en-US" sz="2600" b="1" dirty="0">
                <a:solidFill>
                  <a:schemeClr val="bg1"/>
                </a:solidFill>
                <a:latin typeface="Arial" panose="020B0604020202020204" pitchFamily="34" charset="0"/>
                <a:cs typeface="Arial" panose="020B0604020202020204" pitchFamily="34" charset="0"/>
              </a:rPr>
              <a:t>4x</a:t>
            </a:r>
            <a:r>
              <a:rPr lang="en-US" sz="2600" dirty="0">
                <a:solidFill>
                  <a:schemeClr val="accent1"/>
                </a:solidFill>
                <a:latin typeface="Arial" panose="020B0604020202020204" pitchFamily="34" charset="0"/>
                <a:cs typeface="Arial" panose="020B0604020202020204" pitchFamily="34" charset="0"/>
              </a:rPr>
              <a:t> greater when using a </a:t>
            </a:r>
          </a:p>
          <a:p>
            <a:pPr algn="r"/>
            <a:r>
              <a:rPr lang="en-US" sz="2600" dirty="0">
                <a:solidFill>
                  <a:schemeClr val="accent1"/>
                </a:solidFill>
                <a:latin typeface="Arial" panose="020B0604020202020204" pitchFamily="34" charset="0"/>
                <a:cs typeface="Arial" panose="020B0604020202020204" pitchFamily="34" charset="0"/>
              </a:rPr>
              <a:t>cell phone, which includes texting</a:t>
            </a:r>
          </a:p>
          <a:p>
            <a:pPr algn="r"/>
            <a:r>
              <a:rPr lang="en-US" sz="2600" dirty="0">
                <a:solidFill>
                  <a:schemeClr val="accent1"/>
                </a:solidFill>
                <a:latin typeface="Arial" panose="020B0604020202020204" pitchFamily="34" charset="0"/>
                <a:cs typeface="Arial" panose="020B0604020202020204" pitchFamily="34" charset="0"/>
              </a:rPr>
              <a:t>(McEvoy et al. 2005)</a:t>
            </a:r>
          </a:p>
        </p:txBody>
      </p:sp>
      <p:sp>
        <p:nvSpPr>
          <p:cNvPr id="9" name="Title 2">
            <a:extLst>
              <a:ext uri="{FF2B5EF4-FFF2-40B4-BE49-F238E27FC236}">
                <a16:creationId xmlns:a16="http://schemas.microsoft.com/office/drawing/2014/main" id="{1A8209C6-2941-47E1-874B-5ABB0A5BB603}"/>
              </a:ext>
            </a:extLst>
          </p:cNvPr>
          <p:cNvSpPr txBox="1">
            <a:spLocks/>
          </p:cNvSpPr>
          <p:nvPr/>
        </p:nvSpPr>
        <p:spPr>
          <a:xfrm>
            <a:off x="4758814" y="2024644"/>
            <a:ext cx="7030064" cy="10902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3"/>
                </a:solidFill>
                <a:latin typeface="+mj-lt"/>
                <a:ea typeface="+mj-ea"/>
                <a:cs typeface="+mj-cs"/>
              </a:defRPr>
            </a:lvl1pPr>
          </a:lstStyle>
          <a:p>
            <a:pPr algn="r"/>
            <a:r>
              <a:rPr lang="en-US" sz="4000" dirty="0">
                <a:solidFill>
                  <a:schemeClr val="accent1"/>
                </a:solidFill>
              </a:rPr>
              <a:t>Why is Distraction a Problem?</a:t>
            </a:r>
          </a:p>
        </p:txBody>
      </p:sp>
      <p:cxnSp>
        <p:nvCxnSpPr>
          <p:cNvPr id="10" name="Straight Connector 9">
            <a:extLst>
              <a:ext uri="{FF2B5EF4-FFF2-40B4-BE49-F238E27FC236}">
                <a16:creationId xmlns:a16="http://schemas.microsoft.com/office/drawing/2014/main" id="{4E1EF513-703B-471D-813D-21F6F92EB5FE}"/>
              </a:ext>
            </a:extLst>
          </p:cNvPr>
          <p:cNvCxnSpPr>
            <a:cxnSpLocks/>
          </p:cNvCxnSpPr>
          <p:nvPr/>
        </p:nvCxnSpPr>
        <p:spPr>
          <a:xfrm>
            <a:off x="4277033" y="3077718"/>
            <a:ext cx="7914968" cy="0"/>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CBD169BA-18B6-4F45-A806-EFC53466A625}"/>
              </a:ext>
            </a:extLst>
          </p:cNvPr>
          <p:cNvSpPr txBox="1"/>
          <p:nvPr/>
        </p:nvSpPr>
        <p:spPr>
          <a:xfrm>
            <a:off x="4758814" y="4783241"/>
            <a:ext cx="7030064" cy="892552"/>
          </a:xfrm>
          <a:prstGeom prst="rect">
            <a:avLst/>
          </a:prstGeom>
          <a:noFill/>
        </p:spPr>
        <p:txBody>
          <a:bodyPr wrap="square" rtlCol="0">
            <a:spAutoFit/>
          </a:bodyPr>
          <a:lstStyle/>
          <a:p>
            <a:pPr algn="r"/>
            <a:r>
              <a:rPr lang="en-US" sz="2600" dirty="0">
                <a:solidFill>
                  <a:schemeClr val="accent1"/>
                </a:solidFill>
                <a:latin typeface="Arial" panose="020B0604020202020204" pitchFamily="34" charset="0"/>
                <a:cs typeface="Arial" panose="020B0604020202020204" pitchFamily="34" charset="0"/>
              </a:rPr>
              <a:t>Crash rate </a:t>
            </a:r>
            <a:r>
              <a:rPr lang="en-US" sz="2600" b="1" dirty="0">
                <a:solidFill>
                  <a:schemeClr val="bg1"/>
                </a:solidFill>
                <a:latin typeface="Arial" panose="020B0604020202020204" pitchFamily="34" charset="0"/>
                <a:cs typeface="Arial" panose="020B0604020202020204" pitchFamily="34" charset="0"/>
              </a:rPr>
              <a:t>2x</a:t>
            </a:r>
            <a:r>
              <a:rPr lang="en-US" sz="2600" dirty="0">
                <a:solidFill>
                  <a:schemeClr val="accent1"/>
                </a:solidFill>
                <a:latin typeface="Arial" panose="020B0604020202020204" pitchFamily="34" charset="0"/>
                <a:cs typeface="Arial" panose="020B0604020202020204" pitchFamily="34" charset="0"/>
              </a:rPr>
              <a:t> greater when drivers are texting (Owens et al. 2018)</a:t>
            </a:r>
          </a:p>
        </p:txBody>
      </p:sp>
      <p:cxnSp>
        <p:nvCxnSpPr>
          <p:cNvPr id="19" name="Straight Connector 18">
            <a:extLst>
              <a:ext uri="{FF2B5EF4-FFF2-40B4-BE49-F238E27FC236}">
                <a16:creationId xmlns:a16="http://schemas.microsoft.com/office/drawing/2014/main" id="{540B8851-F52F-45DC-A630-CD21EE7BDC23}"/>
              </a:ext>
            </a:extLst>
          </p:cNvPr>
          <p:cNvCxnSpPr>
            <a:cxnSpLocks/>
          </p:cNvCxnSpPr>
          <p:nvPr/>
        </p:nvCxnSpPr>
        <p:spPr>
          <a:xfrm>
            <a:off x="10107561" y="4670544"/>
            <a:ext cx="1563329" cy="0"/>
          </a:xfrm>
          <a:prstGeom prst="line">
            <a:avLst/>
          </a:prstGeom>
          <a:ln w="952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82638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2731FB-F68E-40A0-A10E-E3E37F0D2D68}"/>
              </a:ext>
            </a:extLst>
          </p:cNvPr>
          <p:cNvPicPr>
            <a:picLocks noChangeAspect="1"/>
          </p:cNvPicPr>
          <p:nvPr/>
        </p:nvPicPr>
        <p:blipFill rotWithShape="1">
          <a:blip r:embed="rId3">
            <a:extLst>
              <a:ext uri="{28A0092B-C50C-407E-A947-70E740481C1C}">
                <a14:useLocalDpi xmlns:a14="http://schemas.microsoft.com/office/drawing/2010/main" val="0"/>
              </a:ext>
            </a:extLst>
          </a:blip>
          <a:srcRect l="18857" t="620" r="18931" b="9213"/>
          <a:stretch/>
        </p:blipFill>
        <p:spPr>
          <a:xfrm>
            <a:off x="0" y="0"/>
            <a:ext cx="12192000" cy="6226573"/>
          </a:xfrm>
          <a:prstGeom prst="rect">
            <a:avLst/>
          </a:prstGeom>
        </p:spPr>
      </p:pic>
      <p:sp>
        <p:nvSpPr>
          <p:cNvPr id="9" name="Rectangle 8">
            <a:extLst>
              <a:ext uri="{FF2B5EF4-FFF2-40B4-BE49-F238E27FC236}">
                <a16:creationId xmlns:a16="http://schemas.microsoft.com/office/drawing/2014/main" id="{A4CEE091-0E02-4AB3-BAFE-B50750932B6A}"/>
              </a:ext>
            </a:extLst>
          </p:cNvPr>
          <p:cNvSpPr/>
          <p:nvPr/>
        </p:nvSpPr>
        <p:spPr>
          <a:xfrm>
            <a:off x="-3" y="631425"/>
            <a:ext cx="12192003" cy="1964291"/>
          </a:xfrm>
          <a:prstGeom prst="rect">
            <a:avLst/>
          </a:prstGeom>
          <a:solidFill>
            <a:schemeClr val="tx2">
              <a:alpha val="85000"/>
            </a:schemeClr>
          </a:solidFill>
          <a:ln>
            <a:noFill/>
          </a:ln>
          <a:effectLst>
            <a:glow rad="1143000">
              <a:schemeClr val="bg1">
                <a:alpha val="23308"/>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70DDCE6-5639-4784-8D06-C8E8D655C9D6}"/>
              </a:ext>
            </a:extLst>
          </p:cNvPr>
          <p:cNvSpPr txBox="1"/>
          <p:nvPr/>
        </p:nvSpPr>
        <p:spPr>
          <a:xfrm>
            <a:off x="453343" y="2011448"/>
            <a:ext cx="11270800" cy="400110"/>
          </a:xfrm>
          <a:prstGeom prst="rect">
            <a:avLst/>
          </a:prstGeom>
          <a:noFill/>
        </p:spPr>
        <p:txBody>
          <a:bodyPr wrap="square" rtlCol="0">
            <a:spAutoFit/>
          </a:bodyPr>
          <a:lstStyle/>
          <a:p>
            <a:r>
              <a:rPr lang="en-US" sz="2000" dirty="0">
                <a:solidFill>
                  <a:schemeClr val="accent1"/>
                </a:solidFill>
                <a:latin typeface="Arial" panose="020B0604020202020204" pitchFamily="34" charset="0"/>
                <a:cs typeface="Arial" panose="020B0604020202020204" pitchFamily="34" charset="0"/>
              </a:rPr>
              <a:t>At 55 mph, that is like driving blind the length of a football field or the length of 4 and ½ semitrucks</a:t>
            </a:r>
          </a:p>
        </p:txBody>
      </p:sp>
      <p:sp>
        <p:nvSpPr>
          <p:cNvPr id="7" name="Title 2">
            <a:extLst>
              <a:ext uri="{FF2B5EF4-FFF2-40B4-BE49-F238E27FC236}">
                <a16:creationId xmlns:a16="http://schemas.microsoft.com/office/drawing/2014/main" id="{2C77E6AC-EEE5-4845-8817-C3CE14ED0A0C}"/>
              </a:ext>
            </a:extLst>
          </p:cNvPr>
          <p:cNvSpPr txBox="1">
            <a:spLocks/>
          </p:cNvSpPr>
          <p:nvPr/>
        </p:nvSpPr>
        <p:spPr>
          <a:xfrm>
            <a:off x="453342" y="749411"/>
            <a:ext cx="11270799" cy="1090245"/>
          </a:xfrm>
          <a:prstGeom prst="rect">
            <a:avLst/>
          </a:prstGeom>
        </p:spPr>
        <p:txBody>
          <a:bodyPr/>
          <a:lstStyle>
            <a:lvl1pPr algn="l" defTabSz="914400" rtl="0" eaLnBrk="1" latinLnBrk="0" hangingPunct="1">
              <a:lnSpc>
                <a:spcPct val="90000"/>
              </a:lnSpc>
              <a:spcBef>
                <a:spcPct val="0"/>
              </a:spcBef>
              <a:buNone/>
              <a:defRPr sz="4400" kern="1200">
                <a:solidFill>
                  <a:schemeClr val="accent3"/>
                </a:solidFill>
                <a:latin typeface="+mj-lt"/>
                <a:ea typeface="+mj-ea"/>
                <a:cs typeface="+mj-cs"/>
              </a:defRPr>
            </a:lvl1pPr>
          </a:lstStyle>
          <a:p>
            <a:r>
              <a:rPr lang="en-US" sz="3400" dirty="0">
                <a:solidFill>
                  <a:schemeClr val="accent1"/>
                </a:solidFill>
              </a:rPr>
              <a:t>Teen drivers who used a cell phone took their eyes off the road an average of 4.1 seconds (Carney et al. 2015)</a:t>
            </a:r>
            <a:br>
              <a:rPr lang="en-US" sz="3400" dirty="0">
                <a:solidFill>
                  <a:schemeClr val="accent1"/>
                </a:solidFill>
              </a:rPr>
            </a:br>
            <a:endParaRPr lang="en-US" sz="3400" dirty="0">
              <a:solidFill>
                <a:schemeClr val="accent1"/>
              </a:solidFill>
            </a:endParaRPr>
          </a:p>
        </p:txBody>
      </p:sp>
      <p:cxnSp>
        <p:nvCxnSpPr>
          <p:cNvPr id="8" name="Straight Connector 7">
            <a:extLst>
              <a:ext uri="{FF2B5EF4-FFF2-40B4-BE49-F238E27FC236}">
                <a16:creationId xmlns:a16="http://schemas.microsoft.com/office/drawing/2014/main" id="{50B21B2B-A81A-4F15-9830-EB4520495237}"/>
              </a:ext>
            </a:extLst>
          </p:cNvPr>
          <p:cNvCxnSpPr>
            <a:cxnSpLocks/>
          </p:cNvCxnSpPr>
          <p:nvPr/>
        </p:nvCxnSpPr>
        <p:spPr>
          <a:xfrm>
            <a:off x="530942" y="1881141"/>
            <a:ext cx="11061290"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D33FDB82-299E-49EA-A4A8-5B221F929B60}"/>
              </a:ext>
            </a:extLst>
          </p:cNvPr>
          <p:cNvSpPr/>
          <p:nvPr/>
        </p:nvSpPr>
        <p:spPr>
          <a:xfrm>
            <a:off x="-3" y="2637201"/>
            <a:ext cx="12192003" cy="3589372"/>
          </a:xfrm>
          <a:prstGeom prst="rect">
            <a:avLst/>
          </a:prstGeom>
          <a:solidFill>
            <a:schemeClr val="bg1">
              <a:alpha val="75000"/>
            </a:schemeClr>
          </a:solidFill>
          <a:ln>
            <a:noFill/>
          </a:ln>
          <a:effectLst>
            <a:glow rad="1143000">
              <a:schemeClr val="bg1">
                <a:alpha val="23308"/>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TextBox 215">
            <a:extLst>
              <a:ext uri="{FF2B5EF4-FFF2-40B4-BE49-F238E27FC236}">
                <a16:creationId xmlns:a16="http://schemas.microsoft.com/office/drawing/2014/main" id="{36DFE27A-B0D9-4717-805E-FBEE980D386D}"/>
              </a:ext>
            </a:extLst>
          </p:cNvPr>
          <p:cNvSpPr txBox="1"/>
          <p:nvPr/>
        </p:nvSpPr>
        <p:spPr>
          <a:xfrm>
            <a:off x="430963" y="2980284"/>
            <a:ext cx="1511662" cy="384721"/>
          </a:xfrm>
          <a:prstGeom prst="rect">
            <a:avLst/>
          </a:prstGeom>
          <a:noFill/>
        </p:spPr>
        <p:txBody>
          <a:bodyPr wrap="square" rtlCol="0">
            <a:spAutoFit/>
          </a:bodyPr>
          <a:lstStyle>
            <a:defPPr>
              <a:defRPr lang="en-US"/>
            </a:defPPr>
            <a:lvl1pPr>
              <a:defRPr sz="2800">
                <a:latin typeface="Arial" panose="020B0604020202020204" pitchFamily="34" charset="0"/>
                <a:cs typeface="Arial" panose="020B0604020202020204" pitchFamily="34" charset="0"/>
              </a:defRPr>
            </a:lvl1pPr>
          </a:lstStyle>
          <a:p>
            <a:r>
              <a:rPr lang="en-US" sz="1900" dirty="0"/>
              <a:t>65 mph</a:t>
            </a:r>
          </a:p>
        </p:txBody>
      </p:sp>
      <p:sp>
        <p:nvSpPr>
          <p:cNvPr id="217" name="TextBox 216">
            <a:extLst>
              <a:ext uri="{FF2B5EF4-FFF2-40B4-BE49-F238E27FC236}">
                <a16:creationId xmlns:a16="http://schemas.microsoft.com/office/drawing/2014/main" id="{97BEFAE5-7847-4B16-8907-8F7B52181105}"/>
              </a:ext>
            </a:extLst>
          </p:cNvPr>
          <p:cNvSpPr txBox="1"/>
          <p:nvPr/>
        </p:nvSpPr>
        <p:spPr>
          <a:xfrm>
            <a:off x="392862" y="3612558"/>
            <a:ext cx="1722667" cy="384721"/>
          </a:xfrm>
          <a:prstGeom prst="rect">
            <a:avLst/>
          </a:prstGeom>
          <a:noFill/>
        </p:spPr>
        <p:txBody>
          <a:bodyPr wrap="square" rtlCol="0">
            <a:spAutoFit/>
          </a:bodyPr>
          <a:lstStyle>
            <a:defPPr>
              <a:defRPr lang="en-US"/>
            </a:defPPr>
            <a:lvl1pPr>
              <a:defRPr sz="2800">
                <a:latin typeface="Arial" panose="020B0604020202020204" pitchFamily="34" charset="0"/>
                <a:cs typeface="Arial" panose="020B0604020202020204" pitchFamily="34" charset="0"/>
              </a:defRPr>
            </a:lvl1pPr>
          </a:lstStyle>
          <a:p>
            <a:r>
              <a:rPr lang="en-US" sz="1900" dirty="0"/>
              <a:t>55 mph</a:t>
            </a:r>
          </a:p>
        </p:txBody>
      </p:sp>
      <p:sp>
        <p:nvSpPr>
          <p:cNvPr id="218" name="TextBox 217">
            <a:extLst>
              <a:ext uri="{FF2B5EF4-FFF2-40B4-BE49-F238E27FC236}">
                <a16:creationId xmlns:a16="http://schemas.microsoft.com/office/drawing/2014/main" id="{773C221E-F2AB-453F-B31A-1D094398961D}"/>
              </a:ext>
            </a:extLst>
          </p:cNvPr>
          <p:cNvSpPr txBox="1"/>
          <p:nvPr/>
        </p:nvSpPr>
        <p:spPr>
          <a:xfrm>
            <a:off x="359972" y="4236230"/>
            <a:ext cx="1769184" cy="384721"/>
          </a:xfrm>
          <a:prstGeom prst="rect">
            <a:avLst/>
          </a:prstGeom>
          <a:noFill/>
        </p:spPr>
        <p:txBody>
          <a:bodyPr wrap="square" rtlCol="0">
            <a:spAutoFit/>
          </a:bodyPr>
          <a:lstStyle>
            <a:defPPr>
              <a:defRPr lang="en-US"/>
            </a:defPPr>
            <a:lvl1pPr>
              <a:defRPr sz="2800">
                <a:latin typeface="Arial" panose="020B0604020202020204" pitchFamily="34" charset="0"/>
                <a:cs typeface="Arial" panose="020B0604020202020204" pitchFamily="34" charset="0"/>
              </a:defRPr>
            </a:lvl1pPr>
          </a:lstStyle>
          <a:p>
            <a:r>
              <a:rPr lang="en-US" sz="1900" dirty="0"/>
              <a:t>45 mph</a:t>
            </a:r>
          </a:p>
        </p:txBody>
      </p:sp>
      <p:sp>
        <p:nvSpPr>
          <p:cNvPr id="219" name="TextBox 218">
            <a:extLst>
              <a:ext uri="{FF2B5EF4-FFF2-40B4-BE49-F238E27FC236}">
                <a16:creationId xmlns:a16="http://schemas.microsoft.com/office/drawing/2014/main" id="{D880311F-1CE9-488B-B798-66D6AF9CBAAC}"/>
              </a:ext>
            </a:extLst>
          </p:cNvPr>
          <p:cNvSpPr txBox="1"/>
          <p:nvPr/>
        </p:nvSpPr>
        <p:spPr>
          <a:xfrm>
            <a:off x="348294" y="4871085"/>
            <a:ext cx="1612802" cy="384721"/>
          </a:xfrm>
          <a:prstGeom prst="rect">
            <a:avLst/>
          </a:prstGeom>
          <a:noFill/>
        </p:spPr>
        <p:txBody>
          <a:bodyPr wrap="square" rtlCol="0">
            <a:spAutoFit/>
          </a:bodyPr>
          <a:lstStyle>
            <a:defPPr>
              <a:defRPr lang="en-US"/>
            </a:defPPr>
            <a:lvl1pPr>
              <a:defRPr sz="2800">
                <a:latin typeface="Arial" panose="020B0604020202020204" pitchFamily="34" charset="0"/>
                <a:cs typeface="Arial" panose="020B0604020202020204" pitchFamily="34" charset="0"/>
              </a:defRPr>
            </a:lvl1pPr>
          </a:lstStyle>
          <a:p>
            <a:r>
              <a:rPr lang="en-US" sz="1900" dirty="0"/>
              <a:t>35 mph</a:t>
            </a:r>
          </a:p>
        </p:txBody>
      </p:sp>
      <p:sp>
        <p:nvSpPr>
          <p:cNvPr id="220" name="TextBox 219">
            <a:extLst>
              <a:ext uri="{FF2B5EF4-FFF2-40B4-BE49-F238E27FC236}">
                <a16:creationId xmlns:a16="http://schemas.microsoft.com/office/drawing/2014/main" id="{12805F6B-68D0-451D-8435-4160EB8AF706}"/>
              </a:ext>
            </a:extLst>
          </p:cNvPr>
          <p:cNvSpPr txBox="1"/>
          <p:nvPr/>
        </p:nvSpPr>
        <p:spPr>
          <a:xfrm>
            <a:off x="386641" y="5492597"/>
            <a:ext cx="1581804" cy="384721"/>
          </a:xfrm>
          <a:prstGeom prst="rect">
            <a:avLst/>
          </a:prstGeom>
          <a:noFill/>
        </p:spPr>
        <p:txBody>
          <a:bodyPr wrap="square" rtlCol="0">
            <a:spAutoFit/>
          </a:bodyPr>
          <a:lstStyle/>
          <a:p>
            <a:r>
              <a:rPr lang="en-US" sz="1900" dirty="0">
                <a:latin typeface="Arial" panose="020B0604020202020204" pitchFamily="34" charset="0"/>
                <a:cs typeface="Arial" panose="020B0604020202020204" pitchFamily="34" charset="0"/>
              </a:rPr>
              <a:t>25 mph</a:t>
            </a:r>
          </a:p>
        </p:txBody>
      </p:sp>
      <p:grpSp>
        <p:nvGrpSpPr>
          <p:cNvPr id="221" name="Graphic 10">
            <a:extLst>
              <a:ext uri="{FF2B5EF4-FFF2-40B4-BE49-F238E27FC236}">
                <a16:creationId xmlns:a16="http://schemas.microsoft.com/office/drawing/2014/main" id="{371327C6-9E14-41CE-8AE9-F1E6B4359672}"/>
              </a:ext>
            </a:extLst>
          </p:cNvPr>
          <p:cNvGrpSpPr/>
          <p:nvPr/>
        </p:nvGrpSpPr>
        <p:grpSpPr>
          <a:xfrm>
            <a:off x="3252991" y="5048032"/>
            <a:ext cx="1507384" cy="1642650"/>
            <a:chOff x="5619750" y="2833687"/>
            <a:chExt cx="952500" cy="1190625"/>
          </a:xfrm>
          <a:solidFill>
            <a:schemeClr val="accent1">
              <a:lumMod val="75000"/>
            </a:schemeClr>
          </a:solidFill>
        </p:grpSpPr>
        <p:sp>
          <p:nvSpPr>
            <p:cNvPr id="222" name="Freeform: Shape 221">
              <a:extLst>
                <a:ext uri="{FF2B5EF4-FFF2-40B4-BE49-F238E27FC236}">
                  <a16:creationId xmlns:a16="http://schemas.microsoft.com/office/drawing/2014/main" id="{9CBC335D-A6EE-4D18-A654-3E8284704919}"/>
                </a:ext>
              </a:extLst>
            </p:cNvPr>
            <p:cNvSpPr/>
            <p:nvPr/>
          </p:nvSpPr>
          <p:spPr>
            <a:xfrm>
              <a:off x="5722182" y="3353542"/>
              <a:ext cx="76200" cy="76200"/>
            </a:xfrm>
            <a:custGeom>
              <a:avLst/>
              <a:gdLst>
                <a:gd name="connsiteX0" fmla="*/ 41519 w 76200"/>
                <a:gd name="connsiteY0" fmla="*/ 7144 h 76200"/>
                <a:gd name="connsiteX1" fmla="*/ 7144 w 76200"/>
                <a:gd name="connsiteY1" fmla="*/ 41539 h 76200"/>
                <a:gd name="connsiteX2" fmla="*/ 41519 w 76200"/>
                <a:gd name="connsiteY2" fmla="*/ 75905 h 76200"/>
                <a:gd name="connsiteX3" fmla="*/ 75914 w 76200"/>
                <a:gd name="connsiteY3" fmla="*/ 41539 h 76200"/>
                <a:gd name="connsiteX4" fmla="*/ 41519 w 76200"/>
                <a:gd name="connsiteY4" fmla="*/ 7144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6200">
                  <a:moveTo>
                    <a:pt x="41519" y="7144"/>
                  </a:moveTo>
                  <a:cubicBezTo>
                    <a:pt x="22565" y="7144"/>
                    <a:pt x="7144" y="22574"/>
                    <a:pt x="7144" y="41539"/>
                  </a:cubicBezTo>
                  <a:cubicBezTo>
                    <a:pt x="7144" y="60484"/>
                    <a:pt x="22565" y="75905"/>
                    <a:pt x="41519" y="75905"/>
                  </a:cubicBezTo>
                  <a:cubicBezTo>
                    <a:pt x="60493" y="75905"/>
                    <a:pt x="75914" y="60484"/>
                    <a:pt x="75914" y="41539"/>
                  </a:cubicBezTo>
                  <a:cubicBezTo>
                    <a:pt x="75914" y="22574"/>
                    <a:pt x="60493" y="7144"/>
                    <a:pt x="41519" y="7144"/>
                  </a:cubicBezTo>
                  <a:close/>
                </a:path>
              </a:pathLst>
            </a:custGeom>
            <a:grpFill/>
            <a:ln w="9525" cap="flat">
              <a:noFill/>
              <a:prstDash val="solid"/>
              <a:miter/>
            </a:ln>
          </p:spPr>
          <p:txBody>
            <a:bodyPr rtlCol="0" anchor="ctr"/>
            <a:lstStyle/>
            <a:p>
              <a:endParaRPr lang="en-US" dirty="0">
                <a:solidFill>
                  <a:srgbClr val="0070C0"/>
                </a:solidFill>
                <a:latin typeface="Arial" panose="020B0604020202020204" pitchFamily="34" charset="0"/>
                <a:cs typeface="Arial" panose="020B0604020202020204" pitchFamily="34" charset="0"/>
              </a:endParaRPr>
            </a:p>
          </p:txBody>
        </p:sp>
        <p:sp>
          <p:nvSpPr>
            <p:cNvPr id="223" name="Freeform: Shape 222">
              <a:extLst>
                <a:ext uri="{FF2B5EF4-FFF2-40B4-BE49-F238E27FC236}">
                  <a16:creationId xmlns:a16="http://schemas.microsoft.com/office/drawing/2014/main" id="{06AA74F0-95A5-4149-89D3-6EE9579CA411}"/>
                </a:ext>
              </a:extLst>
            </p:cNvPr>
            <p:cNvSpPr/>
            <p:nvPr/>
          </p:nvSpPr>
          <p:spPr>
            <a:xfrm>
              <a:off x="5812298" y="3353542"/>
              <a:ext cx="76200" cy="76200"/>
            </a:xfrm>
            <a:custGeom>
              <a:avLst/>
              <a:gdLst>
                <a:gd name="connsiteX0" fmla="*/ 41519 w 76200"/>
                <a:gd name="connsiteY0" fmla="*/ 7144 h 76200"/>
                <a:gd name="connsiteX1" fmla="*/ 7144 w 76200"/>
                <a:gd name="connsiteY1" fmla="*/ 41539 h 76200"/>
                <a:gd name="connsiteX2" fmla="*/ 41519 w 76200"/>
                <a:gd name="connsiteY2" fmla="*/ 75905 h 76200"/>
                <a:gd name="connsiteX3" fmla="*/ 75905 w 76200"/>
                <a:gd name="connsiteY3" fmla="*/ 41539 h 76200"/>
                <a:gd name="connsiteX4" fmla="*/ 41519 w 76200"/>
                <a:gd name="connsiteY4" fmla="*/ 7144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6200">
                  <a:moveTo>
                    <a:pt x="41519" y="7144"/>
                  </a:moveTo>
                  <a:cubicBezTo>
                    <a:pt x="22555" y="7144"/>
                    <a:pt x="7144" y="22574"/>
                    <a:pt x="7144" y="41539"/>
                  </a:cubicBezTo>
                  <a:cubicBezTo>
                    <a:pt x="7144" y="60484"/>
                    <a:pt x="22565" y="75905"/>
                    <a:pt x="41519" y="75905"/>
                  </a:cubicBezTo>
                  <a:cubicBezTo>
                    <a:pt x="60484" y="75905"/>
                    <a:pt x="75905" y="60484"/>
                    <a:pt x="75905" y="41539"/>
                  </a:cubicBezTo>
                  <a:cubicBezTo>
                    <a:pt x="75914" y="22574"/>
                    <a:pt x="60484" y="7144"/>
                    <a:pt x="41519" y="7144"/>
                  </a:cubicBezTo>
                  <a:close/>
                </a:path>
              </a:pathLst>
            </a:custGeom>
            <a:grpFill/>
            <a:ln w="9525" cap="flat">
              <a:noFill/>
              <a:prstDash val="solid"/>
              <a:miter/>
            </a:ln>
          </p:spPr>
          <p:txBody>
            <a:bodyPr rtlCol="0" anchor="ctr"/>
            <a:lstStyle/>
            <a:p>
              <a:endParaRPr lang="en-US" dirty="0">
                <a:solidFill>
                  <a:srgbClr val="0070C0"/>
                </a:solidFill>
                <a:latin typeface="Arial" panose="020B0604020202020204" pitchFamily="34" charset="0"/>
                <a:cs typeface="Arial" panose="020B0604020202020204" pitchFamily="34" charset="0"/>
              </a:endParaRPr>
            </a:p>
          </p:txBody>
        </p:sp>
        <p:sp>
          <p:nvSpPr>
            <p:cNvPr id="224" name="Freeform: Shape 223">
              <a:extLst>
                <a:ext uri="{FF2B5EF4-FFF2-40B4-BE49-F238E27FC236}">
                  <a16:creationId xmlns:a16="http://schemas.microsoft.com/office/drawing/2014/main" id="{492148D6-1E04-41B2-980A-36CF6C3EEAAC}"/>
                </a:ext>
              </a:extLst>
            </p:cNvPr>
            <p:cNvSpPr/>
            <p:nvPr/>
          </p:nvSpPr>
          <p:spPr>
            <a:xfrm>
              <a:off x="6093828" y="3353542"/>
              <a:ext cx="76200" cy="76200"/>
            </a:xfrm>
            <a:custGeom>
              <a:avLst/>
              <a:gdLst>
                <a:gd name="connsiteX0" fmla="*/ 41519 w 76200"/>
                <a:gd name="connsiteY0" fmla="*/ 7144 h 76200"/>
                <a:gd name="connsiteX1" fmla="*/ 7144 w 76200"/>
                <a:gd name="connsiteY1" fmla="*/ 41539 h 76200"/>
                <a:gd name="connsiteX2" fmla="*/ 41519 w 76200"/>
                <a:gd name="connsiteY2" fmla="*/ 75905 h 76200"/>
                <a:gd name="connsiteX3" fmla="*/ 75905 w 76200"/>
                <a:gd name="connsiteY3" fmla="*/ 41539 h 76200"/>
                <a:gd name="connsiteX4" fmla="*/ 41519 w 76200"/>
                <a:gd name="connsiteY4" fmla="*/ 7144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6200">
                  <a:moveTo>
                    <a:pt x="41519" y="7144"/>
                  </a:moveTo>
                  <a:cubicBezTo>
                    <a:pt x="22565" y="7144"/>
                    <a:pt x="7144" y="22574"/>
                    <a:pt x="7144" y="41539"/>
                  </a:cubicBezTo>
                  <a:cubicBezTo>
                    <a:pt x="7144" y="60484"/>
                    <a:pt x="22565" y="75905"/>
                    <a:pt x="41519" y="75905"/>
                  </a:cubicBezTo>
                  <a:cubicBezTo>
                    <a:pt x="60474" y="75905"/>
                    <a:pt x="75905" y="60484"/>
                    <a:pt x="75905" y="41539"/>
                  </a:cubicBezTo>
                  <a:cubicBezTo>
                    <a:pt x="75905" y="22574"/>
                    <a:pt x="60474" y="7144"/>
                    <a:pt x="41519" y="7144"/>
                  </a:cubicBezTo>
                  <a:close/>
                </a:path>
              </a:pathLst>
            </a:custGeom>
            <a:grpFill/>
            <a:ln w="9525" cap="flat">
              <a:noFill/>
              <a:prstDash val="solid"/>
              <a:miter/>
            </a:ln>
          </p:spPr>
          <p:txBody>
            <a:bodyPr rtlCol="0" anchor="ctr"/>
            <a:lstStyle/>
            <a:p>
              <a:endParaRPr lang="en-US" dirty="0">
                <a:solidFill>
                  <a:srgbClr val="0070C0"/>
                </a:solidFill>
                <a:latin typeface="Arial" panose="020B0604020202020204" pitchFamily="34" charset="0"/>
                <a:cs typeface="Arial" panose="020B0604020202020204" pitchFamily="34" charset="0"/>
              </a:endParaRPr>
            </a:p>
          </p:txBody>
        </p:sp>
        <p:sp>
          <p:nvSpPr>
            <p:cNvPr id="225" name="Freeform: Shape 224">
              <a:extLst>
                <a:ext uri="{FF2B5EF4-FFF2-40B4-BE49-F238E27FC236}">
                  <a16:creationId xmlns:a16="http://schemas.microsoft.com/office/drawing/2014/main" id="{937D964A-6669-420A-B7C0-B64599BB5E58}"/>
                </a:ext>
              </a:extLst>
            </p:cNvPr>
            <p:cNvSpPr/>
            <p:nvPr/>
          </p:nvSpPr>
          <p:spPr>
            <a:xfrm>
              <a:off x="6183239" y="3353542"/>
              <a:ext cx="76200" cy="76200"/>
            </a:xfrm>
            <a:custGeom>
              <a:avLst/>
              <a:gdLst>
                <a:gd name="connsiteX0" fmla="*/ 41510 w 76200"/>
                <a:gd name="connsiteY0" fmla="*/ 7144 h 76200"/>
                <a:gd name="connsiteX1" fmla="*/ 7144 w 76200"/>
                <a:gd name="connsiteY1" fmla="*/ 41539 h 76200"/>
                <a:gd name="connsiteX2" fmla="*/ 41510 w 76200"/>
                <a:gd name="connsiteY2" fmla="*/ 75905 h 76200"/>
                <a:gd name="connsiteX3" fmla="*/ 75895 w 76200"/>
                <a:gd name="connsiteY3" fmla="*/ 41539 h 76200"/>
                <a:gd name="connsiteX4" fmla="*/ 41510 w 76200"/>
                <a:gd name="connsiteY4" fmla="*/ 7144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6200">
                  <a:moveTo>
                    <a:pt x="41510" y="7144"/>
                  </a:moveTo>
                  <a:cubicBezTo>
                    <a:pt x="22546" y="7144"/>
                    <a:pt x="7144" y="22574"/>
                    <a:pt x="7144" y="41539"/>
                  </a:cubicBezTo>
                  <a:cubicBezTo>
                    <a:pt x="7144" y="60484"/>
                    <a:pt x="22546" y="75905"/>
                    <a:pt x="41510" y="75905"/>
                  </a:cubicBezTo>
                  <a:cubicBezTo>
                    <a:pt x="60465" y="75905"/>
                    <a:pt x="75895" y="60484"/>
                    <a:pt x="75895" y="41539"/>
                  </a:cubicBezTo>
                  <a:cubicBezTo>
                    <a:pt x="75895" y="22574"/>
                    <a:pt x="60465" y="7144"/>
                    <a:pt x="41510" y="7144"/>
                  </a:cubicBezTo>
                  <a:close/>
                </a:path>
              </a:pathLst>
            </a:custGeom>
            <a:grpFill/>
            <a:ln w="9525" cap="flat">
              <a:noFill/>
              <a:prstDash val="solid"/>
              <a:miter/>
            </a:ln>
          </p:spPr>
          <p:txBody>
            <a:bodyPr rtlCol="0" anchor="ctr"/>
            <a:lstStyle/>
            <a:p>
              <a:endParaRPr lang="en-US" dirty="0">
                <a:solidFill>
                  <a:srgbClr val="0070C0"/>
                </a:solidFill>
                <a:latin typeface="Arial" panose="020B0604020202020204" pitchFamily="34" charset="0"/>
                <a:cs typeface="Arial" panose="020B0604020202020204" pitchFamily="34" charset="0"/>
              </a:endParaRPr>
            </a:p>
          </p:txBody>
        </p:sp>
        <p:sp>
          <p:nvSpPr>
            <p:cNvPr id="226" name="Freeform: Shape 225">
              <a:extLst>
                <a:ext uri="{FF2B5EF4-FFF2-40B4-BE49-F238E27FC236}">
                  <a16:creationId xmlns:a16="http://schemas.microsoft.com/office/drawing/2014/main" id="{7F0046E9-1599-4145-B317-2CA87F69D2B6}"/>
                </a:ext>
              </a:extLst>
            </p:cNvPr>
            <p:cNvSpPr/>
            <p:nvPr/>
          </p:nvSpPr>
          <p:spPr>
            <a:xfrm>
              <a:off x="6416459" y="3353542"/>
              <a:ext cx="76200" cy="76200"/>
            </a:xfrm>
            <a:custGeom>
              <a:avLst/>
              <a:gdLst>
                <a:gd name="connsiteX0" fmla="*/ 41529 w 76200"/>
                <a:gd name="connsiteY0" fmla="*/ 7144 h 76200"/>
                <a:gd name="connsiteX1" fmla="*/ 7144 w 76200"/>
                <a:gd name="connsiteY1" fmla="*/ 41539 h 76200"/>
                <a:gd name="connsiteX2" fmla="*/ 41529 w 76200"/>
                <a:gd name="connsiteY2" fmla="*/ 75905 h 76200"/>
                <a:gd name="connsiteX3" fmla="*/ 75905 w 76200"/>
                <a:gd name="connsiteY3" fmla="*/ 41539 h 76200"/>
                <a:gd name="connsiteX4" fmla="*/ 41529 w 76200"/>
                <a:gd name="connsiteY4" fmla="*/ 7144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6200">
                  <a:moveTo>
                    <a:pt x="41529" y="7144"/>
                  </a:moveTo>
                  <a:cubicBezTo>
                    <a:pt x="22565" y="7144"/>
                    <a:pt x="7144" y="22574"/>
                    <a:pt x="7144" y="41539"/>
                  </a:cubicBezTo>
                  <a:cubicBezTo>
                    <a:pt x="7144" y="60484"/>
                    <a:pt x="22565" y="75905"/>
                    <a:pt x="41529" y="75905"/>
                  </a:cubicBezTo>
                  <a:cubicBezTo>
                    <a:pt x="60474" y="75905"/>
                    <a:pt x="75905" y="60484"/>
                    <a:pt x="75905" y="41539"/>
                  </a:cubicBezTo>
                  <a:cubicBezTo>
                    <a:pt x="75905" y="22574"/>
                    <a:pt x="60474" y="7144"/>
                    <a:pt x="41529" y="7144"/>
                  </a:cubicBezTo>
                  <a:close/>
                </a:path>
              </a:pathLst>
            </a:custGeom>
            <a:grpFill/>
            <a:ln w="9525" cap="flat">
              <a:noFill/>
              <a:prstDash val="solid"/>
              <a:miter/>
            </a:ln>
          </p:spPr>
          <p:txBody>
            <a:bodyPr rtlCol="0" anchor="ctr"/>
            <a:lstStyle/>
            <a:p>
              <a:endParaRPr lang="en-US" dirty="0">
                <a:solidFill>
                  <a:srgbClr val="0070C0"/>
                </a:solidFill>
                <a:latin typeface="Arial" panose="020B0604020202020204" pitchFamily="34" charset="0"/>
                <a:cs typeface="Arial" panose="020B0604020202020204" pitchFamily="34" charset="0"/>
              </a:endParaRPr>
            </a:p>
          </p:txBody>
        </p:sp>
        <p:sp>
          <p:nvSpPr>
            <p:cNvPr id="227" name="Freeform: Shape 226">
              <a:extLst>
                <a:ext uri="{FF2B5EF4-FFF2-40B4-BE49-F238E27FC236}">
                  <a16:creationId xmlns:a16="http://schemas.microsoft.com/office/drawing/2014/main" id="{BC0A8532-6C2B-4F7E-8685-D90C8AC9EA38}"/>
                </a:ext>
              </a:extLst>
            </p:cNvPr>
            <p:cNvSpPr/>
            <p:nvPr/>
          </p:nvSpPr>
          <p:spPr>
            <a:xfrm>
              <a:off x="6102677" y="3183264"/>
              <a:ext cx="419100" cy="219075"/>
            </a:xfrm>
            <a:custGeom>
              <a:avLst/>
              <a:gdLst>
                <a:gd name="connsiteX0" fmla="*/ 395097 w 419100"/>
                <a:gd name="connsiteY0" fmla="*/ 123187 h 219075"/>
                <a:gd name="connsiteX1" fmla="*/ 370027 w 419100"/>
                <a:gd name="connsiteY1" fmla="*/ 122653 h 219075"/>
                <a:gd name="connsiteX2" fmla="*/ 328451 w 419100"/>
                <a:gd name="connsiteY2" fmla="*/ 123111 h 219075"/>
                <a:gd name="connsiteX3" fmla="*/ 328451 w 419100"/>
                <a:gd name="connsiteY3" fmla="*/ 81629 h 219075"/>
                <a:gd name="connsiteX4" fmla="*/ 315335 w 419100"/>
                <a:gd name="connsiteY4" fmla="*/ 66046 h 219075"/>
                <a:gd name="connsiteX5" fmla="*/ 296923 w 419100"/>
                <a:gd name="connsiteY5" fmla="*/ 66046 h 219075"/>
                <a:gd name="connsiteX6" fmla="*/ 280226 w 419100"/>
                <a:gd name="connsiteY6" fmla="*/ 37690 h 219075"/>
                <a:gd name="connsiteX7" fmla="*/ 212846 w 419100"/>
                <a:gd name="connsiteY7" fmla="*/ 7144 h 219075"/>
                <a:gd name="connsiteX8" fmla="*/ 198006 w 419100"/>
                <a:gd name="connsiteY8" fmla="*/ 10916 h 219075"/>
                <a:gd name="connsiteX9" fmla="*/ 195024 w 419100"/>
                <a:gd name="connsiteY9" fmla="*/ 23508 h 219075"/>
                <a:gd name="connsiteX10" fmla="*/ 195034 w 419100"/>
                <a:gd name="connsiteY10" fmla="*/ 25546 h 219075"/>
                <a:gd name="connsiteX11" fmla="*/ 195034 w 419100"/>
                <a:gd name="connsiteY11" fmla="*/ 152619 h 219075"/>
                <a:gd name="connsiteX12" fmla="*/ 10249 w 419100"/>
                <a:gd name="connsiteY12" fmla="*/ 152619 h 219075"/>
                <a:gd name="connsiteX13" fmla="*/ 7144 w 419100"/>
                <a:gd name="connsiteY13" fmla="*/ 155705 h 219075"/>
                <a:gd name="connsiteX14" fmla="*/ 7144 w 419100"/>
                <a:gd name="connsiteY14" fmla="*/ 168659 h 219075"/>
                <a:gd name="connsiteX15" fmla="*/ 10249 w 419100"/>
                <a:gd name="connsiteY15" fmla="*/ 171755 h 219075"/>
                <a:gd name="connsiteX16" fmla="*/ 59836 w 419100"/>
                <a:gd name="connsiteY16" fmla="*/ 171755 h 219075"/>
                <a:gd name="connsiteX17" fmla="*/ 72533 w 419100"/>
                <a:gd name="connsiteY17" fmla="*/ 189852 h 219075"/>
                <a:gd name="connsiteX18" fmla="*/ 75619 w 419100"/>
                <a:gd name="connsiteY18" fmla="*/ 192948 h 219075"/>
                <a:gd name="connsiteX19" fmla="*/ 78696 w 419100"/>
                <a:gd name="connsiteY19" fmla="*/ 189852 h 219075"/>
                <a:gd name="connsiteX20" fmla="*/ 94907 w 419100"/>
                <a:gd name="connsiteY20" fmla="*/ 173803 h 219075"/>
                <a:gd name="connsiteX21" fmla="*/ 154305 w 419100"/>
                <a:gd name="connsiteY21" fmla="*/ 173803 h 219075"/>
                <a:gd name="connsiteX22" fmla="*/ 170869 w 419100"/>
                <a:gd name="connsiteY22" fmla="*/ 211788 h 219075"/>
                <a:gd name="connsiteX23" fmla="*/ 173965 w 419100"/>
                <a:gd name="connsiteY23" fmla="*/ 214865 h 219075"/>
                <a:gd name="connsiteX24" fmla="*/ 302371 w 419100"/>
                <a:gd name="connsiteY24" fmla="*/ 214865 h 219075"/>
                <a:gd name="connsiteX25" fmla="*/ 305448 w 419100"/>
                <a:gd name="connsiteY25" fmla="*/ 211884 h 219075"/>
                <a:gd name="connsiteX26" fmla="*/ 312087 w 419100"/>
                <a:gd name="connsiteY26" fmla="*/ 188404 h 219075"/>
                <a:gd name="connsiteX27" fmla="*/ 352997 w 419100"/>
                <a:gd name="connsiteY27" fmla="*/ 165240 h 219075"/>
                <a:gd name="connsiteX28" fmla="*/ 394164 w 419100"/>
                <a:gd name="connsiteY28" fmla="*/ 189090 h 219075"/>
                <a:gd name="connsiteX29" fmla="*/ 401212 w 419100"/>
                <a:gd name="connsiteY29" fmla="*/ 213608 h 219075"/>
                <a:gd name="connsiteX30" fmla="*/ 404308 w 419100"/>
                <a:gd name="connsiteY30" fmla="*/ 216551 h 219075"/>
                <a:gd name="connsiteX31" fmla="*/ 417205 w 419100"/>
                <a:gd name="connsiteY31" fmla="*/ 216551 h 219075"/>
                <a:gd name="connsiteX32" fmla="*/ 420281 w 419100"/>
                <a:gd name="connsiteY32" fmla="*/ 213465 h 219075"/>
                <a:gd name="connsiteX33" fmla="*/ 420281 w 419100"/>
                <a:gd name="connsiteY33" fmla="*/ 159058 h 219075"/>
                <a:gd name="connsiteX34" fmla="*/ 419843 w 419100"/>
                <a:gd name="connsiteY34" fmla="*/ 158620 h 219075"/>
                <a:gd name="connsiteX35" fmla="*/ 406337 w 419100"/>
                <a:gd name="connsiteY35" fmla="*/ 158620 h 219075"/>
                <a:gd name="connsiteX36" fmla="*/ 397945 w 419100"/>
                <a:gd name="connsiteY36" fmla="*/ 150228 h 219075"/>
                <a:gd name="connsiteX37" fmla="*/ 406337 w 419100"/>
                <a:gd name="connsiteY37" fmla="*/ 141837 h 219075"/>
                <a:gd name="connsiteX38" fmla="*/ 419843 w 419100"/>
                <a:gd name="connsiteY38" fmla="*/ 141837 h 219075"/>
                <a:gd name="connsiteX39" fmla="*/ 420281 w 419100"/>
                <a:gd name="connsiteY39" fmla="*/ 141399 h 219075"/>
                <a:gd name="connsiteX40" fmla="*/ 420281 w 419100"/>
                <a:gd name="connsiteY40" fmla="*/ 134474 h 219075"/>
                <a:gd name="connsiteX41" fmla="*/ 395097 w 419100"/>
                <a:gd name="connsiteY41" fmla="*/ 123187 h 219075"/>
                <a:gd name="connsiteX42" fmla="*/ 311020 w 419100"/>
                <a:gd name="connsiteY42" fmla="*/ 89764 h 219075"/>
                <a:gd name="connsiteX43" fmla="*/ 311020 w 419100"/>
                <a:gd name="connsiteY43" fmla="*/ 123215 h 219075"/>
                <a:gd name="connsiteX44" fmla="*/ 271624 w 419100"/>
                <a:gd name="connsiteY44" fmla="*/ 123215 h 219075"/>
                <a:gd name="connsiteX45" fmla="*/ 271624 w 419100"/>
                <a:gd name="connsiteY45" fmla="*/ 83810 h 219075"/>
                <a:gd name="connsiteX46" fmla="*/ 305067 w 419100"/>
                <a:gd name="connsiteY46" fmla="*/ 83810 h 219075"/>
                <a:gd name="connsiteX47" fmla="*/ 311020 w 419100"/>
                <a:gd name="connsiteY47" fmla="*/ 89764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19100" h="219075">
                  <a:moveTo>
                    <a:pt x="395097" y="123187"/>
                  </a:moveTo>
                  <a:cubicBezTo>
                    <a:pt x="390506" y="122834"/>
                    <a:pt x="382067" y="122653"/>
                    <a:pt x="370027" y="122653"/>
                  </a:cubicBezTo>
                  <a:cubicBezTo>
                    <a:pt x="354111" y="122653"/>
                    <a:pt x="335966" y="122968"/>
                    <a:pt x="328451" y="123111"/>
                  </a:cubicBezTo>
                  <a:lnTo>
                    <a:pt x="328451" y="81629"/>
                  </a:lnTo>
                  <a:cubicBezTo>
                    <a:pt x="328451" y="71142"/>
                    <a:pt x="324155" y="66046"/>
                    <a:pt x="315335" y="66046"/>
                  </a:cubicBezTo>
                  <a:lnTo>
                    <a:pt x="296923" y="66046"/>
                  </a:lnTo>
                  <a:cubicBezTo>
                    <a:pt x="295180" y="61255"/>
                    <a:pt x="290217" y="49530"/>
                    <a:pt x="280226" y="37690"/>
                  </a:cubicBezTo>
                  <a:cubicBezTo>
                    <a:pt x="268453" y="23765"/>
                    <a:pt x="247202" y="7144"/>
                    <a:pt x="212846" y="7144"/>
                  </a:cubicBezTo>
                  <a:cubicBezTo>
                    <a:pt x="204978" y="7144"/>
                    <a:pt x="200673" y="8239"/>
                    <a:pt x="198006" y="10916"/>
                  </a:cubicBezTo>
                  <a:cubicBezTo>
                    <a:pt x="194958" y="13983"/>
                    <a:pt x="194986" y="18193"/>
                    <a:pt x="195024" y="23508"/>
                  </a:cubicBezTo>
                  <a:cubicBezTo>
                    <a:pt x="195024" y="24165"/>
                    <a:pt x="195034" y="24841"/>
                    <a:pt x="195034" y="25546"/>
                  </a:cubicBezTo>
                  <a:lnTo>
                    <a:pt x="195034" y="152619"/>
                  </a:lnTo>
                  <a:lnTo>
                    <a:pt x="10249" y="152619"/>
                  </a:lnTo>
                  <a:cubicBezTo>
                    <a:pt x="8544" y="152619"/>
                    <a:pt x="7144" y="154010"/>
                    <a:pt x="7144" y="155705"/>
                  </a:cubicBezTo>
                  <a:lnTo>
                    <a:pt x="7144" y="168659"/>
                  </a:lnTo>
                  <a:cubicBezTo>
                    <a:pt x="7144" y="170364"/>
                    <a:pt x="8544" y="171755"/>
                    <a:pt x="10249" y="171755"/>
                  </a:cubicBezTo>
                  <a:lnTo>
                    <a:pt x="59836" y="171755"/>
                  </a:lnTo>
                  <a:cubicBezTo>
                    <a:pt x="62113" y="172507"/>
                    <a:pt x="72533" y="176746"/>
                    <a:pt x="72533" y="189852"/>
                  </a:cubicBezTo>
                  <a:cubicBezTo>
                    <a:pt x="72533" y="191567"/>
                    <a:pt x="73924" y="192948"/>
                    <a:pt x="75619" y="192948"/>
                  </a:cubicBezTo>
                  <a:cubicBezTo>
                    <a:pt x="77333" y="192948"/>
                    <a:pt x="78696" y="191557"/>
                    <a:pt x="78696" y="189852"/>
                  </a:cubicBezTo>
                  <a:cubicBezTo>
                    <a:pt x="78696" y="176298"/>
                    <a:pt x="93307" y="174022"/>
                    <a:pt x="94907" y="173803"/>
                  </a:cubicBezTo>
                  <a:lnTo>
                    <a:pt x="154305" y="173803"/>
                  </a:lnTo>
                  <a:cubicBezTo>
                    <a:pt x="157277" y="175108"/>
                    <a:pt x="170869" y="182690"/>
                    <a:pt x="170869" y="211788"/>
                  </a:cubicBezTo>
                  <a:cubicBezTo>
                    <a:pt x="170869" y="213484"/>
                    <a:pt x="172269" y="214865"/>
                    <a:pt x="173965" y="214865"/>
                  </a:cubicBezTo>
                  <a:lnTo>
                    <a:pt x="302371" y="214865"/>
                  </a:lnTo>
                  <a:cubicBezTo>
                    <a:pt x="304029" y="214865"/>
                    <a:pt x="305372" y="213560"/>
                    <a:pt x="305448" y="211884"/>
                  </a:cubicBezTo>
                  <a:cubicBezTo>
                    <a:pt x="305448" y="211760"/>
                    <a:pt x="305953" y="200025"/>
                    <a:pt x="312087" y="188404"/>
                  </a:cubicBezTo>
                  <a:cubicBezTo>
                    <a:pt x="320202" y="173050"/>
                    <a:pt x="333966" y="165240"/>
                    <a:pt x="352997" y="165240"/>
                  </a:cubicBezTo>
                  <a:cubicBezTo>
                    <a:pt x="371961" y="165240"/>
                    <a:pt x="385829" y="173269"/>
                    <a:pt x="394164" y="189090"/>
                  </a:cubicBezTo>
                  <a:cubicBezTo>
                    <a:pt x="400536" y="201139"/>
                    <a:pt x="401212" y="213503"/>
                    <a:pt x="401212" y="213608"/>
                  </a:cubicBezTo>
                  <a:cubicBezTo>
                    <a:pt x="401298" y="215255"/>
                    <a:pt x="402650" y="216551"/>
                    <a:pt x="404308" y="216551"/>
                  </a:cubicBezTo>
                  <a:lnTo>
                    <a:pt x="417205" y="216551"/>
                  </a:lnTo>
                  <a:cubicBezTo>
                    <a:pt x="418890" y="216551"/>
                    <a:pt x="420281" y="215170"/>
                    <a:pt x="420281" y="213465"/>
                  </a:cubicBezTo>
                  <a:lnTo>
                    <a:pt x="420281" y="159058"/>
                  </a:lnTo>
                  <a:cubicBezTo>
                    <a:pt x="420281" y="158829"/>
                    <a:pt x="420081" y="158620"/>
                    <a:pt x="419843" y="158620"/>
                  </a:cubicBezTo>
                  <a:lnTo>
                    <a:pt x="406337" y="158620"/>
                  </a:lnTo>
                  <a:cubicBezTo>
                    <a:pt x="401707" y="158620"/>
                    <a:pt x="397945" y="154857"/>
                    <a:pt x="397945" y="150228"/>
                  </a:cubicBezTo>
                  <a:cubicBezTo>
                    <a:pt x="397945" y="145599"/>
                    <a:pt x="401707" y="141837"/>
                    <a:pt x="406337" y="141837"/>
                  </a:cubicBezTo>
                  <a:lnTo>
                    <a:pt x="419843" y="141837"/>
                  </a:lnTo>
                  <a:cubicBezTo>
                    <a:pt x="420072" y="141837"/>
                    <a:pt x="420281" y="141637"/>
                    <a:pt x="420281" y="141399"/>
                  </a:cubicBezTo>
                  <a:lnTo>
                    <a:pt x="420281" y="134474"/>
                  </a:lnTo>
                  <a:cubicBezTo>
                    <a:pt x="420319" y="125130"/>
                    <a:pt x="409185" y="124273"/>
                    <a:pt x="395097" y="123187"/>
                  </a:cubicBezTo>
                  <a:close/>
                  <a:moveTo>
                    <a:pt x="311020" y="89764"/>
                  </a:moveTo>
                  <a:lnTo>
                    <a:pt x="311020" y="123215"/>
                  </a:lnTo>
                  <a:lnTo>
                    <a:pt x="271624" y="123215"/>
                  </a:lnTo>
                  <a:lnTo>
                    <a:pt x="271624" y="83810"/>
                  </a:lnTo>
                  <a:lnTo>
                    <a:pt x="305067" y="83810"/>
                  </a:lnTo>
                  <a:cubicBezTo>
                    <a:pt x="308362" y="83810"/>
                    <a:pt x="311020" y="86477"/>
                    <a:pt x="311020" y="89764"/>
                  </a:cubicBezTo>
                  <a:close/>
                </a:path>
              </a:pathLst>
            </a:custGeom>
            <a:grpFill/>
            <a:ln w="9525" cap="flat">
              <a:noFill/>
              <a:prstDash val="solid"/>
              <a:miter/>
            </a:ln>
          </p:spPr>
          <p:txBody>
            <a:bodyPr rtlCol="0" anchor="ctr"/>
            <a:lstStyle/>
            <a:p>
              <a:endParaRPr lang="en-US" dirty="0">
                <a:solidFill>
                  <a:srgbClr val="0070C0"/>
                </a:solidFill>
                <a:latin typeface="Arial" panose="020B0604020202020204" pitchFamily="34" charset="0"/>
                <a:cs typeface="Arial" panose="020B0604020202020204" pitchFamily="34" charset="0"/>
              </a:endParaRPr>
            </a:p>
          </p:txBody>
        </p:sp>
        <p:sp>
          <p:nvSpPr>
            <p:cNvPr id="228" name="Freeform: Shape 227">
              <a:extLst>
                <a:ext uri="{FF2B5EF4-FFF2-40B4-BE49-F238E27FC236}">
                  <a16:creationId xmlns:a16="http://schemas.microsoft.com/office/drawing/2014/main" id="{63C98AE7-40A9-4086-ADA1-FD5B8A5678F2}"/>
                </a:ext>
              </a:extLst>
            </p:cNvPr>
            <p:cNvSpPr/>
            <p:nvPr/>
          </p:nvSpPr>
          <p:spPr>
            <a:xfrm>
              <a:off x="5661841" y="3183274"/>
              <a:ext cx="628650" cy="200025"/>
            </a:xfrm>
            <a:custGeom>
              <a:avLst/>
              <a:gdLst>
                <a:gd name="connsiteX0" fmla="*/ 627002 w 628650"/>
                <a:gd name="connsiteY0" fmla="*/ 141522 h 200025"/>
                <a:gd name="connsiteX1" fmla="*/ 627002 w 628650"/>
                <a:gd name="connsiteY1" fmla="*/ 10230 h 200025"/>
                <a:gd name="connsiteX2" fmla="*/ 623907 w 628650"/>
                <a:gd name="connsiteY2" fmla="*/ 7144 h 200025"/>
                <a:gd name="connsiteX3" fmla="*/ 10239 w 628650"/>
                <a:gd name="connsiteY3" fmla="*/ 7144 h 200025"/>
                <a:gd name="connsiteX4" fmla="*/ 7144 w 628650"/>
                <a:gd name="connsiteY4" fmla="*/ 10230 h 200025"/>
                <a:gd name="connsiteX5" fmla="*/ 7144 w 628650"/>
                <a:gd name="connsiteY5" fmla="*/ 155105 h 200025"/>
                <a:gd name="connsiteX6" fmla="*/ 7582 w 628650"/>
                <a:gd name="connsiteY6" fmla="*/ 155543 h 200025"/>
                <a:gd name="connsiteX7" fmla="*/ 15783 w 628650"/>
                <a:gd name="connsiteY7" fmla="*/ 155543 h 200025"/>
                <a:gd name="connsiteX8" fmla="*/ 24174 w 628650"/>
                <a:gd name="connsiteY8" fmla="*/ 163935 h 200025"/>
                <a:gd name="connsiteX9" fmla="*/ 15783 w 628650"/>
                <a:gd name="connsiteY9" fmla="*/ 172326 h 200025"/>
                <a:gd name="connsiteX10" fmla="*/ 7582 w 628650"/>
                <a:gd name="connsiteY10" fmla="*/ 172326 h 200025"/>
                <a:gd name="connsiteX11" fmla="*/ 7144 w 628650"/>
                <a:gd name="connsiteY11" fmla="*/ 172774 h 200025"/>
                <a:gd name="connsiteX12" fmla="*/ 7144 w 628650"/>
                <a:gd name="connsiteY12" fmla="*/ 190605 h 200025"/>
                <a:gd name="connsiteX13" fmla="*/ 10239 w 628650"/>
                <a:gd name="connsiteY13" fmla="*/ 193691 h 200025"/>
                <a:gd name="connsiteX14" fmla="*/ 53521 w 628650"/>
                <a:gd name="connsiteY14" fmla="*/ 193691 h 200025"/>
                <a:gd name="connsiteX15" fmla="*/ 56388 w 628650"/>
                <a:gd name="connsiteY15" fmla="*/ 191757 h 200025"/>
                <a:gd name="connsiteX16" fmla="*/ 100727 w 628650"/>
                <a:gd name="connsiteY16" fmla="*/ 164163 h 200025"/>
                <a:gd name="connsiteX17" fmla="*/ 143418 w 628650"/>
                <a:gd name="connsiteY17" fmla="*/ 187204 h 200025"/>
                <a:gd name="connsiteX18" fmla="*/ 146275 w 628650"/>
                <a:gd name="connsiteY18" fmla="*/ 189138 h 200025"/>
                <a:gd name="connsiteX19" fmla="*/ 149133 w 628650"/>
                <a:gd name="connsiteY19" fmla="*/ 187204 h 200025"/>
                <a:gd name="connsiteX20" fmla="*/ 193739 w 628650"/>
                <a:gd name="connsiteY20" fmla="*/ 164402 h 200025"/>
                <a:gd name="connsiteX21" fmla="*/ 238782 w 628650"/>
                <a:gd name="connsiteY21" fmla="*/ 191662 h 200025"/>
                <a:gd name="connsiteX22" fmla="*/ 241697 w 628650"/>
                <a:gd name="connsiteY22" fmla="*/ 193691 h 200025"/>
                <a:gd name="connsiteX23" fmla="*/ 435254 w 628650"/>
                <a:gd name="connsiteY23" fmla="*/ 193691 h 200025"/>
                <a:gd name="connsiteX24" fmla="*/ 438350 w 628650"/>
                <a:gd name="connsiteY24" fmla="*/ 190605 h 200025"/>
                <a:gd name="connsiteX25" fmla="*/ 438350 w 628650"/>
                <a:gd name="connsiteY25" fmla="*/ 144618 h 200025"/>
                <a:gd name="connsiteX26" fmla="*/ 623897 w 628650"/>
                <a:gd name="connsiteY26" fmla="*/ 144609 h 200025"/>
                <a:gd name="connsiteX27" fmla="*/ 627002 w 628650"/>
                <a:gd name="connsiteY27" fmla="*/ 141522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28650" h="200025">
                  <a:moveTo>
                    <a:pt x="627002" y="141522"/>
                  </a:moveTo>
                  <a:lnTo>
                    <a:pt x="627002" y="10230"/>
                  </a:lnTo>
                  <a:cubicBezTo>
                    <a:pt x="627002" y="8525"/>
                    <a:pt x="625612" y="7144"/>
                    <a:pt x="623907" y="7144"/>
                  </a:cubicBezTo>
                  <a:lnTo>
                    <a:pt x="10239" y="7144"/>
                  </a:lnTo>
                  <a:cubicBezTo>
                    <a:pt x="8534" y="7144"/>
                    <a:pt x="7144" y="8534"/>
                    <a:pt x="7144" y="10230"/>
                  </a:cubicBezTo>
                  <a:lnTo>
                    <a:pt x="7144" y="155105"/>
                  </a:lnTo>
                  <a:cubicBezTo>
                    <a:pt x="7144" y="155343"/>
                    <a:pt x="7344" y="155543"/>
                    <a:pt x="7582" y="155543"/>
                  </a:cubicBezTo>
                  <a:lnTo>
                    <a:pt x="15783" y="155543"/>
                  </a:lnTo>
                  <a:cubicBezTo>
                    <a:pt x="20403" y="155543"/>
                    <a:pt x="24174" y="159315"/>
                    <a:pt x="24174" y="163935"/>
                  </a:cubicBezTo>
                  <a:cubicBezTo>
                    <a:pt x="24174" y="168564"/>
                    <a:pt x="20403" y="172326"/>
                    <a:pt x="15783" y="172326"/>
                  </a:cubicBezTo>
                  <a:lnTo>
                    <a:pt x="7582" y="172326"/>
                  </a:lnTo>
                  <a:cubicBezTo>
                    <a:pt x="7334" y="172326"/>
                    <a:pt x="7144" y="172526"/>
                    <a:pt x="7144" y="172774"/>
                  </a:cubicBezTo>
                  <a:lnTo>
                    <a:pt x="7144" y="190605"/>
                  </a:lnTo>
                  <a:cubicBezTo>
                    <a:pt x="7144" y="192319"/>
                    <a:pt x="8534" y="193691"/>
                    <a:pt x="10239" y="193691"/>
                  </a:cubicBezTo>
                  <a:lnTo>
                    <a:pt x="53521" y="193691"/>
                  </a:lnTo>
                  <a:cubicBezTo>
                    <a:pt x="54797" y="193691"/>
                    <a:pt x="55921" y="192948"/>
                    <a:pt x="56388" y="191757"/>
                  </a:cubicBezTo>
                  <a:cubicBezTo>
                    <a:pt x="56502" y="191481"/>
                    <a:pt x="67847" y="164163"/>
                    <a:pt x="100727" y="164163"/>
                  </a:cubicBezTo>
                  <a:cubicBezTo>
                    <a:pt x="133474" y="164163"/>
                    <a:pt x="143018" y="186261"/>
                    <a:pt x="143418" y="187204"/>
                  </a:cubicBezTo>
                  <a:cubicBezTo>
                    <a:pt x="143885" y="188395"/>
                    <a:pt x="145018" y="189138"/>
                    <a:pt x="146275" y="189138"/>
                  </a:cubicBezTo>
                  <a:cubicBezTo>
                    <a:pt x="147542" y="189138"/>
                    <a:pt x="148666" y="188395"/>
                    <a:pt x="149133" y="187204"/>
                  </a:cubicBezTo>
                  <a:cubicBezTo>
                    <a:pt x="149228" y="186995"/>
                    <a:pt x="158963" y="164402"/>
                    <a:pt x="193739" y="164402"/>
                  </a:cubicBezTo>
                  <a:cubicBezTo>
                    <a:pt x="228371" y="164402"/>
                    <a:pt x="238382" y="190557"/>
                    <a:pt x="238782" y="191662"/>
                  </a:cubicBezTo>
                  <a:cubicBezTo>
                    <a:pt x="239220" y="192891"/>
                    <a:pt x="240392" y="193691"/>
                    <a:pt x="241697" y="193691"/>
                  </a:cubicBezTo>
                  <a:lnTo>
                    <a:pt x="435254" y="193691"/>
                  </a:lnTo>
                  <a:cubicBezTo>
                    <a:pt x="436969" y="193691"/>
                    <a:pt x="438350" y="192310"/>
                    <a:pt x="438350" y="190605"/>
                  </a:cubicBezTo>
                  <a:lnTo>
                    <a:pt x="438350" y="144618"/>
                  </a:lnTo>
                  <a:lnTo>
                    <a:pt x="623897" y="144609"/>
                  </a:lnTo>
                  <a:cubicBezTo>
                    <a:pt x="625621" y="144609"/>
                    <a:pt x="627002" y="143218"/>
                    <a:pt x="627002" y="141522"/>
                  </a:cubicBezTo>
                  <a:close/>
                </a:path>
              </a:pathLst>
            </a:custGeom>
            <a:grpFill/>
            <a:ln w="9525" cap="flat">
              <a:noFill/>
              <a:prstDash val="solid"/>
              <a:miter/>
            </a:ln>
          </p:spPr>
          <p:txBody>
            <a:bodyPr rtlCol="0" anchor="ctr"/>
            <a:lstStyle/>
            <a:p>
              <a:endParaRPr lang="en-US" dirty="0">
                <a:solidFill>
                  <a:srgbClr val="0070C0"/>
                </a:solidFill>
                <a:latin typeface="Arial" panose="020B0604020202020204" pitchFamily="34" charset="0"/>
                <a:cs typeface="Arial" panose="020B0604020202020204" pitchFamily="34" charset="0"/>
              </a:endParaRPr>
            </a:p>
          </p:txBody>
        </p:sp>
      </p:grpSp>
      <p:grpSp>
        <p:nvGrpSpPr>
          <p:cNvPr id="229" name="Graphic 10">
            <a:extLst>
              <a:ext uri="{FF2B5EF4-FFF2-40B4-BE49-F238E27FC236}">
                <a16:creationId xmlns:a16="http://schemas.microsoft.com/office/drawing/2014/main" id="{C9325745-5BC4-46B9-878A-5A4234638442}"/>
              </a:ext>
            </a:extLst>
          </p:cNvPr>
          <p:cNvGrpSpPr/>
          <p:nvPr/>
        </p:nvGrpSpPr>
        <p:grpSpPr>
          <a:xfrm>
            <a:off x="1610712" y="5035228"/>
            <a:ext cx="1507384" cy="1642650"/>
            <a:chOff x="5619750" y="2833687"/>
            <a:chExt cx="952500" cy="1190625"/>
          </a:xfrm>
          <a:solidFill>
            <a:schemeClr val="accent1">
              <a:lumMod val="75000"/>
            </a:schemeClr>
          </a:solidFill>
        </p:grpSpPr>
        <p:sp>
          <p:nvSpPr>
            <p:cNvPr id="230" name="Freeform: Shape 229">
              <a:extLst>
                <a:ext uri="{FF2B5EF4-FFF2-40B4-BE49-F238E27FC236}">
                  <a16:creationId xmlns:a16="http://schemas.microsoft.com/office/drawing/2014/main" id="{6C54EBB0-B177-4A67-9B24-FB8B6FF2227C}"/>
                </a:ext>
              </a:extLst>
            </p:cNvPr>
            <p:cNvSpPr/>
            <p:nvPr/>
          </p:nvSpPr>
          <p:spPr>
            <a:xfrm>
              <a:off x="5722182" y="3353542"/>
              <a:ext cx="76200" cy="76200"/>
            </a:xfrm>
            <a:custGeom>
              <a:avLst/>
              <a:gdLst>
                <a:gd name="connsiteX0" fmla="*/ 41519 w 76200"/>
                <a:gd name="connsiteY0" fmla="*/ 7144 h 76200"/>
                <a:gd name="connsiteX1" fmla="*/ 7144 w 76200"/>
                <a:gd name="connsiteY1" fmla="*/ 41539 h 76200"/>
                <a:gd name="connsiteX2" fmla="*/ 41519 w 76200"/>
                <a:gd name="connsiteY2" fmla="*/ 75905 h 76200"/>
                <a:gd name="connsiteX3" fmla="*/ 75914 w 76200"/>
                <a:gd name="connsiteY3" fmla="*/ 41539 h 76200"/>
                <a:gd name="connsiteX4" fmla="*/ 41519 w 76200"/>
                <a:gd name="connsiteY4" fmla="*/ 7144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6200">
                  <a:moveTo>
                    <a:pt x="41519" y="7144"/>
                  </a:moveTo>
                  <a:cubicBezTo>
                    <a:pt x="22565" y="7144"/>
                    <a:pt x="7144" y="22574"/>
                    <a:pt x="7144" y="41539"/>
                  </a:cubicBezTo>
                  <a:cubicBezTo>
                    <a:pt x="7144" y="60484"/>
                    <a:pt x="22565" y="75905"/>
                    <a:pt x="41519" y="75905"/>
                  </a:cubicBezTo>
                  <a:cubicBezTo>
                    <a:pt x="60493" y="75905"/>
                    <a:pt x="75914" y="60484"/>
                    <a:pt x="75914" y="41539"/>
                  </a:cubicBezTo>
                  <a:cubicBezTo>
                    <a:pt x="75914" y="22574"/>
                    <a:pt x="60493" y="7144"/>
                    <a:pt x="41519" y="7144"/>
                  </a:cubicBezTo>
                  <a:close/>
                </a:path>
              </a:pathLst>
            </a:custGeom>
            <a:grpFill/>
            <a:ln w="9525" cap="flat">
              <a:noFill/>
              <a:prstDash val="solid"/>
              <a:miter/>
            </a:ln>
          </p:spPr>
          <p:txBody>
            <a:bodyPr rtlCol="0" anchor="ctr"/>
            <a:lstStyle/>
            <a:p>
              <a:endParaRPr lang="en-US" dirty="0">
                <a:solidFill>
                  <a:srgbClr val="0070C0"/>
                </a:solidFill>
                <a:latin typeface="Arial" panose="020B0604020202020204" pitchFamily="34" charset="0"/>
                <a:cs typeface="Arial" panose="020B0604020202020204" pitchFamily="34" charset="0"/>
              </a:endParaRPr>
            </a:p>
          </p:txBody>
        </p:sp>
        <p:sp>
          <p:nvSpPr>
            <p:cNvPr id="231" name="Freeform: Shape 230">
              <a:extLst>
                <a:ext uri="{FF2B5EF4-FFF2-40B4-BE49-F238E27FC236}">
                  <a16:creationId xmlns:a16="http://schemas.microsoft.com/office/drawing/2014/main" id="{BDF258DC-6C60-45A0-BBA7-8A0040D4D7A8}"/>
                </a:ext>
              </a:extLst>
            </p:cNvPr>
            <p:cNvSpPr/>
            <p:nvPr/>
          </p:nvSpPr>
          <p:spPr>
            <a:xfrm>
              <a:off x="5812298" y="3353542"/>
              <a:ext cx="76200" cy="76200"/>
            </a:xfrm>
            <a:custGeom>
              <a:avLst/>
              <a:gdLst>
                <a:gd name="connsiteX0" fmla="*/ 41519 w 76200"/>
                <a:gd name="connsiteY0" fmla="*/ 7144 h 76200"/>
                <a:gd name="connsiteX1" fmla="*/ 7144 w 76200"/>
                <a:gd name="connsiteY1" fmla="*/ 41539 h 76200"/>
                <a:gd name="connsiteX2" fmla="*/ 41519 w 76200"/>
                <a:gd name="connsiteY2" fmla="*/ 75905 h 76200"/>
                <a:gd name="connsiteX3" fmla="*/ 75905 w 76200"/>
                <a:gd name="connsiteY3" fmla="*/ 41539 h 76200"/>
                <a:gd name="connsiteX4" fmla="*/ 41519 w 76200"/>
                <a:gd name="connsiteY4" fmla="*/ 7144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6200">
                  <a:moveTo>
                    <a:pt x="41519" y="7144"/>
                  </a:moveTo>
                  <a:cubicBezTo>
                    <a:pt x="22555" y="7144"/>
                    <a:pt x="7144" y="22574"/>
                    <a:pt x="7144" y="41539"/>
                  </a:cubicBezTo>
                  <a:cubicBezTo>
                    <a:pt x="7144" y="60484"/>
                    <a:pt x="22565" y="75905"/>
                    <a:pt x="41519" y="75905"/>
                  </a:cubicBezTo>
                  <a:cubicBezTo>
                    <a:pt x="60484" y="75905"/>
                    <a:pt x="75905" y="60484"/>
                    <a:pt x="75905" y="41539"/>
                  </a:cubicBezTo>
                  <a:cubicBezTo>
                    <a:pt x="75914" y="22574"/>
                    <a:pt x="60484" y="7144"/>
                    <a:pt x="41519" y="7144"/>
                  </a:cubicBezTo>
                  <a:close/>
                </a:path>
              </a:pathLst>
            </a:custGeom>
            <a:grpFill/>
            <a:ln w="9525" cap="flat">
              <a:noFill/>
              <a:prstDash val="solid"/>
              <a:miter/>
            </a:ln>
          </p:spPr>
          <p:txBody>
            <a:bodyPr rtlCol="0" anchor="ctr"/>
            <a:lstStyle/>
            <a:p>
              <a:endParaRPr lang="en-US" dirty="0">
                <a:solidFill>
                  <a:srgbClr val="0070C0"/>
                </a:solidFill>
                <a:latin typeface="Arial" panose="020B0604020202020204" pitchFamily="34" charset="0"/>
                <a:cs typeface="Arial" panose="020B0604020202020204" pitchFamily="34" charset="0"/>
              </a:endParaRPr>
            </a:p>
          </p:txBody>
        </p:sp>
        <p:sp>
          <p:nvSpPr>
            <p:cNvPr id="232" name="Freeform: Shape 231">
              <a:extLst>
                <a:ext uri="{FF2B5EF4-FFF2-40B4-BE49-F238E27FC236}">
                  <a16:creationId xmlns:a16="http://schemas.microsoft.com/office/drawing/2014/main" id="{35ED2868-D595-4D59-A365-64F4FDCE23F5}"/>
                </a:ext>
              </a:extLst>
            </p:cNvPr>
            <p:cNvSpPr/>
            <p:nvPr/>
          </p:nvSpPr>
          <p:spPr>
            <a:xfrm>
              <a:off x="6093828" y="3353542"/>
              <a:ext cx="76200" cy="76200"/>
            </a:xfrm>
            <a:custGeom>
              <a:avLst/>
              <a:gdLst>
                <a:gd name="connsiteX0" fmla="*/ 41519 w 76200"/>
                <a:gd name="connsiteY0" fmla="*/ 7144 h 76200"/>
                <a:gd name="connsiteX1" fmla="*/ 7144 w 76200"/>
                <a:gd name="connsiteY1" fmla="*/ 41539 h 76200"/>
                <a:gd name="connsiteX2" fmla="*/ 41519 w 76200"/>
                <a:gd name="connsiteY2" fmla="*/ 75905 h 76200"/>
                <a:gd name="connsiteX3" fmla="*/ 75905 w 76200"/>
                <a:gd name="connsiteY3" fmla="*/ 41539 h 76200"/>
                <a:gd name="connsiteX4" fmla="*/ 41519 w 76200"/>
                <a:gd name="connsiteY4" fmla="*/ 7144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6200">
                  <a:moveTo>
                    <a:pt x="41519" y="7144"/>
                  </a:moveTo>
                  <a:cubicBezTo>
                    <a:pt x="22565" y="7144"/>
                    <a:pt x="7144" y="22574"/>
                    <a:pt x="7144" y="41539"/>
                  </a:cubicBezTo>
                  <a:cubicBezTo>
                    <a:pt x="7144" y="60484"/>
                    <a:pt x="22565" y="75905"/>
                    <a:pt x="41519" y="75905"/>
                  </a:cubicBezTo>
                  <a:cubicBezTo>
                    <a:pt x="60474" y="75905"/>
                    <a:pt x="75905" y="60484"/>
                    <a:pt x="75905" y="41539"/>
                  </a:cubicBezTo>
                  <a:cubicBezTo>
                    <a:pt x="75905" y="22574"/>
                    <a:pt x="60474" y="7144"/>
                    <a:pt x="41519" y="7144"/>
                  </a:cubicBezTo>
                  <a:close/>
                </a:path>
              </a:pathLst>
            </a:custGeom>
            <a:grpFill/>
            <a:ln w="9525" cap="flat">
              <a:noFill/>
              <a:prstDash val="solid"/>
              <a:miter/>
            </a:ln>
          </p:spPr>
          <p:txBody>
            <a:bodyPr rtlCol="0" anchor="ctr"/>
            <a:lstStyle/>
            <a:p>
              <a:endParaRPr lang="en-US" dirty="0">
                <a:solidFill>
                  <a:srgbClr val="0070C0"/>
                </a:solidFill>
                <a:latin typeface="Arial" panose="020B0604020202020204" pitchFamily="34" charset="0"/>
                <a:cs typeface="Arial" panose="020B0604020202020204" pitchFamily="34" charset="0"/>
              </a:endParaRPr>
            </a:p>
          </p:txBody>
        </p:sp>
        <p:sp>
          <p:nvSpPr>
            <p:cNvPr id="233" name="Freeform: Shape 232">
              <a:extLst>
                <a:ext uri="{FF2B5EF4-FFF2-40B4-BE49-F238E27FC236}">
                  <a16:creationId xmlns:a16="http://schemas.microsoft.com/office/drawing/2014/main" id="{13FF6A7C-F4D7-4065-871E-9B00C47E04BF}"/>
                </a:ext>
              </a:extLst>
            </p:cNvPr>
            <p:cNvSpPr/>
            <p:nvPr/>
          </p:nvSpPr>
          <p:spPr>
            <a:xfrm>
              <a:off x="6183239" y="3353542"/>
              <a:ext cx="76200" cy="76200"/>
            </a:xfrm>
            <a:custGeom>
              <a:avLst/>
              <a:gdLst>
                <a:gd name="connsiteX0" fmla="*/ 41510 w 76200"/>
                <a:gd name="connsiteY0" fmla="*/ 7144 h 76200"/>
                <a:gd name="connsiteX1" fmla="*/ 7144 w 76200"/>
                <a:gd name="connsiteY1" fmla="*/ 41539 h 76200"/>
                <a:gd name="connsiteX2" fmla="*/ 41510 w 76200"/>
                <a:gd name="connsiteY2" fmla="*/ 75905 h 76200"/>
                <a:gd name="connsiteX3" fmla="*/ 75895 w 76200"/>
                <a:gd name="connsiteY3" fmla="*/ 41539 h 76200"/>
                <a:gd name="connsiteX4" fmla="*/ 41510 w 76200"/>
                <a:gd name="connsiteY4" fmla="*/ 7144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6200">
                  <a:moveTo>
                    <a:pt x="41510" y="7144"/>
                  </a:moveTo>
                  <a:cubicBezTo>
                    <a:pt x="22546" y="7144"/>
                    <a:pt x="7144" y="22574"/>
                    <a:pt x="7144" y="41539"/>
                  </a:cubicBezTo>
                  <a:cubicBezTo>
                    <a:pt x="7144" y="60484"/>
                    <a:pt x="22546" y="75905"/>
                    <a:pt x="41510" y="75905"/>
                  </a:cubicBezTo>
                  <a:cubicBezTo>
                    <a:pt x="60465" y="75905"/>
                    <a:pt x="75895" y="60484"/>
                    <a:pt x="75895" y="41539"/>
                  </a:cubicBezTo>
                  <a:cubicBezTo>
                    <a:pt x="75895" y="22574"/>
                    <a:pt x="60465" y="7144"/>
                    <a:pt x="41510" y="7144"/>
                  </a:cubicBezTo>
                  <a:close/>
                </a:path>
              </a:pathLst>
            </a:custGeom>
            <a:grpFill/>
            <a:ln w="9525" cap="flat">
              <a:noFill/>
              <a:prstDash val="solid"/>
              <a:miter/>
            </a:ln>
          </p:spPr>
          <p:txBody>
            <a:bodyPr rtlCol="0" anchor="ctr"/>
            <a:lstStyle/>
            <a:p>
              <a:endParaRPr lang="en-US" dirty="0">
                <a:solidFill>
                  <a:srgbClr val="0070C0"/>
                </a:solidFill>
                <a:latin typeface="Arial" panose="020B0604020202020204" pitchFamily="34" charset="0"/>
                <a:cs typeface="Arial" panose="020B0604020202020204" pitchFamily="34" charset="0"/>
              </a:endParaRPr>
            </a:p>
          </p:txBody>
        </p:sp>
        <p:sp>
          <p:nvSpPr>
            <p:cNvPr id="234" name="Freeform: Shape 233">
              <a:extLst>
                <a:ext uri="{FF2B5EF4-FFF2-40B4-BE49-F238E27FC236}">
                  <a16:creationId xmlns:a16="http://schemas.microsoft.com/office/drawing/2014/main" id="{245E42CD-0236-49B4-AFA2-169A0B009ED1}"/>
                </a:ext>
              </a:extLst>
            </p:cNvPr>
            <p:cNvSpPr/>
            <p:nvPr/>
          </p:nvSpPr>
          <p:spPr>
            <a:xfrm>
              <a:off x="6416459" y="3353542"/>
              <a:ext cx="76200" cy="76200"/>
            </a:xfrm>
            <a:custGeom>
              <a:avLst/>
              <a:gdLst>
                <a:gd name="connsiteX0" fmla="*/ 41529 w 76200"/>
                <a:gd name="connsiteY0" fmla="*/ 7144 h 76200"/>
                <a:gd name="connsiteX1" fmla="*/ 7144 w 76200"/>
                <a:gd name="connsiteY1" fmla="*/ 41539 h 76200"/>
                <a:gd name="connsiteX2" fmla="*/ 41529 w 76200"/>
                <a:gd name="connsiteY2" fmla="*/ 75905 h 76200"/>
                <a:gd name="connsiteX3" fmla="*/ 75905 w 76200"/>
                <a:gd name="connsiteY3" fmla="*/ 41539 h 76200"/>
                <a:gd name="connsiteX4" fmla="*/ 41529 w 76200"/>
                <a:gd name="connsiteY4" fmla="*/ 7144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6200">
                  <a:moveTo>
                    <a:pt x="41529" y="7144"/>
                  </a:moveTo>
                  <a:cubicBezTo>
                    <a:pt x="22565" y="7144"/>
                    <a:pt x="7144" y="22574"/>
                    <a:pt x="7144" y="41539"/>
                  </a:cubicBezTo>
                  <a:cubicBezTo>
                    <a:pt x="7144" y="60484"/>
                    <a:pt x="22565" y="75905"/>
                    <a:pt x="41529" y="75905"/>
                  </a:cubicBezTo>
                  <a:cubicBezTo>
                    <a:pt x="60474" y="75905"/>
                    <a:pt x="75905" y="60484"/>
                    <a:pt x="75905" y="41539"/>
                  </a:cubicBezTo>
                  <a:cubicBezTo>
                    <a:pt x="75905" y="22574"/>
                    <a:pt x="60474" y="7144"/>
                    <a:pt x="41529" y="7144"/>
                  </a:cubicBezTo>
                  <a:close/>
                </a:path>
              </a:pathLst>
            </a:custGeom>
            <a:grpFill/>
            <a:ln w="9525" cap="flat">
              <a:noFill/>
              <a:prstDash val="solid"/>
              <a:miter/>
            </a:ln>
          </p:spPr>
          <p:txBody>
            <a:bodyPr rtlCol="0" anchor="ctr"/>
            <a:lstStyle/>
            <a:p>
              <a:endParaRPr lang="en-US" dirty="0">
                <a:solidFill>
                  <a:srgbClr val="0070C0"/>
                </a:solidFill>
                <a:latin typeface="Arial" panose="020B0604020202020204" pitchFamily="34" charset="0"/>
                <a:cs typeface="Arial" panose="020B0604020202020204" pitchFamily="34" charset="0"/>
              </a:endParaRPr>
            </a:p>
          </p:txBody>
        </p:sp>
        <p:sp>
          <p:nvSpPr>
            <p:cNvPr id="235" name="Freeform: Shape 234">
              <a:extLst>
                <a:ext uri="{FF2B5EF4-FFF2-40B4-BE49-F238E27FC236}">
                  <a16:creationId xmlns:a16="http://schemas.microsoft.com/office/drawing/2014/main" id="{881E3CAC-3A1F-403B-B332-1F1290BACCAF}"/>
                </a:ext>
              </a:extLst>
            </p:cNvPr>
            <p:cNvSpPr/>
            <p:nvPr/>
          </p:nvSpPr>
          <p:spPr>
            <a:xfrm>
              <a:off x="6102677" y="3183264"/>
              <a:ext cx="419100" cy="219075"/>
            </a:xfrm>
            <a:custGeom>
              <a:avLst/>
              <a:gdLst>
                <a:gd name="connsiteX0" fmla="*/ 395097 w 419100"/>
                <a:gd name="connsiteY0" fmla="*/ 123187 h 219075"/>
                <a:gd name="connsiteX1" fmla="*/ 370027 w 419100"/>
                <a:gd name="connsiteY1" fmla="*/ 122653 h 219075"/>
                <a:gd name="connsiteX2" fmla="*/ 328451 w 419100"/>
                <a:gd name="connsiteY2" fmla="*/ 123111 h 219075"/>
                <a:gd name="connsiteX3" fmla="*/ 328451 w 419100"/>
                <a:gd name="connsiteY3" fmla="*/ 81629 h 219075"/>
                <a:gd name="connsiteX4" fmla="*/ 315335 w 419100"/>
                <a:gd name="connsiteY4" fmla="*/ 66046 h 219075"/>
                <a:gd name="connsiteX5" fmla="*/ 296923 w 419100"/>
                <a:gd name="connsiteY5" fmla="*/ 66046 h 219075"/>
                <a:gd name="connsiteX6" fmla="*/ 280226 w 419100"/>
                <a:gd name="connsiteY6" fmla="*/ 37690 h 219075"/>
                <a:gd name="connsiteX7" fmla="*/ 212846 w 419100"/>
                <a:gd name="connsiteY7" fmla="*/ 7144 h 219075"/>
                <a:gd name="connsiteX8" fmla="*/ 198006 w 419100"/>
                <a:gd name="connsiteY8" fmla="*/ 10916 h 219075"/>
                <a:gd name="connsiteX9" fmla="*/ 195024 w 419100"/>
                <a:gd name="connsiteY9" fmla="*/ 23508 h 219075"/>
                <a:gd name="connsiteX10" fmla="*/ 195034 w 419100"/>
                <a:gd name="connsiteY10" fmla="*/ 25546 h 219075"/>
                <a:gd name="connsiteX11" fmla="*/ 195034 w 419100"/>
                <a:gd name="connsiteY11" fmla="*/ 152619 h 219075"/>
                <a:gd name="connsiteX12" fmla="*/ 10249 w 419100"/>
                <a:gd name="connsiteY12" fmla="*/ 152619 h 219075"/>
                <a:gd name="connsiteX13" fmla="*/ 7144 w 419100"/>
                <a:gd name="connsiteY13" fmla="*/ 155705 h 219075"/>
                <a:gd name="connsiteX14" fmla="*/ 7144 w 419100"/>
                <a:gd name="connsiteY14" fmla="*/ 168659 h 219075"/>
                <a:gd name="connsiteX15" fmla="*/ 10249 w 419100"/>
                <a:gd name="connsiteY15" fmla="*/ 171755 h 219075"/>
                <a:gd name="connsiteX16" fmla="*/ 59836 w 419100"/>
                <a:gd name="connsiteY16" fmla="*/ 171755 h 219075"/>
                <a:gd name="connsiteX17" fmla="*/ 72533 w 419100"/>
                <a:gd name="connsiteY17" fmla="*/ 189852 h 219075"/>
                <a:gd name="connsiteX18" fmla="*/ 75619 w 419100"/>
                <a:gd name="connsiteY18" fmla="*/ 192948 h 219075"/>
                <a:gd name="connsiteX19" fmla="*/ 78696 w 419100"/>
                <a:gd name="connsiteY19" fmla="*/ 189852 h 219075"/>
                <a:gd name="connsiteX20" fmla="*/ 94907 w 419100"/>
                <a:gd name="connsiteY20" fmla="*/ 173803 h 219075"/>
                <a:gd name="connsiteX21" fmla="*/ 154305 w 419100"/>
                <a:gd name="connsiteY21" fmla="*/ 173803 h 219075"/>
                <a:gd name="connsiteX22" fmla="*/ 170869 w 419100"/>
                <a:gd name="connsiteY22" fmla="*/ 211788 h 219075"/>
                <a:gd name="connsiteX23" fmla="*/ 173965 w 419100"/>
                <a:gd name="connsiteY23" fmla="*/ 214865 h 219075"/>
                <a:gd name="connsiteX24" fmla="*/ 302371 w 419100"/>
                <a:gd name="connsiteY24" fmla="*/ 214865 h 219075"/>
                <a:gd name="connsiteX25" fmla="*/ 305448 w 419100"/>
                <a:gd name="connsiteY25" fmla="*/ 211884 h 219075"/>
                <a:gd name="connsiteX26" fmla="*/ 312087 w 419100"/>
                <a:gd name="connsiteY26" fmla="*/ 188404 h 219075"/>
                <a:gd name="connsiteX27" fmla="*/ 352997 w 419100"/>
                <a:gd name="connsiteY27" fmla="*/ 165240 h 219075"/>
                <a:gd name="connsiteX28" fmla="*/ 394164 w 419100"/>
                <a:gd name="connsiteY28" fmla="*/ 189090 h 219075"/>
                <a:gd name="connsiteX29" fmla="*/ 401212 w 419100"/>
                <a:gd name="connsiteY29" fmla="*/ 213608 h 219075"/>
                <a:gd name="connsiteX30" fmla="*/ 404308 w 419100"/>
                <a:gd name="connsiteY30" fmla="*/ 216551 h 219075"/>
                <a:gd name="connsiteX31" fmla="*/ 417205 w 419100"/>
                <a:gd name="connsiteY31" fmla="*/ 216551 h 219075"/>
                <a:gd name="connsiteX32" fmla="*/ 420281 w 419100"/>
                <a:gd name="connsiteY32" fmla="*/ 213465 h 219075"/>
                <a:gd name="connsiteX33" fmla="*/ 420281 w 419100"/>
                <a:gd name="connsiteY33" fmla="*/ 159058 h 219075"/>
                <a:gd name="connsiteX34" fmla="*/ 419843 w 419100"/>
                <a:gd name="connsiteY34" fmla="*/ 158620 h 219075"/>
                <a:gd name="connsiteX35" fmla="*/ 406337 w 419100"/>
                <a:gd name="connsiteY35" fmla="*/ 158620 h 219075"/>
                <a:gd name="connsiteX36" fmla="*/ 397945 w 419100"/>
                <a:gd name="connsiteY36" fmla="*/ 150228 h 219075"/>
                <a:gd name="connsiteX37" fmla="*/ 406337 w 419100"/>
                <a:gd name="connsiteY37" fmla="*/ 141837 h 219075"/>
                <a:gd name="connsiteX38" fmla="*/ 419843 w 419100"/>
                <a:gd name="connsiteY38" fmla="*/ 141837 h 219075"/>
                <a:gd name="connsiteX39" fmla="*/ 420281 w 419100"/>
                <a:gd name="connsiteY39" fmla="*/ 141399 h 219075"/>
                <a:gd name="connsiteX40" fmla="*/ 420281 w 419100"/>
                <a:gd name="connsiteY40" fmla="*/ 134474 h 219075"/>
                <a:gd name="connsiteX41" fmla="*/ 395097 w 419100"/>
                <a:gd name="connsiteY41" fmla="*/ 123187 h 219075"/>
                <a:gd name="connsiteX42" fmla="*/ 311020 w 419100"/>
                <a:gd name="connsiteY42" fmla="*/ 89764 h 219075"/>
                <a:gd name="connsiteX43" fmla="*/ 311020 w 419100"/>
                <a:gd name="connsiteY43" fmla="*/ 123215 h 219075"/>
                <a:gd name="connsiteX44" fmla="*/ 271624 w 419100"/>
                <a:gd name="connsiteY44" fmla="*/ 123215 h 219075"/>
                <a:gd name="connsiteX45" fmla="*/ 271624 w 419100"/>
                <a:gd name="connsiteY45" fmla="*/ 83810 h 219075"/>
                <a:gd name="connsiteX46" fmla="*/ 305067 w 419100"/>
                <a:gd name="connsiteY46" fmla="*/ 83810 h 219075"/>
                <a:gd name="connsiteX47" fmla="*/ 311020 w 419100"/>
                <a:gd name="connsiteY47" fmla="*/ 89764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19100" h="219075">
                  <a:moveTo>
                    <a:pt x="395097" y="123187"/>
                  </a:moveTo>
                  <a:cubicBezTo>
                    <a:pt x="390506" y="122834"/>
                    <a:pt x="382067" y="122653"/>
                    <a:pt x="370027" y="122653"/>
                  </a:cubicBezTo>
                  <a:cubicBezTo>
                    <a:pt x="354111" y="122653"/>
                    <a:pt x="335966" y="122968"/>
                    <a:pt x="328451" y="123111"/>
                  </a:cubicBezTo>
                  <a:lnTo>
                    <a:pt x="328451" y="81629"/>
                  </a:lnTo>
                  <a:cubicBezTo>
                    <a:pt x="328451" y="71142"/>
                    <a:pt x="324155" y="66046"/>
                    <a:pt x="315335" y="66046"/>
                  </a:cubicBezTo>
                  <a:lnTo>
                    <a:pt x="296923" y="66046"/>
                  </a:lnTo>
                  <a:cubicBezTo>
                    <a:pt x="295180" y="61255"/>
                    <a:pt x="290217" y="49530"/>
                    <a:pt x="280226" y="37690"/>
                  </a:cubicBezTo>
                  <a:cubicBezTo>
                    <a:pt x="268453" y="23765"/>
                    <a:pt x="247202" y="7144"/>
                    <a:pt x="212846" y="7144"/>
                  </a:cubicBezTo>
                  <a:cubicBezTo>
                    <a:pt x="204978" y="7144"/>
                    <a:pt x="200673" y="8239"/>
                    <a:pt x="198006" y="10916"/>
                  </a:cubicBezTo>
                  <a:cubicBezTo>
                    <a:pt x="194958" y="13983"/>
                    <a:pt x="194986" y="18193"/>
                    <a:pt x="195024" y="23508"/>
                  </a:cubicBezTo>
                  <a:cubicBezTo>
                    <a:pt x="195024" y="24165"/>
                    <a:pt x="195034" y="24841"/>
                    <a:pt x="195034" y="25546"/>
                  </a:cubicBezTo>
                  <a:lnTo>
                    <a:pt x="195034" y="152619"/>
                  </a:lnTo>
                  <a:lnTo>
                    <a:pt x="10249" y="152619"/>
                  </a:lnTo>
                  <a:cubicBezTo>
                    <a:pt x="8544" y="152619"/>
                    <a:pt x="7144" y="154010"/>
                    <a:pt x="7144" y="155705"/>
                  </a:cubicBezTo>
                  <a:lnTo>
                    <a:pt x="7144" y="168659"/>
                  </a:lnTo>
                  <a:cubicBezTo>
                    <a:pt x="7144" y="170364"/>
                    <a:pt x="8544" y="171755"/>
                    <a:pt x="10249" y="171755"/>
                  </a:cubicBezTo>
                  <a:lnTo>
                    <a:pt x="59836" y="171755"/>
                  </a:lnTo>
                  <a:cubicBezTo>
                    <a:pt x="62113" y="172507"/>
                    <a:pt x="72533" y="176746"/>
                    <a:pt x="72533" y="189852"/>
                  </a:cubicBezTo>
                  <a:cubicBezTo>
                    <a:pt x="72533" y="191567"/>
                    <a:pt x="73924" y="192948"/>
                    <a:pt x="75619" y="192948"/>
                  </a:cubicBezTo>
                  <a:cubicBezTo>
                    <a:pt x="77333" y="192948"/>
                    <a:pt x="78696" y="191557"/>
                    <a:pt x="78696" y="189852"/>
                  </a:cubicBezTo>
                  <a:cubicBezTo>
                    <a:pt x="78696" y="176298"/>
                    <a:pt x="93307" y="174022"/>
                    <a:pt x="94907" y="173803"/>
                  </a:cubicBezTo>
                  <a:lnTo>
                    <a:pt x="154305" y="173803"/>
                  </a:lnTo>
                  <a:cubicBezTo>
                    <a:pt x="157277" y="175108"/>
                    <a:pt x="170869" y="182690"/>
                    <a:pt x="170869" y="211788"/>
                  </a:cubicBezTo>
                  <a:cubicBezTo>
                    <a:pt x="170869" y="213484"/>
                    <a:pt x="172269" y="214865"/>
                    <a:pt x="173965" y="214865"/>
                  </a:cubicBezTo>
                  <a:lnTo>
                    <a:pt x="302371" y="214865"/>
                  </a:lnTo>
                  <a:cubicBezTo>
                    <a:pt x="304029" y="214865"/>
                    <a:pt x="305372" y="213560"/>
                    <a:pt x="305448" y="211884"/>
                  </a:cubicBezTo>
                  <a:cubicBezTo>
                    <a:pt x="305448" y="211760"/>
                    <a:pt x="305953" y="200025"/>
                    <a:pt x="312087" y="188404"/>
                  </a:cubicBezTo>
                  <a:cubicBezTo>
                    <a:pt x="320202" y="173050"/>
                    <a:pt x="333966" y="165240"/>
                    <a:pt x="352997" y="165240"/>
                  </a:cubicBezTo>
                  <a:cubicBezTo>
                    <a:pt x="371961" y="165240"/>
                    <a:pt x="385829" y="173269"/>
                    <a:pt x="394164" y="189090"/>
                  </a:cubicBezTo>
                  <a:cubicBezTo>
                    <a:pt x="400536" y="201139"/>
                    <a:pt x="401212" y="213503"/>
                    <a:pt x="401212" y="213608"/>
                  </a:cubicBezTo>
                  <a:cubicBezTo>
                    <a:pt x="401298" y="215255"/>
                    <a:pt x="402650" y="216551"/>
                    <a:pt x="404308" y="216551"/>
                  </a:cubicBezTo>
                  <a:lnTo>
                    <a:pt x="417205" y="216551"/>
                  </a:lnTo>
                  <a:cubicBezTo>
                    <a:pt x="418890" y="216551"/>
                    <a:pt x="420281" y="215170"/>
                    <a:pt x="420281" y="213465"/>
                  </a:cubicBezTo>
                  <a:lnTo>
                    <a:pt x="420281" y="159058"/>
                  </a:lnTo>
                  <a:cubicBezTo>
                    <a:pt x="420281" y="158829"/>
                    <a:pt x="420081" y="158620"/>
                    <a:pt x="419843" y="158620"/>
                  </a:cubicBezTo>
                  <a:lnTo>
                    <a:pt x="406337" y="158620"/>
                  </a:lnTo>
                  <a:cubicBezTo>
                    <a:pt x="401707" y="158620"/>
                    <a:pt x="397945" y="154857"/>
                    <a:pt x="397945" y="150228"/>
                  </a:cubicBezTo>
                  <a:cubicBezTo>
                    <a:pt x="397945" y="145599"/>
                    <a:pt x="401707" y="141837"/>
                    <a:pt x="406337" y="141837"/>
                  </a:cubicBezTo>
                  <a:lnTo>
                    <a:pt x="419843" y="141837"/>
                  </a:lnTo>
                  <a:cubicBezTo>
                    <a:pt x="420072" y="141837"/>
                    <a:pt x="420281" y="141637"/>
                    <a:pt x="420281" y="141399"/>
                  </a:cubicBezTo>
                  <a:lnTo>
                    <a:pt x="420281" y="134474"/>
                  </a:lnTo>
                  <a:cubicBezTo>
                    <a:pt x="420319" y="125130"/>
                    <a:pt x="409185" y="124273"/>
                    <a:pt x="395097" y="123187"/>
                  </a:cubicBezTo>
                  <a:close/>
                  <a:moveTo>
                    <a:pt x="311020" y="89764"/>
                  </a:moveTo>
                  <a:lnTo>
                    <a:pt x="311020" y="123215"/>
                  </a:lnTo>
                  <a:lnTo>
                    <a:pt x="271624" y="123215"/>
                  </a:lnTo>
                  <a:lnTo>
                    <a:pt x="271624" y="83810"/>
                  </a:lnTo>
                  <a:lnTo>
                    <a:pt x="305067" y="83810"/>
                  </a:lnTo>
                  <a:cubicBezTo>
                    <a:pt x="308362" y="83810"/>
                    <a:pt x="311020" y="86477"/>
                    <a:pt x="311020" y="89764"/>
                  </a:cubicBezTo>
                  <a:close/>
                </a:path>
              </a:pathLst>
            </a:custGeom>
            <a:grpFill/>
            <a:ln w="9525" cap="flat">
              <a:noFill/>
              <a:prstDash val="solid"/>
              <a:miter/>
            </a:ln>
          </p:spPr>
          <p:txBody>
            <a:bodyPr rtlCol="0" anchor="ctr"/>
            <a:lstStyle/>
            <a:p>
              <a:endParaRPr lang="en-US" dirty="0">
                <a:solidFill>
                  <a:srgbClr val="0070C0"/>
                </a:solidFill>
                <a:latin typeface="Arial" panose="020B0604020202020204" pitchFamily="34" charset="0"/>
                <a:cs typeface="Arial" panose="020B0604020202020204" pitchFamily="34" charset="0"/>
              </a:endParaRPr>
            </a:p>
          </p:txBody>
        </p:sp>
        <p:sp>
          <p:nvSpPr>
            <p:cNvPr id="236" name="Freeform: Shape 235">
              <a:extLst>
                <a:ext uri="{FF2B5EF4-FFF2-40B4-BE49-F238E27FC236}">
                  <a16:creationId xmlns:a16="http://schemas.microsoft.com/office/drawing/2014/main" id="{7D1B1F78-FF11-4DA8-8629-6B10CAF5E108}"/>
                </a:ext>
              </a:extLst>
            </p:cNvPr>
            <p:cNvSpPr/>
            <p:nvPr/>
          </p:nvSpPr>
          <p:spPr>
            <a:xfrm>
              <a:off x="5661841" y="3183274"/>
              <a:ext cx="628650" cy="200025"/>
            </a:xfrm>
            <a:custGeom>
              <a:avLst/>
              <a:gdLst>
                <a:gd name="connsiteX0" fmla="*/ 627002 w 628650"/>
                <a:gd name="connsiteY0" fmla="*/ 141522 h 200025"/>
                <a:gd name="connsiteX1" fmla="*/ 627002 w 628650"/>
                <a:gd name="connsiteY1" fmla="*/ 10230 h 200025"/>
                <a:gd name="connsiteX2" fmla="*/ 623907 w 628650"/>
                <a:gd name="connsiteY2" fmla="*/ 7144 h 200025"/>
                <a:gd name="connsiteX3" fmla="*/ 10239 w 628650"/>
                <a:gd name="connsiteY3" fmla="*/ 7144 h 200025"/>
                <a:gd name="connsiteX4" fmla="*/ 7144 w 628650"/>
                <a:gd name="connsiteY4" fmla="*/ 10230 h 200025"/>
                <a:gd name="connsiteX5" fmla="*/ 7144 w 628650"/>
                <a:gd name="connsiteY5" fmla="*/ 155105 h 200025"/>
                <a:gd name="connsiteX6" fmla="*/ 7582 w 628650"/>
                <a:gd name="connsiteY6" fmla="*/ 155543 h 200025"/>
                <a:gd name="connsiteX7" fmla="*/ 15783 w 628650"/>
                <a:gd name="connsiteY7" fmla="*/ 155543 h 200025"/>
                <a:gd name="connsiteX8" fmla="*/ 24174 w 628650"/>
                <a:gd name="connsiteY8" fmla="*/ 163935 h 200025"/>
                <a:gd name="connsiteX9" fmla="*/ 15783 w 628650"/>
                <a:gd name="connsiteY9" fmla="*/ 172326 h 200025"/>
                <a:gd name="connsiteX10" fmla="*/ 7582 w 628650"/>
                <a:gd name="connsiteY10" fmla="*/ 172326 h 200025"/>
                <a:gd name="connsiteX11" fmla="*/ 7144 w 628650"/>
                <a:gd name="connsiteY11" fmla="*/ 172774 h 200025"/>
                <a:gd name="connsiteX12" fmla="*/ 7144 w 628650"/>
                <a:gd name="connsiteY12" fmla="*/ 190605 h 200025"/>
                <a:gd name="connsiteX13" fmla="*/ 10239 w 628650"/>
                <a:gd name="connsiteY13" fmla="*/ 193691 h 200025"/>
                <a:gd name="connsiteX14" fmla="*/ 53521 w 628650"/>
                <a:gd name="connsiteY14" fmla="*/ 193691 h 200025"/>
                <a:gd name="connsiteX15" fmla="*/ 56388 w 628650"/>
                <a:gd name="connsiteY15" fmla="*/ 191757 h 200025"/>
                <a:gd name="connsiteX16" fmla="*/ 100727 w 628650"/>
                <a:gd name="connsiteY16" fmla="*/ 164163 h 200025"/>
                <a:gd name="connsiteX17" fmla="*/ 143418 w 628650"/>
                <a:gd name="connsiteY17" fmla="*/ 187204 h 200025"/>
                <a:gd name="connsiteX18" fmla="*/ 146275 w 628650"/>
                <a:gd name="connsiteY18" fmla="*/ 189138 h 200025"/>
                <a:gd name="connsiteX19" fmla="*/ 149133 w 628650"/>
                <a:gd name="connsiteY19" fmla="*/ 187204 h 200025"/>
                <a:gd name="connsiteX20" fmla="*/ 193739 w 628650"/>
                <a:gd name="connsiteY20" fmla="*/ 164402 h 200025"/>
                <a:gd name="connsiteX21" fmla="*/ 238782 w 628650"/>
                <a:gd name="connsiteY21" fmla="*/ 191662 h 200025"/>
                <a:gd name="connsiteX22" fmla="*/ 241697 w 628650"/>
                <a:gd name="connsiteY22" fmla="*/ 193691 h 200025"/>
                <a:gd name="connsiteX23" fmla="*/ 435254 w 628650"/>
                <a:gd name="connsiteY23" fmla="*/ 193691 h 200025"/>
                <a:gd name="connsiteX24" fmla="*/ 438350 w 628650"/>
                <a:gd name="connsiteY24" fmla="*/ 190605 h 200025"/>
                <a:gd name="connsiteX25" fmla="*/ 438350 w 628650"/>
                <a:gd name="connsiteY25" fmla="*/ 144618 h 200025"/>
                <a:gd name="connsiteX26" fmla="*/ 623897 w 628650"/>
                <a:gd name="connsiteY26" fmla="*/ 144609 h 200025"/>
                <a:gd name="connsiteX27" fmla="*/ 627002 w 628650"/>
                <a:gd name="connsiteY27" fmla="*/ 141522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28650" h="200025">
                  <a:moveTo>
                    <a:pt x="627002" y="141522"/>
                  </a:moveTo>
                  <a:lnTo>
                    <a:pt x="627002" y="10230"/>
                  </a:lnTo>
                  <a:cubicBezTo>
                    <a:pt x="627002" y="8525"/>
                    <a:pt x="625612" y="7144"/>
                    <a:pt x="623907" y="7144"/>
                  </a:cubicBezTo>
                  <a:lnTo>
                    <a:pt x="10239" y="7144"/>
                  </a:lnTo>
                  <a:cubicBezTo>
                    <a:pt x="8534" y="7144"/>
                    <a:pt x="7144" y="8534"/>
                    <a:pt x="7144" y="10230"/>
                  </a:cubicBezTo>
                  <a:lnTo>
                    <a:pt x="7144" y="155105"/>
                  </a:lnTo>
                  <a:cubicBezTo>
                    <a:pt x="7144" y="155343"/>
                    <a:pt x="7344" y="155543"/>
                    <a:pt x="7582" y="155543"/>
                  </a:cubicBezTo>
                  <a:lnTo>
                    <a:pt x="15783" y="155543"/>
                  </a:lnTo>
                  <a:cubicBezTo>
                    <a:pt x="20403" y="155543"/>
                    <a:pt x="24174" y="159315"/>
                    <a:pt x="24174" y="163935"/>
                  </a:cubicBezTo>
                  <a:cubicBezTo>
                    <a:pt x="24174" y="168564"/>
                    <a:pt x="20403" y="172326"/>
                    <a:pt x="15783" y="172326"/>
                  </a:cubicBezTo>
                  <a:lnTo>
                    <a:pt x="7582" y="172326"/>
                  </a:lnTo>
                  <a:cubicBezTo>
                    <a:pt x="7334" y="172326"/>
                    <a:pt x="7144" y="172526"/>
                    <a:pt x="7144" y="172774"/>
                  </a:cubicBezTo>
                  <a:lnTo>
                    <a:pt x="7144" y="190605"/>
                  </a:lnTo>
                  <a:cubicBezTo>
                    <a:pt x="7144" y="192319"/>
                    <a:pt x="8534" y="193691"/>
                    <a:pt x="10239" y="193691"/>
                  </a:cubicBezTo>
                  <a:lnTo>
                    <a:pt x="53521" y="193691"/>
                  </a:lnTo>
                  <a:cubicBezTo>
                    <a:pt x="54797" y="193691"/>
                    <a:pt x="55921" y="192948"/>
                    <a:pt x="56388" y="191757"/>
                  </a:cubicBezTo>
                  <a:cubicBezTo>
                    <a:pt x="56502" y="191481"/>
                    <a:pt x="67847" y="164163"/>
                    <a:pt x="100727" y="164163"/>
                  </a:cubicBezTo>
                  <a:cubicBezTo>
                    <a:pt x="133474" y="164163"/>
                    <a:pt x="143018" y="186261"/>
                    <a:pt x="143418" y="187204"/>
                  </a:cubicBezTo>
                  <a:cubicBezTo>
                    <a:pt x="143885" y="188395"/>
                    <a:pt x="145018" y="189138"/>
                    <a:pt x="146275" y="189138"/>
                  </a:cubicBezTo>
                  <a:cubicBezTo>
                    <a:pt x="147542" y="189138"/>
                    <a:pt x="148666" y="188395"/>
                    <a:pt x="149133" y="187204"/>
                  </a:cubicBezTo>
                  <a:cubicBezTo>
                    <a:pt x="149228" y="186995"/>
                    <a:pt x="158963" y="164402"/>
                    <a:pt x="193739" y="164402"/>
                  </a:cubicBezTo>
                  <a:cubicBezTo>
                    <a:pt x="228371" y="164402"/>
                    <a:pt x="238382" y="190557"/>
                    <a:pt x="238782" y="191662"/>
                  </a:cubicBezTo>
                  <a:cubicBezTo>
                    <a:pt x="239220" y="192891"/>
                    <a:pt x="240392" y="193691"/>
                    <a:pt x="241697" y="193691"/>
                  </a:cubicBezTo>
                  <a:lnTo>
                    <a:pt x="435254" y="193691"/>
                  </a:lnTo>
                  <a:cubicBezTo>
                    <a:pt x="436969" y="193691"/>
                    <a:pt x="438350" y="192310"/>
                    <a:pt x="438350" y="190605"/>
                  </a:cubicBezTo>
                  <a:lnTo>
                    <a:pt x="438350" y="144618"/>
                  </a:lnTo>
                  <a:lnTo>
                    <a:pt x="623897" y="144609"/>
                  </a:lnTo>
                  <a:cubicBezTo>
                    <a:pt x="625621" y="144609"/>
                    <a:pt x="627002" y="143218"/>
                    <a:pt x="627002" y="141522"/>
                  </a:cubicBezTo>
                  <a:close/>
                </a:path>
              </a:pathLst>
            </a:custGeom>
            <a:grpFill/>
            <a:ln w="9525" cap="flat">
              <a:noFill/>
              <a:prstDash val="solid"/>
              <a:miter/>
            </a:ln>
          </p:spPr>
          <p:txBody>
            <a:bodyPr rtlCol="0" anchor="ctr"/>
            <a:lstStyle/>
            <a:p>
              <a:endParaRPr lang="en-US" dirty="0">
                <a:solidFill>
                  <a:srgbClr val="0070C0"/>
                </a:solidFill>
                <a:latin typeface="Arial" panose="020B0604020202020204" pitchFamily="34" charset="0"/>
                <a:cs typeface="Arial" panose="020B0604020202020204" pitchFamily="34" charset="0"/>
              </a:endParaRPr>
            </a:p>
          </p:txBody>
        </p:sp>
      </p:grpSp>
      <p:grpSp>
        <p:nvGrpSpPr>
          <p:cNvPr id="237" name="Graphic 10">
            <a:extLst>
              <a:ext uri="{FF2B5EF4-FFF2-40B4-BE49-F238E27FC236}">
                <a16:creationId xmlns:a16="http://schemas.microsoft.com/office/drawing/2014/main" id="{5649A15C-54F6-4C0E-B4C2-FBCE74CAAAD9}"/>
              </a:ext>
            </a:extLst>
          </p:cNvPr>
          <p:cNvGrpSpPr/>
          <p:nvPr/>
        </p:nvGrpSpPr>
        <p:grpSpPr>
          <a:xfrm>
            <a:off x="1616394" y="4420502"/>
            <a:ext cx="1507384" cy="1642650"/>
            <a:chOff x="5619750" y="2833687"/>
            <a:chExt cx="952500" cy="1190625"/>
          </a:xfrm>
          <a:solidFill>
            <a:schemeClr val="accent2">
              <a:lumMod val="50000"/>
            </a:schemeClr>
          </a:solidFill>
        </p:grpSpPr>
        <p:sp>
          <p:nvSpPr>
            <p:cNvPr id="238" name="Freeform: Shape 237">
              <a:extLst>
                <a:ext uri="{FF2B5EF4-FFF2-40B4-BE49-F238E27FC236}">
                  <a16:creationId xmlns:a16="http://schemas.microsoft.com/office/drawing/2014/main" id="{8B472048-8F93-4454-9FD7-EF18430D1DBE}"/>
                </a:ext>
              </a:extLst>
            </p:cNvPr>
            <p:cNvSpPr/>
            <p:nvPr/>
          </p:nvSpPr>
          <p:spPr>
            <a:xfrm>
              <a:off x="5722182" y="3353542"/>
              <a:ext cx="76200" cy="76200"/>
            </a:xfrm>
            <a:custGeom>
              <a:avLst/>
              <a:gdLst>
                <a:gd name="connsiteX0" fmla="*/ 41519 w 76200"/>
                <a:gd name="connsiteY0" fmla="*/ 7144 h 76200"/>
                <a:gd name="connsiteX1" fmla="*/ 7144 w 76200"/>
                <a:gd name="connsiteY1" fmla="*/ 41539 h 76200"/>
                <a:gd name="connsiteX2" fmla="*/ 41519 w 76200"/>
                <a:gd name="connsiteY2" fmla="*/ 75905 h 76200"/>
                <a:gd name="connsiteX3" fmla="*/ 75914 w 76200"/>
                <a:gd name="connsiteY3" fmla="*/ 41539 h 76200"/>
                <a:gd name="connsiteX4" fmla="*/ 41519 w 76200"/>
                <a:gd name="connsiteY4" fmla="*/ 7144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6200">
                  <a:moveTo>
                    <a:pt x="41519" y="7144"/>
                  </a:moveTo>
                  <a:cubicBezTo>
                    <a:pt x="22565" y="7144"/>
                    <a:pt x="7144" y="22574"/>
                    <a:pt x="7144" y="41539"/>
                  </a:cubicBezTo>
                  <a:cubicBezTo>
                    <a:pt x="7144" y="60484"/>
                    <a:pt x="22565" y="75905"/>
                    <a:pt x="41519" y="75905"/>
                  </a:cubicBezTo>
                  <a:cubicBezTo>
                    <a:pt x="60493" y="75905"/>
                    <a:pt x="75914" y="60484"/>
                    <a:pt x="75914" y="41539"/>
                  </a:cubicBezTo>
                  <a:cubicBezTo>
                    <a:pt x="75914" y="22574"/>
                    <a:pt x="60493" y="7144"/>
                    <a:pt x="41519" y="7144"/>
                  </a:cubicBezTo>
                  <a:close/>
                </a:path>
              </a:pathLst>
            </a:custGeom>
            <a:grpFill/>
            <a:ln w="9525" cap="flat">
              <a:noFill/>
              <a:prstDash val="solid"/>
              <a:miter/>
            </a:ln>
          </p:spPr>
          <p:txBody>
            <a:bodyPr rtlCol="0" anchor="ctr"/>
            <a:lstStyle/>
            <a:p>
              <a:endParaRPr lang="en-US" dirty="0">
                <a:solidFill>
                  <a:srgbClr val="0070C0"/>
                </a:solidFill>
                <a:latin typeface="Arial" panose="020B0604020202020204" pitchFamily="34" charset="0"/>
                <a:cs typeface="Arial" panose="020B0604020202020204" pitchFamily="34" charset="0"/>
              </a:endParaRPr>
            </a:p>
          </p:txBody>
        </p:sp>
        <p:sp>
          <p:nvSpPr>
            <p:cNvPr id="239" name="Freeform: Shape 238">
              <a:extLst>
                <a:ext uri="{FF2B5EF4-FFF2-40B4-BE49-F238E27FC236}">
                  <a16:creationId xmlns:a16="http://schemas.microsoft.com/office/drawing/2014/main" id="{80573219-DB3F-4931-B0DF-8134F6BD3A93}"/>
                </a:ext>
              </a:extLst>
            </p:cNvPr>
            <p:cNvSpPr/>
            <p:nvPr/>
          </p:nvSpPr>
          <p:spPr>
            <a:xfrm>
              <a:off x="5812298" y="3353542"/>
              <a:ext cx="76200" cy="76200"/>
            </a:xfrm>
            <a:custGeom>
              <a:avLst/>
              <a:gdLst>
                <a:gd name="connsiteX0" fmla="*/ 41519 w 76200"/>
                <a:gd name="connsiteY0" fmla="*/ 7144 h 76200"/>
                <a:gd name="connsiteX1" fmla="*/ 7144 w 76200"/>
                <a:gd name="connsiteY1" fmla="*/ 41539 h 76200"/>
                <a:gd name="connsiteX2" fmla="*/ 41519 w 76200"/>
                <a:gd name="connsiteY2" fmla="*/ 75905 h 76200"/>
                <a:gd name="connsiteX3" fmla="*/ 75905 w 76200"/>
                <a:gd name="connsiteY3" fmla="*/ 41539 h 76200"/>
                <a:gd name="connsiteX4" fmla="*/ 41519 w 76200"/>
                <a:gd name="connsiteY4" fmla="*/ 7144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6200">
                  <a:moveTo>
                    <a:pt x="41519" y="7144"/>
                  </a:moveTo>
                  <a:cubicBezTo>
                    <a:pt x="22555" y="7144"/>
                    <a:pt x="7144" y="22574"/>
                    <a:pt x="7144" y="41539"/>
                  </a:cubicBezTo>
                  <a:cubicBezTo>
                    <a:pt x="7144" y="60484"/>
                    <a:pt x="22565" y="75905"/>
                    <a:pt x="41519" y="75905"/>
                  </a:cubicBezTo>
                  <a:cubicBezTo>
                    <a:pt x="60484" y="75905"/>
                    <a:pt x="75905" y="60484"/>
                    <a:pt x="75905" y="41539"/>
                  </a:cubicBezTo>
                  <a:cubicBezTo>
                    <a:pt x="75914" y="22574"/>
                    <a:pt x="60484" y="7144"/>
                    <a:pt x="41519" y="7144"/>
                  </a:cubicBezTo>
                  <a:close/>
                </a:path>
              </a:pathLst>
            </a:custGeom>
            <a:grpFill/>
            <a:ln w="9525" cap="flat">
              <a:noFill/>
              <a:prstDash val="solid"/>
              <a:miter/>
            </a:ln>
          </p:spPr>
          <p:txBody>
            <a:bodyPr rtlCol="0" anchor="ctr"/>
            <a:lstStyle/>
            <a:p>
              <a:endParaRPr lang="en-US" dirty="0">
                <a:solidFill>
                  <a:srgbClr val="0070C0"/>
                </a:solidFill>
                <a:latin typeface="Arial" panose="020B0604020202020204" pitchFamily="34" charset="0"/>
                <a:cs typeface="Arial" panose="020B0604020202020204" pitchFamily="34" charset="0"/>
              </a:endParaRPr>
            </a:p>
          </p:txBody>
        </p:sp>
        <p:sp>
          <p:nvSpPr>
            <p:cNvPr id="240" name="Freeform: Shape 239">
              <a:extLst>
                <a:ext uri="{FF2B5EF4-FFF2-40B4-BE49-F238E27FC236}">
                  <a16:creationId xmlns:a16="http://schemas.microsoft.com/office/drawing/2014/main" id="{1C2846AB-2C87-4FC9-BD9C-F1E5251B96E7}"/>
                </a:ext>
              </a:extLst>
            </p:cNvPr>
            <p:cNvSpPr/>
            <p:nvPr/>
          </p:nvSpPr>
          <p:spPr>
            <a:xfrm>
              <a:off x="6093828" y="3353542"/>
              <a:ext cx="76200" cy="76200"/>
            </a:xfrm>
            <a:custGeom>
              <a:avLst/>
              <a:gdLst>
                <a:gd name="connsiteX0" fmla="*/ 41519 w 76200"/>
                <a:gd name="connsiteY0" fmla="*/ 7144 h 76200"/>
                <a:gd name="connsiteX1" fmla="*/ 7144 w 76200"/>
                <a:gd name="connsiteY1" fmla="*/ 41539 h 76200"/>
                <a:gd name="connsiteX2" fmla="*/ 41519 w 76200"/>
                <a:gd name="connsiteY2" fmla="*/ 75905 h 76200"/>
                <a:gd name="connsiteX3" fmla="*/ 75905 w 76200"/>
                <a:gd name="connsiteY3" fmla="*/ 41539 h 76200"/>
                <a:gd name="connsiteX4" fmla="*/ 41519 w 76200"/>
                <a:gd name="connsiteY4" fmla="*/ 7144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6200">
                  <a:moveTo>
                    <a:pt x="41519" y="7144"/>
                  </a:moveTo>
                  <a:cubicBezTo>
                    <a:pt x="22565" y="7144"/>
                    <a:pt x="7144" y="22574"/>
                    <a:pt x="7144" y="41539"/>
                  </a:cubicBezTo>
                  <a:cubicBezTo>
                    <a:pt x="7144" y="60484"/>
                    <a:pt x="22565" y="75905"/>
                    <a:pt x="41519" y="75905"/>
                  </a:cubicBezTo>
                  <a:cubicBezTo>
                    <a:pt x="60474" y="75905"/>
                    <a:pt x="75905" y="60484"/>
                    <a:pt x="75905" y="41539"/>
                  </a:cubicBezTo>
                  <a:cubicBezTo>
                    <a:pt x="75905" y="22574"/>
                    <a:pt x="60474" y="7144"/>
                    <a:pt x="41519" y="7144"/>
                  </a:cubicBezTo>
                  <a:close/>
                </a:path>
              </a:pathLst>
            </a:custGeom>
            <a:grpFill/>
            <a:ln w="9525" cap="flat">
              <a:noFill/>
              <a:prstDash val="solid"/>
              <a:miter/>
            </a:ln>
          </p:spPr>
          <p:txBody>
            <a:bodyPr rtlCol="0" anchor="ctr"/>
            <a:lstStyle/>
            <a:p>
              <a:endParaRPr lang="en-US" dirty="0">
                <a:solidFill>
                  <a:srgbClr val="0070C0"/>
                </a:solidFill>
                <a:latin typeface="Arial" panose="020B0604020202020204" pitchFamily="34" charset="0"/>
                <a:cs typeface="Arial" panose="020B0604020202020204" pitchFamily="34" charset="0"/>
              </a:endParaRPr>
            </a:p>
          </p:txBody>
        </p:sp>
        <p:sp>
          <p:nvSpPr>
            <p:cNvPr id="241" name="Freeform: Shape 240">
              <a:extLst>
                <a:ext uri="{FF2B5EF4-FFF2-40B4-BE49-F238E27FC236}">
                  <a16:creationId xmlns:a16="http://schemas.microsoft.com/office/drawing/2014/main" id="{06E89EB9-77D5-4EA3-9839-4CE81817696C}"/>
                </a:ext>
              </a:extLst>
            </p:cNvPr>
            <p:cNvSpPr/>
            <p:nvPr/>
          </p:nvSpPr>
          <p:spPr>
            <a:xfrm>
              <a:off x="6183239" y="3353542"/>
              <a:ext cx="76200" cy="76200"/>
            </a:xfrm>
            <a:custGeom>
              <a:avLst/>
              <a:gdLst>
                <a:gd name="connsiteX0" fmla="*/ 41510 w 76200"/>
                <a:gd name="connsiteY0" fmla="*/ 7144 h 76200"/>
                <a:gd name="connsiteX1" fmla="*/ 7144 w 76200"/>
                <a:gd name="connsiteY1" fmla="*/ 41539 h 76200"/>
                <a:gd name="connsiteX2" fmla="*/ 41510 w 76200"/>
                <a:gd name="connsiteY2" fmla="*/ 75905 h 76200"/>
                <a:gd name="connsiteX3" fmla="*/ 75895 w 76200"/>
                <a:gd name="connsiteY3" fmla="*/ 41539 h 76200"/>
                <a:gd name="connsiteX4" fmla="*/ 41510 w 76200"/>
                <a:gd name="connsiteY4" fmla="*/ 7144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6200">
                  <a:moveTo>
                    <a:pt x="41510" y="7144"/>
                  </a:moveTo>
                  <a:cubicBezTo>
                    <a:pt x="22546" y="7144"/>
                    <a:pt x="7144" y="22574"/>
                    <a:pt x="7144" y="41539"/>
                  </a:cubicBezTo>
                  <a:cubicBezTo>
                    <a:pt x="7144" y="60484"/>
                    <a:pt x="22546" y="75905"/>
                    <a:pt x="41510" y="75905"/>
                  </a:cubicBezTo>
                  <a:cubicBezTo>
                    <a:pt x="60465" y="75905"/>
                    <a:pt x="75895" y="60484"/>
                    <a:pt x="75895" y="41539"/>
                  </a:cubicBezTo>
                  <a:cubicBezTo>
                    <a:pt x="75895" y="22574"/>
                    <a:pt x="60465" y="7144"/>
                    <a:pt x="41510" y="7144"/>
                  </a:cubicBezTo>
                  <a:close/>
                </a:path>
              </a:pathLst>
            </a:custGeom>
            <a:grpFill/>
            <a:ln w="9525" cap="flat">
              <a:noFill/>
              <a:prstDash val="solid"/>
              <a:miter/>
            </a:ln>
          </p:spPr>
          <p:txBody>
            <a:bodyPr rtlCol="0" anchor="ctr"/>
            <a:lstStyle/>
            <a:p>
              <a:endParaRPr lang="en-US" dirty="0">
                <a:solidFill>
                  <a:srgbClr val="0070C0"/>
                </a:solidFill>
                <a:latin typeface="Arial" panose="020B0604020202020204" pitchFamily="34" charset="0"/>
                <a:cs typeface="Arial" panose="020B0604020202020204" pitchFamily="34" charset="0"/>
              </a:endParaRPr>
            </a:p>
          </p:txBody>
        </p:sp>
        <p:sp>
          <p:nvSpPr>
            <p:cNvPr id="242" name="Freeform: Shape 241">
              <a:extLst>
                <a:ext uri="{FF2B5EF4-FFF2-40B4-BE49-F238E27FC236}">
                  <a16:creationId xmlns:a16="http://schemas.microsoft.com/office/drawing/2014/main" id="{B7B2AED5-1328-41D1-8617-5C4D8D079509}"/>
                </a:ext>
              </a:extLst>
            </p:cNvPr>
            <p:cNvSpPr/>
            <p:nvPr/>
          </p:nvSpPr>
          <p:spPr>
            <a:xfrm>
              <a:off x="6416459" y="3353542"/>
              <a:ext cx="76200" cy="76200"/>
            </a:xfrm>
            <a:custGeom>
              <a:avLst/>
              <a:gdLst>
                <a:gd name="connsiteX0" fmla="*/ 41529 w 76200"/>
                <a:gd name="connsiteY0" fmla="*/ 7144 h 76200"/>
                <a:gd name="connsiteX1" fmla="*/ 7144 w 76200"/>
                <a:gd name="connsiteY1" fmla="*/ 41539 h 76200"/>
                <a:gd name="connsiteX2" fmla="*/ 41529 w 76200"/>
                <a:gd name="connsiteY2" fmla="*/ 75905 h 76200"/>
                <a:gd name="connsiteX3" fmla="*/ 75905 w 76200"/>
                <a:gd name="connsiteY3" fmla="*/ 41539 h 76200"/>
                <a:gd name="connsiteX4" fmla="*/ 41529 w 76200"/>
                <a:gd name="connsiteY4" fmla="*/ 7144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6200">
                  <a:moveTo>
                    <a:pt x="41529" y="7144"/>
                  </a:moveTo>
                  <a:cubicBezTo>
                    <a:pt x="22565" y="7144"/>
                    <a:pt x="7144" y="22574"/>
                    <a:pt x="7144" y="41539"/>
                  </a:cubicBezTo>
                  <a:cubicBezTo>
                    <a:pt x="7144" y="60484"/>
                    <a:pt x="22565" y="75905"/>
                    <a:pt x="41529" y="75905"/>
                  </a:cubicBezTo>
                  <a:cubicBezTo>
                    <a:pt x="60474" y="75905"/>
                    <a:pt x="75905" y="60484"/>
                    <a:pt x="75905" y="41539"/>
                  </a:cubicBezTo>
                  <a:cubicBezTo>
                    <a:pt x="75905" y="22574"/>
                    <a:pt x="60474" y="7144"/>
                    <a:pt x="41529" y="7144"/>
                  </a:cubicBezTo>
                  <a:close/>
                </a:path>
              </a:pathLst>
            </a:custGeom>
            <a:grpFill/>
            <a:ln w="9525" cap="flat">
              <a:noFill/>
              <a:prstDash val="solid"/>
              <a:miter/>
            </a:ln>
          </p:spPr>
          <p:txBody>
            <a:bodyPr rtlCol="0" anchor="ctr"/>
            <a:lstStyle/>
            <a:p>
              <a:endParaRPr lang="en-US" dirty="0">
                <a:solidFill>
                  <a:srgbClr val="0070C0"/>
                </a:solidFill>
                <a:latin typeface="Arial" panose="020B0604020202020204" pitchFamily="34" charset="0"/>
                <a:cs typeface="Arial" panose="020B0604020202020204" pitchFamily="34" charset="0"/>
              </a:endParaRPr>
            </a:p>
          </p:txBody>
        </p:sp>
        <p:sp>
          <p:nvSpPr>
            <p:cNvPr id="243" name="Freeform: Shape 242">
              <a:extLst>
                <a:ext uri="{FF2B5EF4-FFF2-40B4-BE49-F238E27FC236}">
                  <a16:creationId xmlns:a16="http://schemas.microsoft.com/office/drawing/2014/main" id="{DCF0F99D-3B63-4E61-9726-7170A9428509}"/>
                </a:ext>
              </a:extLst>
            </p:cNvPr>
            <p:cNvSpPr/>
            <p:nvPr/>
          </p:nvSpPr>
          <p:spPr>
            <a:xfrm>
              <a:off x="6102677" y="3183264"/>
              <a:ext cx="419100" cy="219075"/>
            </a:xfrm>
            <a:custGeom>
              <a:avLst/>
              <a:gdLst>
                <a:gd name="connsiteX0" fmla="*/ 395097 w 419100"/>
                <a:gd name="connsiteY0" fmla="*/ 123187 h 219075"/>
                <a:gd name="connsiteX1" fmla="*/ 370027 w 419100"/>
                <a:gd name="connsiteY1" fmla="*/ 122653 h 219075"/>
                <a:gd name="connsiteX2" fmla="*/ 328451 w 419100"/>
                <a:gd name="connsiteY2" fmla="*/ 123111 h 219075"/>
                <a:gd name="connsiteX3" fmla="*/ 328451 w 419100"/>
                <a:gd name="connsiteY3" fmla="*/ 81629 h 219075"/>
                <a:gd name="connsiteX4" fmla="*/ 315335 w 419100"/>
                <a:gd name="connsiteY4" fmla="*/ 66046 h 219075"/>
                <a:gd name="connsiteX5" fmla="*/ 296923 w 419100"/>
                <a:gd name="connsiteY5" fmla="*/ 66046 h 219075"/>
                <a:gd name="connsiteX6" fmla="*/ 280226 w 419100"/>
                <a:gd name="connsiteY6" fmla="*/ 37690 h 219075"/>
                <a:gd name="connsiteX7" fmla="*/ 212846 w 419100"/>
                <a:gd name="connsiteY7" fmla="*/ 7144 h 219075"/>
                <a:gd name="connsiteX8" fmla="*/ 198006 w 419100"/>
                <a:gd name="connsiteY8" fmla="*/ 10916 h 219075"/>
                <a:gd name="connsiteX9" fmla="*/ 195024 w 419100"/>
                <a:gd name="connsiteY9" fmla="*/ 23508 h 219075"/>
                <a:gd name="connsiteX10" fmla="*/ 195034 w 419100"/>
                <a:gd name="connsiteY10" fmla="*/ 25546 h 219075"/>
                <a:gd name="connsiteX11" fmla="*/ 195034 w 419100"/>
                <a:gd name="connsiteY11" fmla="*/ 152619 h 219075"/>
                <a:gd name="connsiteX12" fmla="*/ 10249 w 419100"/>
                <a:gd name="connsiteY12" fmla="*/ 152619 h 219075"/>
                <a:gd name="connsiteX13" fmla="*/ 7144 w 419100"/>
                <a:gd name="connsiteY13" fmla="*/ 155705 h 219075"/>
                <a:gd name="connsiteX14" fmla="*/ 7144 w 419100"/>
                <a:gd name="connsiteY14" fmla="*/ 168659 h 219075"/>
                <a:gd name="connsiteX15" fmla="*/ 10249 w 419100"/>
                <a:gd name="connsiteY15" fmla="*/ 171755 h 219075"/>
                <a:gd name="connsiteX16" fmla="*/ 59836 w 419100"/>
                <a:gd name="connsiteY16" fmla="*/ 171755 h 219075"/>
                <a:gd name="connsiteX17" fmla="*/ 72533 w 419100"/>
                <a:gd name="connsiteY17" fmla="*/ 189852 h 219075"/>
                <a:gd name="connsiteX18" fmla="*/ 75619 w 419100"/>
                <a:gd name="connsiteY18" fmla="*/ 192948 h 219075"/>
                <a:gd name="connsiteX19" fmla="*/ 78696 w 419100"/>
                <a:gd name="connsiteY19" fmla="*/ 189852 h 219075"/>
                <a:gd name="connsiteX20" fmla="*/ 94907 w 419100"/>
                <a:gd name="connsiteY20" fmla="*/ 173803 h 219075"/>
                <a:gd name="connsiteX21" fmla="*/ 154305 w 419100"/>
                <a:gd name="connsiteY21" fmla="*/ 173803 h 219075"/>
                <a:gd name="connsiteX22" fmla="*/ 170869 w 419100"/>
                <a:gd name="connsiteY22" fmla="*/ 211788 h 219075"/>
                <a:gd name="connsiteX23" fmla="*/ 173965 w 419100"/>
                <a:gd name="connsiteY23" fmla="*/ 214865 h 219075"/>
                <a:gd name="connsiteX24" fmla="*/ 302371 w 419100"/>
                <a:gd name="connsiteY24" fmla="*/ 214865 h 219075"/>
                <a:gd name="connsiteX25" fmla="*/ 305448 w 419100"/>
                <a:gd name="connsiteY25" fmla="*/ 211884 h 219075"/>
                <a:gd name="connsiteX26" fmla="*/ 312087 w 419100"/>
                <a:gd name="connsiteY26" fmla="*/ 188404 h 219075"/>
                <a:gd name="connsiteX27" fmla="*/ 352997 w 419100"/>
                <a:gd name="connsiteY27" fmla="*/ 165240 h 219075"/>
                <a:gd name="connsiteX28" fmla="*/ 394164 w 419100"/>
                <a:gd name="connsiteY28" fmla="*/ 189090 h 219075"/>
                <a:gd name="connsiteX29" fmla="*/ 401212 w 419100"/>
                <a:gd name="connsiteY29" fmla="*/ 213608 h 219075"/>
                <a:gd name="connsiteX30" fmla="*/ 404308 w 419100"/>
                <a:gd name="connsiteY30" fmla="*/ 216551 h 219075"/>
                <a:gd name="connsiteX31" fmla="*/ 417205 w 419100"/>
                <a:gd name="connsiteY31" fmla="*/ 216551 h 219075"/>
                <a:gd name="connsiteX32" fmla="*/ 420281 w 419100"/>
                <a:gd name="connsiteY32" fmla="*/ 213465 h 219075"/>
                <a:gd name="connsiteX33" fmla="*/ 420281 w 419100"/>
                <a:gd name="connsiteY33" fmla="*/ 159058 h 219075"/>
                <a:gd name="connsiteX34" fmla="*/ 419843 w 419100"/>
                <a:gd name="connsiteY34" fmla="*/ 158620 h 219075"/>
                <a:gd name="connsiteX35" fmla="*/ 406337 w 419100"/>
                <a:gd name="connsiteY35" fmla="*/ 158620 h 219075"/>
                <a:gd name="connsiteX36" fmla="*/ 397945 w 419100"/>
                <a:gd name="connsiteY36" fmla="*/ 150228 h 219075"/>
                <a:gd name="connsiteX37" fmla="*/ 406337 w 419100"/>
                <a:gd name="connsiteY37" fmla="*/ 141837 h 219075"/>
                <a:gd name="connsiteX38" fmla="*/ 419843 w 419100"/>
                <a:gd name="connsiteY38" fmla="*/ 141837 h 219075"/>
                <a:gd name="connsiteX39" fmla="*/ 420281 w 419100"/>
                <a:gd name="connsiteY39" fmla="*/ 141399 h 219075"/>
                <a:gd name="connsiteX40" fmla="*/ 420281 w 419100"/>
                <a:gd name="connsiteY40" fmla="*/ 134474 h 219075"/>
                <a:gd name="connsiteX41" fmla="*/ 395097 w 419100"/>
                <a:gd name="connsiteY41" fmla="*/ 123187 h 219075"/>
                <a:gd name="connsiteX42" fmla="*/ 311020 w 419100"/>
                <a:gd name="connsiteY42" fmla="*/ 89764 h 219075"/>
                <a:gd name="connsiteX43" fmla="*/ 311020 w 419100"/>
                <a:gd name="connsiteY43" fmla="*/ 123215 h 219075"/>
                <a:gd name="connsiteX44" fmla="*/ 271624 w 419100"/>
                <a:gd name="connsiteY44" fmla="*/ 123215 h 219075"/>
                <a:gd name="connsiteX45" fmla="*/ 271624 w 419100"/>
                <a:gd name="connsiteY45" fmla="*/ 83810 h 219075"/>
                <a:gd name="connsiteX46" fmla="*/ 305067 w 419100"/>
                <a:gd name="connsiteY46" fmla="*/ 83810 h 219075"/>
                <a:gd name="connsiteX47" fmla="*/ 311020 w 419100"/>
                <a:gd name="connsiteY47" fmla="*/ 89764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19100" h="219075">
                  <a:moveTo>
                    <a:pt x="395097" y="123187"/>
                  </a:moveTo>
                  <a:cubicBezTo>
                    <a:pt x="390506" y="122834"/>
                    <a:pt x="382067" y="122653"/>
                    <a:pt x="370027" y="122653"/>
                  </a:cubicBezTo>
                  <a:cubicBezTo>
                    <a:pt x="354111" y="122653"/>
                    <a:pt x="335966" y="122968"/>
                    <a:pt x="328451" y="123111"/>
                  </a:cubicBezTo>
                  <a:lnTo>
                    <a:pt x="328451" y="81629"/>
                  </a:lnTo>
                  <a:cubicBezTo>
                    <a:pt x="328451" y="71142"/>
                    <a:pt x="324155" y="66046"/>
                    <a:pt x="315335" y="66046"/>
                  </a:cubicBezTo>
                  <a:lnTo>
                    <a:pt x="296923" y="66046"/>
                  </a:lnTo>
                  <a:cubicBezTo>
                    <a:pt x="295180" y="61255"/>
                    <a:pt x="290217" y="49530"/>
                    <a:pt x="280226" y="37690"/>
                  </a:cubicBezTo>
                  <a:cubicBezTo>
                    <a:pt x="268453" y="23765"/>
                    <a:pt x="247202" y="7144"/>
                    <a:pt x="212846" y="7144"/>
                  </a:cubicBezTo>
                  <a:cubicBezTo>
                    <a:pt x="204978" y="7144"/>
                    <a:pt x="200673" y="8239"/>
                    <a:pt x="198006" y="10916"/>
                  </a:cubicBezTo>
                  <a:cubicBezTo>
                    <a:pt x="194958" y="13983"/>
                    <a:pt x="194986" y="18193"/>
                    <a:pt x="195024" y="23508"/>
                  </a:cubicBezTo>
                  <a:cubicBezTo>
                    <a:pt x="195024" y="24165"/>
                    <a:pt x="195034" y="24841"/>
                    <a:pt x="195034" y="25546"/>
                  </a:cubicBezTo>
                  <a:lnTo>
                    <a:pt x="195034" y="152619"/>
                  </a:lnTo>
                  <a:lnTo>
                    <a:pt x="10249" y="152619"/>
                  </a:lnTo>
                  <a:cubicBezTo>
                    <a:pt x="8544" y="152619"/>
                    <a:pt x="7144" y="154010"/>
                    <a:pt x="7144" y="155705"/>
                  </a:cubicBezTo>
                  <a:lnTo>
                    <a:pt x="7144" y="168659"/>
                  </a:lnTo>
                  <a:cubicBezTo>
                    <a:pt x="7144" y="170364"/>
                    <a:pt x="8544" y="171755"/>
                    <a:pt x="10249" y="171755"/>
                  </a:cubicBezTo>
                  <a:lnTo>
                    <a:pt x="59836" y="171755"/>
                  </a:lnTo>
                  <a:cubicBezTo>
                    <a:pt x="62113" y="172507"/>
                    <a:pt x="72533" y="176746"/>
                    <a:pt x="72533" y="189852"/>
                  </a:cubicBezTo>
                  <a:cubicBezTo>
                    <a:pt x="72533" y="191567"/>
                    <a:pt x="73924" y="192948"/>
                    <a:pt x="75619" y="192948"/>
                  </a:cubicBezTo>
                  <a:cubicBezTo>
                    <a:pt x="77333" y="192948"/>
                    <a:pt x="78696" y="191557"/>
                    <a:pt x="78696" y="189852"/>
                  </a:cubicBezTo>
                  <a:cubicBezTo>
                    <a:pt x="78696" y="176298"/>
                    <a:pt x="93307" y="174022"/>
                    <a:pt x="94907" y="173803"/>
                  </a:cubicBezTo>
                  <a:lnTo>
                    <a:pt x="154305" y="173803"/>
                  </a:lnTo>
                  <a:cubicBezTo>
                    <a:pt x="157277" y="175108"/>
                    <a:pt x="170869" y="182690"/>
                    <a:pt x="170869" y="211788"/>
                  </a:cubicBezTo>
                  <a:cubicBezTo>
                    <a:pt x="170869" y="213484"/>
                    <a:pt x="172269" y="214865"/>
                    <a:pt x="173965" y="214865"/>
                  </a:cubicBezTo>
                  <a:lnTo>
                    <a:pt x="302371" y="214865"/>
                  </a:lnTo>
                  <a:cubicBezTo>
                    <a:pt x="304029" y="214865"/>
                    <a:pt x="305372" y="213560"/>
                    <a:pt x="305448" y="211884"/>
                  </a:cubicBezTo>
                  <a:cubicBezTo>
                    <a:pt x="305448" y="211760"/>
                    <a:pt x="305953" y="200025"/>
                    <a:pt x="312087" y="188404"/>
                  </a:cubicBezTo>
                  <a:cubicBezTo>
                    <a:pt x="320202" y="173050"/>
                    <a:pt x="333966" y="165240"/>
                    <a:pt x="352997" y="165240"/>
                  </a:cubicBezTo>
                  <a:cubicBezTo>
                    <a:pt x="371961" y="165240"/>
                    <a:pt x="385829" y="173269"/>
                    <a:pt x="394164" y="189090"/>
                  </a:cubicBezTo>
                  <a:cubicBezTo>
                    <a:pt x="400536" y="201139"/>
                    <a:pt x="401212" y="213503"/>
                    <a:pt x="401212" y="213608"/>
                  </a:cubicBezTo>
                  <a:cubicBezTo>
                    <a:pt x="401298" y="215255"/>
                    <a:pt x="402650" y="216551"/>
                    <a:pt x="404308" y="216551"/>
                  </a:cubicBezTo>
                  <a:lnTo>
                    <a:pt x="417205" y="216551"/>
                  </a:lnTo>
                  <a:cubicBezTo>
                    <a:pt x="418890" y="216551"/>
                    <a:pt x="420281" y="215170"/>
                    <a:pt x="420281" y="213465"/>
                  </a:cubicBezTo>
                  <a:lnTo>
                    <a:pt x="420281" y="159058"/>
                  </a:lnTo>
                  <a:cubicBezTo>
                    <a:pt x="420281" y="158829"/>
                    <a:pt x="420081" y="158620"/>
                    <a:pt x="419843" y="158620"/>
                  </a:cubicBezTo>
                  <a:lnTo>
                    <a:pt x="406337" y="158620"/>
                  </a:lnTo>
                  <a:cubicBezTo>
                    <a:pt x="401707" y="158620"/>
                    <a:pt x="397945" y="154857"/>
                    <a:pt x="397945" y="150228"/>
                  </a:cubicBezTo>
                  <a:cubicBezTo>
                    <a:pt x="397945" y="145599"/>
                    <a:pt x="401707" y="141837"/>
                    <a:pt x="406337" y="141837"/>
                  </a:cubicBezTo>
                  <a:lnTo>
                    <a:pt x="419843" y="141837"/>
                  </a:lnTo>
                  <a:cubicBezTo>
                    <a:pt x="420072" y="141837"/>
                    <a:pt x="420281" y="141637"/>
                    <a:pt x="420281" y="141399"/>
                  </a:cubicBezTo>
                  <a:lnTo>
                    <a:pt x="420281" y="134474"/>
                  </a:lnTo>
                  <a:cubicBezTo>
                    <a:pt x="420319" y="125130"/>
                    <a:pt x="409185" y="124273"/>
                    <a:pt x="395097" y="123187"/>
                  </a:cubicBezTo>
                  <a:close/>
                  <a:moveTo>
                    <a:pt x="311020" y="89764"/>
                  </a:moveTo>
                  <a:lnTo>
                    <a:pt x="311020" y="123215"/>
                  </a:lnTo>
                  <a:lnTo>
                    <a:pt x="271624" y="123215"/>
                  </a:lnTo>
                  <a:lnTo>
                    <a:pt x="271624" y="83810"/>
                  </a:lnTo>
                  <a:lnTo>
                    <a:pt x="305067" y="83810"/>
                  </a:lnTo>
                  <a:cubicBezTo>
                    <a:pt x="308362" y="83810"/>
                    <a:pt x="311020" y="86477"/>
                    <a:pt x="311020" y="89764"/>
                  </a:cubicBezTo>
                  <a:close/>
                </a:path>
              </a:pathLst>
            </a:custGeom>
            <a:grpFill/>
            <a:ln w="9525" cap="flat">
              <a:noFill/>
              <a:prstDash val="solid"/>
              <a:miter/>
            </a:ln>
          </p:spPr>
          <p:txBody>
            <a:bodyPr rtlCol="0" anchor="ctr"/>
            <a:lstStyle/>
            <a:p>
              <a:endParaRPr lang="en-US" dirty="0">
                <a:solidFill>
                  <a:srgbClr val="0070C0"/>
                </a:solidFill>
                <a:latin typeface="Arial" panose="020B0604020202020204" pitchFamily="34" charset="0"/>
                <a:cs typeface="Arial" panose="020B0604020202020204" pitchFamily="34" charset="0"/>
              </a:endParaRPr>
            </a:p>
          </p:txBody>
        </p:sp>
        <p:sp>
          <p:nvSpPr>
            <p:cNvPr id="244" name="Freeform: Shape 243">
              <a:extLst>
                <a:ext uri="{FF2B5EF4-FFF2-40B4-BE49-F238E27FC236}">
                  <a16:creationId xmlns:a16="http://schemas.microsoft.com/office/drawing/2014/main" id="{0D1B2572-3A75-4EA7-9891-61BAD2ED2771}"/>
                </a:ext>
              </a:extLst>
            </p:cNvPr>
            <p:cNvSpPr/>
            <p:nvPr/>
          </p:nvSpPr>
          <p:spPr>
            <a:xfrm>
              <a:off x="5661841" y="3183274"/>
              <a:ext cx="628650" cy="200025"/>
            </a:xfrm>
            <a:custGeom>
              <a:avLst/>
              <a:gdLst>
                <a:gd name="connsiteX0" fmla="*/ 627002 w 628650"/>
                <a:gd name="connsiteY0" fmla="*/ 141522 h 200025"/>
                <a:gd name="connsiteX1" fmla="*/ 627002 w 628650"/>
                <a:gd name="connsiteY1" fmla="*/ 10230 h 200025"/>
                <a:gd name="connsiteX2" fmla="*/ 623907 w 628650"/>
                <a:gd name="connsiteY2" fmla="*/ 7144 h 200025"/>
                <a:gd name="connsiteX3" fmla="*/ 10239 w 628650"/>
                <a:gd name="connsiteY3" fmla="*/ 7144 h 200025"/>
                <a:gd name="connsiteX4" fmla="*/ 7144 w 628650"/>
                <a:gd name="connsiteY4" fmla="*/ 10230 h 200025"/>
                <a:gd name="connsiteX5" fmla="*/ 7144 w 628650"/>
                <a:gd name="connsiteY5" fmla="*/ 155105 h 200025"/>
                <a:gd name="connsiteX6" fmla="*/ 7582 w 628650"/>
                <a:gd name="connsiteY6" fmla="*/ 155543 h 200025"/>
                <a:gd name="connsiteX7" fmla="*/ 15783 w 628650"/>
                <a:gd name="connsiteY7" fmla="*/ 155543 h 200025"/>
                <a:gd name="connsiteX8" fmla="*/ 24174 w 628650"/>
                <a:gd name="connsiteY8" fmla="*/ 163935 h 200025"/>
                <a:gd name="connsiteX9" fmla="*/ 15783 w 628650"/>
                <a:gd name="connsiteY9" fmla="*/ 172326 h 200025"/>
                <a:gd name="connsiteX10" fmla="*/ 7582 w 628650"/>
                <a:gd name="connsiteY10" fmla="*/ 172326 h 200025"/>
                <a:gd name="connsiteX11" fmla="*/ 7144 w 628650"/>
                <a:gd name="connsiteY11" fmla="*/ 172774 h 200025"/>
                <a:gd name="connsiteX12" fmla="*/ 7144 w 628650"/>
                <a:gd name="connsiteY12" fmla="*/ 190605 h 200025"/>
                <a:gd name="connsiteX13" fmla="*/ 10239 w 628650"/>
                <a:gd name="connsiteY13" fmla="*/ 193691 h 200025"/>
                <a:gd name="connsiteX14" fmla="*/ 53521 w 628650"/>
                <a:gd name="connsiteY14" fmla="*/ 193691 h 200025"/>
                <a:gd name="connsiteX15" fmla="*/ 56388 w 628650"/>
                <a:gd name="connsiteY15" fmla="*/ 191757 h 200025"/>
                <a:gd name="connsiteX16" fmla="*/ 100727 w 628650"/>
                <a:gd name="connsiteY16" fmla="*/ 164163 h 200025"/>
                <a:gd name="connsiteX17" fmla="*/ 143418 w 628650"/>
                <a:gd name="connsiteY17" fmla="*/ 187204 h 200025"/>
                <a:gd name="connsiteX18" fmla="*/ 146275 w 628650"/>
                <a:gd name="connsiteY18" fmla="*/ 189138 h 200025"/>
                <a:gd name="connsiteX19" fmla="*/ 149133 w 628650"/>
                <a:gd name="connsiteY19" fmla="*/ 187204 h 200025"/>
                <a:gd name="connsiteX20" fmla="*/ 193739 w 628650"/>
                <a:gd name="connsiteY20" fmla="*/ 164402 h 200025"/>
                <a:gd name="connsiteX21" fmla="*/ 238782 w 628650"/>
                <a:gd name="connsiteY21" fmla="*/ 191662 h 200025"/>
                <a:gd name="connsiteX22" fmla="*/ 241697 w 628650"/>
                <a:gd name="connsiteY22" fmla="*/ 193691 h 200025"/>
                <a:gd name="connsiteX23" fmla="*/ 435254 w 628650"/>
                <a:gd name="connsiteY23" fmla="*/ 193691 h 200025"/>
                <a:gd name="connsiteX24" fmla="*/ 438350 w 628650"/>
                <a:gd name="connsiteY24" fmla="*/ 190605 h 200025"/>
                <a:gd name="connsiteX25" fmla="*/ 438350 w 628650"/>
                <a:gd name="connsiteY25" fmla="*/ 144618 h 200025"/>
                <a:gd name="connsiteX26" fmla="*/ 623897 w 628650"/>
                <a:gd name="connsiteY26" fmla="*/ 144609 h 200025"/>
                <a:gd name="connsiteX27" fmla="*/ 627002 w 628650"/>
                <a:gd name="connsiteY27" fmla="*/ 141522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28650" h="200025">
                  <a:moveTo>
                    <a:pt x="627002" y="141522"/>
                  </a:moveTo>
                  <a:lnTo>
                    <a:pt x="627002" y="10230"/>
                  </a:lnTo>
                  <a:cubicBezTo>
                    <a:pt x="627002" y="8525"/>
                    <a:pt x="625612" y="7144"/>
                    <a:pt x="623907" y="7144"/>
                  </a:cubicBezTo>
                  <a:lnTo>
                    <a:pt x="10239" y="7144"/>
                  </a:lnTo>
                  <a:cubicBezTo>
                    <a:pt x="8534" y="7144"/>
                    <a:pt x="7144" y="8534"/>
                    <a:pt x="7144" y="10230"/>
                  </a:cubicBezTo>
                  <a:lnTo>
                    <a:pt x="7144" y="155105"/>
                  </a:lnTo>
                  <a:cubicBezTo>
                    <a:pt x="7144" y="155343"/>
                    <a:pt x="7344" y="155543"/>
                    <a:pt x="7582" y="155543"/>
                  </a:cubicBezTo>
                  <a:lnTo>
                    <a:pt x="15783" y="155543"/>
                  </a:lnTo>
                  <a:cubicBezTo>
                    <a:pt x="20403" y="155543"/>
                    <a:pt x="24174" y="159315"/>
                    <a:pt x="24174" y="163935"/>
                  </a:cubicBezTo>
                  <a:cubicBezTo>
                    <a:pt x="24174" y="168564"/>
                    <a:pt x="20403" y="172326"/>
                    <a:pt x="15783" y="172326"/>
                  </a:cubicBezTo>
                  <a:lnTo>
                    <a:pt x="7582" y="172326"/>
                  </a:lnTo>
                  <a:cubicBezTo>
                    <a:pt x="7334" y="172326"/>
                    <a:pt x="7144" y="172526"/>
                    <a:pt x="7144" y="172774"/>
                  </a:cubicBezTo>
                  <a:lnTo>
                    <a:pt x="7144" y="190605"/>
                  </a:lnTo>
                  <a:cubicBezTo>
                    <a:pt x="7144" y="192319"/>
                    <a:pt x="8534" y="193691"/>
                    <a:pt x="10239" y="193691"/>
                  </a:cubicBezTo>
                  <a:lnTo>
                    <a:pt x="53521" y="193691"/>
                  </a:lnTo>
                  <a:cubicBezTo>
                    <a:pt x="54797" y="193691"/>
                    <a:pt x="55921" y="192948"/>
                    <a:pt x="56388" y="191757"/>
                  </a:cubicBezTo>
                  <a:cubicBezTo>
                    <a:pt x="56502" y="191481"/>
                    <a:pt x="67847" y="164163"/>
                    <a:pt x="100727" y="164163"/>
                  </a:cubicBezTo>
                  <a:cubicBezTo>
                    <a:pt x="133474" y="164163"/>
                    <a:pt x="143018" y="186261"/>
                    <a:pt x="143418" y="187204"/>
                  </a:cubicBezTo>
                  <a:cubicBezTo>
                    <a:pt x="143885" y="188395"/>
                    <a:pt x="145018" y="189138"/>
                    <a:pt x="146275" y="189138"/>
                  </a:cubicBezTo>
                  <a:cubicBezTo>
                    <a:pt x="147542" y="189138"/>
                    <a:pt x="148666" y="188395"/>
                    <a:pt x="149133" y="187204"/>
                  </a:cubicBezTo>
                  <a:cubicBezTo>
                    <a:pt x="149228" y="186995"/>
                    <a:pt x="158963" y="164402"/>
                    <a:pt x="193739" y="164402"/>
                  </a:cubicBezTo>
                  <a:cubicBezTo>
                    <a:pt x="228371" y="164402"/>
                    <a:pt x="238382" y="190557"/>
                    <a:pt x="238782" y="191662"/>
                  </a:cubicBezTo>
                  <a:cubicBezTo>
                    <a:pt x="239220" y="192891"/>
                    <a:pt x="240392" y="193691"/>
                    <a:pt x="241697" y="193691"/>
                  </a:cubicBezTo>
                  <a:lnTo>
                    <a:pt x="435254" y="193691"/>
                  </a:lnTo>
                  <a:cubicBezTo>
                    <a:pt x="436969" y="193691"/>
                    <a:pt x="438350" y="192310"/>
                    <a:pt x="438350" y="190605"/>
                  </a:cubicBezTo>
                  <a:lnTo>
                    <a:pt x="438350" y="144618"/>
                  </a:lnTo>
                  <a:lnTo>
                    <a:pt x="623897" y="144609"/>
                  </a:lnTo>
                  <a:cubicBezTo>
                    <a:pt x="625621" y="144609"/>
                    <a:pt x="627002" y="143218"/>
                    <a:pt x="627002" y="141522"/>
                  </a:cubicBezTo>
                  <a:close/>
                </a:path>
              </a:pathLst>
            </a:custGeom>
            <a:grpFill/>
            <a:ln w="9525" cap="flat">
              <a:noFill/>
              <a:prstDash val="solid"/>
              <a:miter/>
            </a:ln>
          </p:spPr>
          <p:txBody>
            <a:bodyPr rtlCol="0" anchor="ctr"/>
            <a:lstStyle/>
            <a:p>
              <a:endParaRPr lang="en-US" dirty="0">
                <a:solidFill>
                  <a:srgbClr val="0070C0"/>
                </a:solidFill>
                <a:latin typeface="Arial" panose="020B0604020202020204" pitchFamily="34" charset="0"/>
                <a:cs typeface="Arial" panose="020B0604020202020204" pitchFamily="34" charset="0"/>
              </a:endParaRPr>
            </a:p>
          </p:txBody>
        </p:sp>
      </p:grpSp>
      <p:grpSp>
        <p:nvGrpSpPr>
          <p:cNvPr id="245" name="Graphic 10">
            <a:extLst>
              <a:ext uri="{FF2B5EF4-FFF2-40B4-BE49-F238E27FC236}">
                <a16:creationId xmlns:a16="http://schemas.microsoft.com/office/drawing/2014/main" id="{FE0EC783-EF4F-4E3B-9B2E-484613F288A3}"/>
              </a:ext>
            </a:extLst>
          </p:cNvPr>
          <p:cNvGrpSpPr/>
          <p:nvPr/>
        </p:nvGrpSpPr>
        <p:grpSpPr>
          <a:xfrm>
            <a:off x="3273744" y="4430027"/>
            <a:ext cx="1507384" cy="1642650"/>
            <a:chOff x="5619750" y="2833687"/>
            <a:chExt cx="952500" cy="1190625"/>
          </a:xfrm>
          <a:solidFill>
            <a:schemeClr val="accent2">
              <a:lumMod val="50000"/>
            </a:schemeClr>
          </a:solidFill>
        </p:grpSpPr>
        <p:sp>
          <p:nvSpPr>
            <p:cNvPr id="246" name="Freeform: Shape 245">
              <a:extLst>
                <a:ext uri="{FF2B5EF4-FFF2-40B4-BE49-F238E27FC236}">
                  <a16:creationId xmlns:a16="http://schemas.microsoft.com/office/drawing/2014/main" id="{4955CBE7-1344-43CD-90FB-9C94FF2D6023}"/>
                </a:ext>
              </a:extLst>
            </p:cNvPr>
            <p:cNvSpPr/>
            <p:nvPr/>
          </p:nvSpPr>
          <p:spPr>
            <a:xfrm>
              <a:off x="5722182" y="3353542"/>
              <a:ext cx="76200" cy="76200"/>
            </a:xfrm>
            <a:custGeom>
              <a:avLst/>
              <a:gdLst>
                <a:gd name="connsiteX0" fmla="*/ 41519 w 76200"/>
                <a:gd name="connsiteY0" fmla="*/ 7144 h 76200"/>
                <a:gd name="connsiteX1" fmla="*/ 7144 w 76200"/>
                <a:gd name="connsiteY1" fmla="*/ 41539 h 76200"/>
                <a:gd name="connsiteX2" fmla="*/ 41519 w 76200"/>
                <a:gd name="connsiteY2" fmla="*/ 75905 h 76200"/>
                <a:gd name="connsiteX3" fmla="*/ 75914 w 76200"/>
                <a:gd name="connsiteY3" fmla="*/ 41539 h 76200"/>
                <a:gd name="connsiteX4" fmla="*/ 41519 w 76200"/>
                <a:gd name="connsiteY4" fmla="*/ 7144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6200">
                  <a:moveTo>
                    <a:pt x="41519" y="7144"/>
                  </a:moveTo>
                  <a:cubicBezTo>
                    <a:pt x="22565" y="7144"/>
                    <a:pt x="7144" y="22574"/>
                    <a:pt x="7144" y="41539"/>
                  </a:cubicBezTo>
                  <a:cubicBezTo>
                    <a:pt x="7144" y="60484"/>
                    <a:pt x="22565" y="75905"/>
                    <a:pt x="41519" y="75905"/>
                  </a:cubicBezTo>
                  <a:cubicBezTo>
                    <a:pt x="60493" y="75905"/>
                    <a:pt x="75914" y="60484"/>
                    <a:pt x="75914" y="41539"/>
                  </a:cubicBezTo>
                  <a:cubicBezTo>
                    <a:pt x="75914" y="22574"/>
                    <a:pt x="60493" y="7144"/>
                    <a:pt x="41519" y="7144"/>
                  </a:cubicBezTo>
                  <a:close/>
                </a:path>
              </a:pathLst>
            </a:custGeom>
            <a:grpFill/>
            <a:ln w="9525" cap="flat">
              <a:noFill/>
              <a:prstDash val="solid"/>
              <a:miter/>
            </a:ln>
          </p:spPr>
          <p:txBody>
            <a:bodyPr rtlCol="0" anchor="ctr"/>
            <a:lstStyle/>
            <a:p>
              <a:endParaRPr lang="en-US" dirty="0">
                <a:solidFill>
                  <a:srgbClr val="0070C0"/>
                </a:solidFill>
                <a:latin typeface="Arial" panose="020B0604020202020204" pitchFamily="34" charset="0"/>
                <a:cs typeface="Arial" panose="020B0604020202020204" pitchFamily="34" charset="0"/>
              </a:endParaRPr>
            </a:p>
          </p:txBody>
        </p:sp>
        <p:sp>
          <p:nvSpPr>
            <p:cNvPr id="247" name="Freeform: Shape 246">
              <a:extLst>
                <a:ext uri="{FF2B5EF4-FFF2-40B4-BE49-F238E27FC236}">
                  <a16:creationId xmlns:a16="http://schemas.microsoft.com/office/drawing/2014/main" id="{57EE8390-E189-42D0-90E0-27AA275F7EEC}"/>
                </a:ext>
              </a:extLst>
            </p:cNvPr>
            <p:cNvSpPr/>
            <p:nvPr/>
          </p:nvSpPr>
          <p:spPr>
            <a:xfrm>
              <a:off x="5812298" y="3353542"/>
              <a:ext cx="76200" cy="76200"/>
            </a:xfrm>
            <a:custGeom>
              <a:avLst/>
              <a:gdLst>
                <a:gd name="connsiteX0" fmla="*/ 41519 w 76200"/>
                <a:gd name="connsiteY0" fmla="*/ 7144 h 76200"/>
                <a:gd name="connsiteX1" fmla="*/ 7144 w 76200"/>
                <a:gd name="connsiteY1" fmla="*/ 41539 h 76200"/>
                <a:gd name="connsiteX2" fmla="*/ 41519 w 76200"/>
                <a:gd name="connsiteY2" fmla="*/ 75905 h 76200"/>
                <a:gd name="connsiteX3" fmla="*/ 75905 w 76200"/>
                <a:gd name="connsiteY3" fmla="*/ 41539 h 76200"/>
                <a:gd name="connsiteX4" fmla="*/ 41519 w 76200"/>
                <a:gd name="connsiteY4" fmla="*/ 7144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6200">
                  <a:moveTo>
                    <a:pt x="41519" y="7144"/>
                  </a:moveTo>
                  <a:cubicBezTo>
                    <a:pt x="22555" y="7144"/>
                    <a:pt x="7144" y="22574"/>
                    <a:pt x="7144" y="41539"/>
                  </a:cubicBezTo>
                  <a:cubicBezTo>
                    <a:pt x="7144" y="60484"/>
                    <a:pt x="22565" y="75905"/>
                    <a:pt x="41519" y="75905"/>
                  </a:cubicBezTo>
                  <a:cubicBezTo>
                    <a:pt x="60484" y="75905"/>
                    <a:pt x="75905" y="60484"/>
                    <a:pt x="75905" y="41539"/>
                  </a:cubicBezTo>
                  <a:cubicBezTo>
                    <a:pt x="75914" y="22574"/>
                    <a:pt x="60484" y="7144"/>
                    <a:pt x="41519" y="7144"/>
                  </a:cubicBezTo>
                  <a:close/>
                </a:path>
              </a:pathLst>
            </a:custGeom>
            <a:grpFill/>
            <a:ln w="9525" cap="flat">
              <a:noFill/>
              <a:prstDash val="solid"/>
              <a:miter/>
            </a:ln>
          </p:spPr>
          <p:txBody>
            <a:bodyPr rtlCol="0" anchor="ctr"/>
            <a:lstStyle/>
            <a:p>
              <a:endParaRPr lang="en-US" dirty="0">
                <a:solidFill>
                  <a:srgbClr val="0070C0"/>
                </a:solidFill>
                <a:latin typeface="Arial" panose="020B0604020202020204" pitchFamily="34" charset="0"/>
                <a:cs typeface="Arial" panose="020B0604020202020204" pitchFamily="34" charset="0"/>
              </a:endParaRPr>
            </a:p>
          </p:txBody>
        </p:sp>
        <p:sp>
          <p:nvSpPr>
            <p:cNvPr id="248" name="Freeform: Shape 247">
              <a:extLst>
                <a:ext uri="{FF2B5EF4-FFF2-40B4-BE49-F238E27FC236}">
                  <a16:creationId xmlns:a16="http://schemas.microsoft.com/office/drawing/2014/main" id="{5F932CBA-128C-4F39-83F1-5B1FB3E9D6BB}"/>
                </a:ext>
              </a:extLst>
            </p:cNvPr>
            <p:cNvSpPr/>
            <p:nvPr/>
          </p:nvSpPr>
          <p:spPr>
            <a:xfrm>
              <a:off x="6093828" y="3353542"/>
              <a:ext cx="76200" cy="76200"/>
            </a:xfrm>
            <a:custGeom>
              <a:avLst/>
              <a:gdLst>
                <a:gd name="connsiteX0" fmla="*/ 41519 w 76200"/>
                <a:gd name="connsiteY0" fmla="*/ 7144 h 76200"/>
                <a:gd name="connsiteX1" fmla="*/ 7144 w 76200"/>
                <a:gd name="connsiteY1" fmla="*/ 41539 h 76200"/>
                <a:gd name="connsiteX2" fmla="*/ 41519 w 76200"/>
                <a:gd name="connsiteY2" fmla="*/ 75905 h 76200"/>
                <a:gd name="connsiteX3" fmla="*/ 75905 w 76200"/>
                <a:gd name="connsiteY3" fmla="*/ 41539 h 76200"/>
                <a:gd name="connsiteX4" fmla="*/ 41519 w 76200"/>
                <a:gd name="connsiteY4" fmla="*/ 7144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6200">
                  <a:moveTo>
                    <a:pt x="41519" y="7144"/>
                  </a:moveTo>
                  <a:cubicBezTo>
                    <a:pt x="22565" y="7144"/>
                    <a:pt x="7144" y="22574"/>
                    <a:pt x="7144" y="41539"/>
                  </a:cubicBezTo>
                  <a:cubicBezTo>
                    <a:pt x="7144" y="60484"/>
                    <a:pt x="22565" y="75905"/>
                    <a:pt x="41519" y="75905"/>
                  </a:cubicBezTo>
                  <a:cubicBezTo>
                    <a:pt x="60474" y="75905"/>
                    <a:pt x="75905" y="60484"/>
                    <a:pt x="75905" y="41539"/>
                  </a:cubicBezTo>
                  <a:cubicBezTo>
                    <a:pt x="75905" y="22574"/>
                    <a:pt x="60474" y="7144"/>
                    <a:pt x="41519" y="7144"/>
                  </a:cubicBezTo>
                  <a:close/>
                </a:path>
              </a:pathLst>
            </a:custGeom>
            <a:grpFill/>
            <a:ln w="9525" cap="flat">
              <a:noFill/>
              <a:prstDash val="solid"/>
              <a:miter/>
            </a:ln>
          </p:spPr>
          <p:txBody>
            <a:bodyPr rtlCol="0" anchor="ctr"/>
            <a:lstStyle/>
            <a:p>
              <a:endParaRPr lang="en-US" dirty="0">
                <a:solidFill>
                  <a:srgbClr val="0070C0"/>
                </a:solidFill>
                <a:latin typeface="Arial" panose="020B0604020202020204" pitchFamily="34" charset="0"/>
                <a:cs typeface="Arial" panose="020B0604020202020204" pitchFamily="34" charset="0"/>
              </a:endParaRPr>
            </a:p>
          </p:txBody>
        </p:sp>
        <p:sp>
          <p:nvSpPr>
            <p:cNvPr id="249" name="Freeform: Shape 248">
              <a:extLst>
                <a:ext uri="{FF2B5EF4-FFF2-40B4-BE49-F238E27FC236}">
                  <a16:creationId xmlns:a16="http://schemas.microsoft.com/office/drawing/2014/main" id="{E050F195-9C6C-4098-8C33-E7C66D85807E}"/>
                </a:ext>
              </a:extLst>
            </p:cNvPr>
            <p:cNvSpPr/>
            <p:nvPr/>
          </p:nvSpPr>
          <p:spPr>
            <a:xfrm>
              <a:off x="6183239" y="3353542"/>
              <a:ext cx="76200" cy="76200"/>
            </a:xfrm>
            <a:custGeom>
              <a:avLst/>
              <a:gdLst>
                <a:gd name="connsiteX0" fmla="*/ 41510 w 76200"/>
                <a:gd name="connsiteY0" fmla="*/ 7144 h 76200"/>
                <a:gd name="connsiteX1" fmla="*/ 7144 w 76200"/>
                <a:gd name="connsiteY1" fmla="*/ 41539 h 76200"/>
                <a:gd name="connsiteX2" fmla="*/ 41510 w 76200"/>
                <a:gd name="connsiteY2" fmla="*/ 75905 h 76200"/>
                <a:gd name="connsiteX3" fmla="*/ 75895 w 76200"/>
                <a:gd name="connsiteY3" fmla="*/ 41539 h 76200"/>
                <a:gd name="connsiteX4" fmla="*/ 41510 w 76200"/>
                <a:gd name="connsiteY4" fmla="*/ 7144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6200">
                  <a:moveTo>
                    <a:pt x="41510" y="7144"/>
                  </a:moveTo>
                  <a:cubicBezTo>
                    <a:pt x="22546" y="7144"/>
                    <a:pt x="7144" y="22574"/>
                    <a:pt x="7144" y="41539"/>
                  </a:cubicBezTo>
                  <a:cubicBezTo>
                    <a:pt x="7144" y="60484"/>
                    <a:pt x="22546" y="75905"/>
                    <a:pt x="41510" y="75905"/>
                  </a:cubicBezTo>
                  <a:cubicBezTo>
                    <a:pt x="60465" y="75905"/>
                    <a:pt x="75895" y="60484"/>
                    <a:pt x="75895" y="41539"/>
                  </a:cubicBezTo>
                  <a:cubicBezTo>
                    <a:pt x="75895" y="22574"/>
                    <a:pt x="60465" y="7144"/>
                    <a:pt x="41510" y="7144"/>
                  </a:cubicBezTo>
                  <a:close/>
                </a:path>
              </a:pathLst>
            </a:custGeom>
            <a:grpFill/>
            <a:ln w="9525" cap="flat">
              <a:noFill/>
              <a:prstDash val="solid"/>
              <a:miter/>
            </a:ln>
          </p:spPr>
          <p:txBody>
            <a:bodyPr rtlCol="0" anchor="ctr"/>
            <a:lstStyle/>
            <a:p>
              <a:endParaRPr lang="en-US" dirty="0">
                <a:solidFill>
                  <a:srgbClr val="0070C0"/>
                </a:solidFill>
                <a:latin typeface="Arial" panose="020B0604020202020204" pitchFamily="34" charset="0"/>
                <a:cs typeface="Arial" panose="020B0604020202020204" pitchFamily="34" charset="0"/>
              </a:endParaRPr>
            </a:p>
          </p:txBody>
        </p:sp>
        <p:sp>
          <p:nvSpPr>
            <p:cNvPr id="250" name="Freeform: Shape 249">
              <a:extLst>
                <a:ext uri="{FF2B5EF4-FFF2-40B4-BE49-F238E27FC236}">
                  <a16:creationId xmlns:a16="http://schemas.microsoft.com/office/drawing/2014/main" id="{0A74918F-D534-4B1C-88AC-5A61AF5113D3}"/>
                </a:ext>
              </a:extLst>
            </p:cNvPr>
            <p:cNvSpPr/>
            <p:nvPr/>
          </p:nvSpPr>
          <p:spPr>
            <a:xfrm>
              <a:off x="6416459" y="3353542"/>
              <a:ext cx="76200" cy="76200"/>
            </a:xfrm>
            <a:custGeom>
              <a:avLst/>
              <a:gdLst>
                <a:gd name="connsiteX0" fmla="*/ 41529 w 76200"/>
                <a:gd name="connsiteY0" fmla="*/ 7144 h 76200"/>
                <a:gd name="connsiteX1" fmla="*/ 7144 w 76200"/>
                <a:gd name="connsiteY1" fmla="*/ 41539 h 76200"/>
                <a:gd name="connsiteX2" fmla="*/ 41529 w 76200"/>
                <a:gd name="connsiteY2" fmla="*/ 75905 h 76200"/>
                <a:gd name="connsiteX3" fmla="*/ 75905 w 76200"/>
                <a:gd name="connsiteY3" fmla="*/ 41539 h 76200"/>
                <a:gd name="connsiteX4" fmla="*/ 41529 w 76200"/>
                <a:gd name="connsiteY4" fmla="*/ 7144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6200">
                  <a:moveTo>
                    <a:pt x="41529" y="7144"/>
                  </a:moveTo>
                  <a:cubicBezTo>
                    <a:pt x="22565" y="7144"/>
                    <a:pt x="7144" y="22574"/>
                    <a:pt x="7144" y="41539"/>
                  </a:cubicBezTo>
                  <a:cubicBezTo>
                    <a:pt x="7144" y="60484"/>
                    <a:pt x="22565" y="75905"/>
                    <a:pt x="41529" y="75905"/>
                  </a:cubicBezTo>
                  <a:cubicBezTo>
                    <a:pt x="60474" y="75905"/>
                    <a:pt x="75905" y="60484"/>
                    <a:pt x="75905" y="41539"/>
                  </a:cubicBezTo>
                  <a:cubicBezTo>
                    <a:pt x="75905" y="22574"/>
                    <a:pt x="60474" y="7144"/>
                    <a:pt x="41529" y="7144"/>
                  </a:cubicBezTo>
                  <a:close/>
                </a:path>
              </a:pathLst>
            </a:custGeom>
            <a:grpFill/>
            <a:ln w="9525" cap="flat">
              <a:noFill/>
              <a:prstDash val="solid"/>
              <a:miter/>
            </a:ln>
          </p:spPr>
          <p:txBody>
            <a:bodyPr rtlCol="0" anchor="ctr"/>
            <a:lstStyle/>
            <a:p>
              <a:endParaRPr lang="en-US" dirty="0">
                <a:solidFill>
                  <a:srgbClr val="0070C0"/>
                </a:solidFill>
                <a:latin typeface="Arial" panose="020B0604020202020204" pitchFamily="34" charset="0"/>
                <a:cs typeface="Arial" panose="020B0604020202020204" pitchFamily="34" charset="0"/>
              </a:endParaRPr>
            </a:p>
          </p:txBody>
        </p:sp>
        <p:sp>
          <p:nvSpPr>
            <p:cNvPr id="251" name="Freeform: Shape 250">
              <a:extLst>
                <a:ext uri="{FF2B5EF4-FFF2-40B4-BE49-F238E27FC236}">
                  <a16:creationId xmlns:a16="http://schemas.microsoft.com/office/drawing/2014/main" id="{4E499509-B79A-4B94-B4FB-F5F6DEA9806E}"/>
                </a:ext>
              </a:extLst>
            </p:cNvPr>
            <p:cNvSpPr/>
            <p:nvPr/>
          </p:nvSpPr>
          <p:spPr>
            <a:xfrm>
              <a:off x="6102677" y="3183264"/>
              <a:ext cx="419100" cy="219075"/>
            </a:xfrm>
            <a:custGeom>
              <a:avLst/>
              <a:gdLst>
                <a:gd name="connsiteX0" fmla="*/ 395097 w 419100"/>
                <a:gd name="connsiteY0" fmla="*/ 123187 h 219075"/>
                <a:gd name="connsiteX1" fmla="*/ 370027 w 419100"/>
                <a:gd name="connsiteY1" fmla="*/ 122653 h 219075"/>
                <a:gd name="connsiteX2" fmla="*/ 328451 w 419100"/>
                <a:gd name="connsiteY2" fmla="*/ 123111 h 219075"/>
                <a:gd name="connsiteX3" fmla="*/ 328451 w 419100"/>
                <a:gd name="connsiteY3" fmla="*/ 81629 h 219075"/>
                <a:gd name="connsiteX4" fmla="*/ 315335 w 419100"/>
                <a:gd name="connsiteY4" fmla="*/ 66046 h 219075"/>
                <a:gd name="connsiteX5" fmla="*/ 296923 w 419100"/>
                <a:gd name="connsiteY5" fmla="*/ 66046 h 219075"/>
                <a:gd name="connsiteX6" fmla="*/ 280226 w 419100"/>
                <a:gd name="connsiteY6" fmla="*/ 37690 h 219075"/>
                <a:gd name="connsiteX7" fmla="*/ 212846 w 419100"/>
                <a:gd name="connsiteY7" fmla="*/ 7144 h 219075"/>
                <a:gd name="connsiteX8" fmla="*/ 198006 w 419100"/>
                <a:gd name="connsiteY8" fmla="*/ 10916 h 219075"/>
                <a:gd name="connsiteX9" fmla="*/ 195024 w 419100"/>
                <a:gd name="connsiteY9" fmla="*/ 23508 h 219075"/>
                <a:gd name="connsiteX10" fmla="*/ 195034 w 419100"/>
                <a:gd name="connsiteY10" fmla="*/ 25546 h 219075"/>
                <a:gd name="connsiteX11" fmla="*/ 195034 w 419100"/>
                <a:gd name="connsiteY11" fmla="*/ 152619 h 219075"/>
                <a:gd name="connsiteX12" fmla="*/ 10249 w 419100"/>
                <a:gd name="connsiteY12" fmla="*/ 152619 h 219075"/>
                <a:gd name="connsiteX13" fmla="*/ 7144 w 419100"/>
                <a:gd name="connsiteY13" fmla="*/ 155705 h 219075"/>
                <a:gd name="connsiteX14" fmla="*/ 7144 w 419100"/>
                <a:gd name="connsiteY14" fmla="*/ 168659 h 219075"/>
                <a:gd name="connsiteX15" fmla="*/ 10249 w 419100"/>
                <a:gd name="connsiteY15" fmla="*/ 171755 h 219075"/>
                <a:gd name="connsiteX16" fmla="*/ 59836 w 419100"/>
                <a:gd name="connsiteY16" fmla="*/ 171755 h 219075"/>
                <a:gd name="connsiteX17" fmla="*/ 72533 w 419100"/>
                <a:gd name="connsiteY17" fmla="*/ 189852 h 219075"/>
                <a:gd name="connsiteX18" fmla="*/ 75619 w 419100"/>
                <a:gd name="connsiteY18" fmla="*/ 192948 h 219075"/>
                <a:gd name="connsiteX19" fmla="*/ 78696 w 419100"/>
                <a:gd name="connsiteY19" fmla="*/ 189852 h 219075"/>
                <a:gd name="connsiteX20" fmla="*/ 94907 w 419100"/>
                <a:gd name="connsiteY20" fmla="*/ 173803 h 219075"/>
                <a:gd name="connsiteX21" fmla="*/ 154305 w 419100"/>
                <a:gd name="connsiteY21" fmla="*/ 173803 h 219075"/>
                <a:gd name="connsiteX22" fmla="*/ 170869 w 419100"/>
                <a:gd name="connsiteY22" fmla="*/ 211788 h 219075"/>
                <a:gd name="connsiteX23" fmla="*/ 173965 w 419100"/>
                <a:gd name="connsiteY23" fmla="*/ 214865 h 219075"/>
                <a:gd name="connsiteX24" fmla="*/ 302371 w 419100"/>
                <a:gd name="connsiteY24" fmla="*/ 214865 h 219075"/>
                <a:gd name="connsiteX25" fmla="*/ 305448 w 419100"/>
                <a:gd name="connsiteY25" fmla="*/ 211884 h 219075"/>
                <a:gd name="connsiteX26" fmla="*/ 312087 w 419100"/>
                <a:gd name="connsiteY26" fmla="*/ 188404 h 219075"/>
                <a:gd name="connsiteX27" fmla="*/ 352997 w 419100"/>
                <a:gd name="connsiteY27" fmla="*/ 165240 h 219075"/>
                <a:gd name="connsiteX28" fmla="*/ 394164 w 419100"/>
                <a:gd name="connsiteY28" fmla="*/ 189090 h 219075"/>
                <a:gd name="connsiteX29" fmla="*/ 401212 w 419100"/>
                <a:gd name="connsiteY29" fmla="*/ 213608 h 219075"/>
                <a:gd name="connsiteX30" fmla="*/ 404308 w 419100"/>
                <a:gd name="connsiteY30" fmla="*/ 216551 h 219075"/>
                <a:gd name="connsiteX31" fmla="*/ 417205 w 419100"/>
                <a:gd name="connsiteY31" fmla="*/ 216551 h 219075"/>
                <a:gd name="connsiteX32" fmla="*/ 420281 w 419100"/>
                <a:gd name="connsiteY32" fmla="*/ 213465 h 219075"/>
                <a:gd name="connsiteX33" fmla="*/ 420281 w 419100"/>
                <a:gd name="connsiteY33" fmla="*/ 159058 h 219075"/>
                <a:gd name="connsiteX34" fmla="*/ 419843 w 419100"/>
                <a:gd name="connsiteY34" fmla="*/ 158620 h 219075"/>
                <a:gd name="connsiteX35" fmla="*/ 406337 w 419100"/>
                <a:gd name="connsiteY35" fmla="*/ 158620 h 219075"/>
                <a:gd name="connsiteX36" fmla="*/ 397945 w 419100"/>
                <a:gd name="connsiteY36" fmla="*/ 150228 h 219075"/>
                <a:gd name="connsiteX37" fmla="*/ 406337 w 419100"/>
                <a:gd name="connsiteY37" fmla="*/ 141837 h 219075"/>
                <a:gd name="connsiteX38" fmla="*/ 419843 w 419100"/>
                <a:gd name="connsiteY38" fmla="*/ 141837 h 219075"/>
                <a:gd name="connsiteX39" fmla="*/ 420281 w 419100"/>
                <a:gd name="connsiteY39" fmla="*/ 141399 h 219075"/>
                <a:gd name="connsiteX40" fmla="*/ 420281 w 419100"/>
                <a:gd name="connsiteY40" fmla="*/ 134474 h 219075"/>
                <a:gd name="connsiteX41" fmla="*/ 395097 w 419100"/>
                <a:gd name="connsiteY41" fmla="*/ 123187 h 219075"/>
                <a:gd name="connsiteX42" fmla="*/ 311020 w 419100"/>
                <a:gd name="connsiteY42" fmla="*/ 89764 h 219075"/>
                <a:gd name="connsiteX43" fmla="*/ 311020 w 419100"/>
                <a:gd name="connsiteY43" fmla="*/ 123215 h 219075"/>
                <a:gd name="connsiteX44" fmla="*/ 271624 w 419100"/>
                <a:gd name="connsiteY44" fmla="*/ 123215 h 219075"/>
                <a:gd name="connsiteX45" fmla="*/ 271624 w 419100"/>
                <a:gd name="connsiteY45" fmla="*/ 83810 h 219075"/>
                <a:gd name="connsiteX46" fmla="*/ 305067 w 419100"/>
                <a:gd name="connsiteY46" fmla="*/ 83810 h 219075"/>
                <a:gd name="connsiteX47" fmla="*/ 311020 w 419100"/>
                <a:gd name="connsiteY47" fmla="*/ 89764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19100" h="219075">
                  <a:moveTo>
                    <a:pt x="395097" y="123187"/>
                  </a:moveTo>
                  <a:cubicBezTo>
                    <a:pt x="390506" y="122834"/>
                    <a:pt x="382067" y="122653"/>
                    <a:pt x="370027" y="122653"/>
                  </a:cubicBezTo>
                  <a:cubicBezTo>
                    <a:pt x="354111" y="122653"/>
                    <a:pt x="335966" y="122968"/>
                    <a:pt x="328451" y="123111"/>
                  </a:cubicBezTo>
                  <a:lnTo>
                    <a:pt x="328451" y="81629"/>
                  </a:lnTo>
                  <a:cubicBezTo>
                    <a:pt x="328451" y="71142"/>
                    <a:pt x="324155" y="66046"/>
                    <a:pt x="315335" y="66046"/>
                  </a:cubicBezTo>
                  <a:lnTo>
                    <a:pt x="296923" y="66046"/>
                  </a:lnTo>
                  <a:cubicBezTo>
                    <a:pt x="295180" y="61255"/>
                    <a:pt x="290217" y="49530"/>
                    <a:pt x="280226" y="37690"/>
                  </a:cubicBezTo>
                  <a:cubicBezTo>
                    <a:pt x="268453" y="23765"/>
                    <a:pt x="247202" y="7144"/>
                    <a:pt x="212846" y="7144"/>
                  </a:cubicBezTo>
                  <a:cubicBezTo>
                    <a:pt x="204978" y="7144"/>
                    <a:pt x="200673" y="8239"/>
                    <a:pt x="198006" y="10916"/>
                  </a:cubicBezTo>
                  <a:cubicBezTo>
                    <a:pt x="194958" y="13983"/>
                    <a:pt x="194986" y="18193"/>
                    <a:pt x="195024" y="23508"/>
                  </a:cubicBezTo>
                  <a:cubicBezTo>
                    <a:pt x="195024" y="24165"/>
                    <a:pt x="195034" y="24841"/>
                    <a:pt x="195034" y="25546"/>
                  </a:cubicBezTo>
                  <a:lnTo>
                    <a:pt x="195034" y="152619"/>
                  </a:lnTo>
                  <a:lnTo>
                    <a:pt x="10249" y="152619"/>
                  </a:lnTo>
                  <a:cubicBezTo>
                    <a:pt x="8544" y="152619"/>
                    <a:pt x="7144" y="154010"/>
                    <a:pt x="7144" y="155705"/>
                  </a:cubicBezTo>
                  <a:lnTo>
                    <a:pt x="7144" y="168659"/>
                  </a:lnTo>
                  <a:cubicBezTo>
                    <a:pt x="7144" y="170364"/>
                    <a:pt x="8544" y="171755"/>
                    <a:pt x="10249" y="171755"/>
                  </a:cubicBezTo>
                  <a:lnTo>
                    <a:pt x="59836" y="171755"/>
                  </a:lnTo>
                  <a:cubicBezTo>
                    <a:pt x="62113" y="172507"/>
                    <a:pt x="72533" y="176746"/>
                    <a:pt x="72533" y="189852"/>
                  </a:cubicBezTo>
                  <a:cubicBezTo>
                    <a:pt x="72533" y="191567"/>
                    <a:pt x="73924" y="192948"/>
                    <a:pt x="75619" y="192948"/>
                  </a:cubicBezTo>
                  <a:cubicBezTo>
                    <a:pt x="77333" y="192948"/>
                    <a:pt x="78696" y="191557"/>
                    <a:pt x="78696" y="189852"/>
                  </a:cubicBezTo>
                  <a:cubicBezTo>
                    <a:pt x="78696" y="176298"/>
                    <a:pt x="93307" y="174022"/>
                    <a:pt x="94907" y="173803"/>
                  </a:cubicBezTo>
                  <a:lnTo>
                    <a:pt x="154305" y="173803"/>
                  </a:lnTo>
                  <a:cubicBezTo>
                    <a:pt x="157277" y="175108"/>
                    <a:pt x="170869" y="182690"/>
                    <a:pt x="170869" y="211788"/>
                  </a:cubicBezTo>
                  <a:cubicBezTo>
                    <a:pt x="170869" y="213484"/>
                    <a:pt x="172269" y="214865"/>
                    <a:pt x="173965" y="214865"/>
                  </a:cubicBezTo>
                  <a:lnTo>
                    <a:pt x="302371" y="214865"/>
                  </a:lnTo>
                  <a:cubicBezTo>
                    <a:pt x="304029" y="214865"/>
                    <a:pt x="305372" y="213560"/>
                    <a:pt x="305448" y="211884"/>
                  </a:cubicBezTo>
                  <a:cubicBezTo>
                    <a:pt x="305448" y="211760"/>
                    <a:pt x="305953" y="200025"/>
                    <a:pt x="312087" y="188404"/>
                  </a:cubicBezTo>
                  <a:cubicBezTo>
                    <a:pt x="320202" y="173050"/>
                    <a:pt x="333966" y="165240"/>
                    <a:pt x="352997" y="165240"/>
                  </a:cubicBezTo>
                  <a:cubicBezTo>
                    <a:pt x="371961" y="165240"/>
                    <a:pt x="385829" y="173269"/>
                    <a:pt x="394164" y="189090"/>
                  </a:cubicBezTo>
                  <a:cubicBezTo>
                    <a:pt x="400536" y="201139"/>
                    <a:pt x="401212" y="213503"/>
                    <a:pt x="401212" y="213608"/>
                  </a:cubicBezTo>
                  <a:cubicBezTo>
                    <a:pt x="401298" y="215255"/>
                    <a:pt x="402650" y="216551"/>
                    <a:pt x="404308" y="216551"/>
                  </a:cubicBezTo>
                  <a:lnTo>
                    <a:pt x="417205" y="216551"/>
                  </a:lnTo>
                  <a:cubicBezTo>
                    <a:pt x="418890" y="216551"/>
                    <a:pt x="420281" y="215170"/>
                    <a:pt x="420281" y="213465"/>
                  </a:cubicBezTo>
                  <a:lnTo>
                    <a:pt x="420281" y="159058"/>
                  </a:lnTo>
                  <a:cubicBezTo>
                    <a:pt x="420281" y="158829"/>
                    <a:pt x="420081" y="158620"/>
                    <a:pt x="419843" y="158620"/>
                  </a:cubicBezTo>
                  <a:lnTo>
                    <a:pt x="406337" y="158620"/>
                  </a:lnTo>
                  <a:cubicBezTo>
                    <a:pt x="401707" y="158620"/>
                    <a:pt x="397945" y="154857"/>
                    <a:pt x="397945" y="150228"/>
                  </a:cubicBezTo>
                  <a:cubicBezTo>
                    <a:pt x="397945" y="145599"/>
                    <a:pt x="401707" y="141837"/>
                    <a:pt x="406337" y="141837"/>
                  </a:cubicBezTo>
                  <a:lnTo>
                    <a:pt x="419843" y="141837"/>
                  </a:lnTo>
                  <a:cubicBezTo>
                    <a:pt x="420072" y="141837"/>
                    <a:pt x="420281" y="141637"/>
                    <a:pt x="420281" y="141399"/>
                  </a:cubicBezTo>
                  <a:lnTo>
                    <a:pt x="420281" y="134474"/>
                  </a:lnTo>
                  <a:cubicBezTo>
                    <a:pt x="420319" y="125130"/>
                    <a:pt x="409185" y="124273"/>
                    <a:pt x="395097" y="123187"/>
                  </a:cubicBezTo>
                  <a:close/>
                  <a:moveTo>
                    <a:pt x="311020" y="89764"/>
                  </a:moveTo>
                  <a:lnTo>
                    <a:pt x="311020" y="123215"/>
                  </a:lnTo>
                  <a:lnTo>
                    <a:pt x="271624" y="123215"/>
                  </a:lnTo>
                  <a:lnTo>
                    <a:pt x="271624" y="83810"/>
                  </a:lnTo>
                  <a:lnTo>
                    <a:pt x="305067" y="83810"/>
                  </a:lnTo>
                  <a:cubicBezTo>
                    <a:pt x="308362" y="83810"/>
                    <a:pt x="311020" y="86477"/>
                    <a:pt x="311020" y="89764"/>
                  </a:cubicBezTo>
                  <a:close/>
                </a:path>
              </a:pathLst>
            </a:custGeom>
            <a:grpFill/>
            <a:ln w="9525" cap="flat">
              <a:noFill/>
              <a:prstDash val="solid"/>
              <a:miter/>
            </a:ln>
          </p:spPr>
          <p:txBody>
            <a:bodyPr rtlCol="0" anchor="ctr"/>
            <a:lstStyle/>
            <a:p>
              <a:endParaRPr lang="en-US" dirty="0">
                <a:solidFill>
                  <a:srgbClr val="0070C0"/>
                </a:solidFill>
                <a:latin typeface="Arial" panose="020B0604020202020204" pitchFamily="34" charset="0"/>
                <a:cs typeface="Arial" panose="020B0604020202020204" pitchFamily="34" charset="0"/>
              </a:endParaRPr>
            </a:p>
          </p:txBody>
        </p:sp>
        <p:sp>
          <p:nvSpPr>
            <p:cNvPr id="252" name="Freeform: Shape 251">
              <a:extLst>
                <a:ext uri="{FF2B5EF4-FFF2-40B4-BE49-F238E27FC236}">
                  <a16:creationId xmlns:a16="http://schemas.microsoft.com/office/drawing/2014/main" id="{292F27B9-BD5A-4F5D-AA6B-22C2B603596C}"/>
                </a:ext>
              </a:extLst>
            </p:cNvPr>
            <p:cNvSpPr/>
            <p:nvPr/>
          </p:nvSpPr>
          <p:spPr>
            <a:xfrm>
              <a:off x="5661841" y="3183274"/>
              <a:ext cx="628650" cy="200025"/>
            </a:xfrm>
            <a:custGeom>
              <a:avLst/>
              <a:gdLst>
                <a:gd name="connsiteX0" fmla="*/ 627002 w 628650"/>
                <a:gd name="connsiteY0" fmla="*/ 141522 h 200025"/>
                <a:gd name="connsiteX1" fmla="*/ 627002 w 628650"/>
                <a:gd name="connsiteY1" fmla="*/ 10230 h 200025"/>
                <a:gd name="connsiteX2" fmla="*/ 623907 w 628650"/>
                <a:gd name="connsiteY2" fmla="*/ 7144 h 200025"/>
                <a:gd name="connsiteX3" fmla="*/ 10239 w 628650"/>
                <a:gd name="connsiteY3" fmla="*/ 7144 h 200025"/>
                <a:gd name="connsiteX4" fmla="*/ 7144 w 628650"/>
                <a:gd name="connsiteY4" fmla="*/ 10230 h 200025"/>
                <a:gd name="connsiteX5" fmla="*/ 7144 w 628650"/>
                <a:gd name="connsiteY5" fmla="*/ 155105 h 200025"/>
                <a:gd name="connsiteX6" fmla="*/ 7582 w 628650"/>
                <a:gd name="connsiteY6" fmla="*/ 155543 h 200025"/>
                <a:gd name="connsiteX7" fmla="*/ 15783 w 628650"/>
                <a:gd name="connsiteY7" fmla="*/ 155543 h 200025"/>
                <a:gd name="connsiteX8" fmla="*/ 24174 w 628650"/>
                <a:gd name="connsiteY8" fmla="*/ 163935 h 200025"/>
                <a:gd name="connsiteX9" fmla="*/ 15783 w 628650"/>
                <a:gd name="connsiteY9" fmla="*/ 172326 h 200025"/>
                <a:gd name="connsiteX10" fmla="*/ 7582 w 628650"/>
                <a:gd name="connsiteY10" fmla="*/ 172326 h 200025"/>
                <a:gd name="connsiteX11" fmla="*/ 7144 w 628650"/>
                <a:gd name="connsiteY11" fmla="*/ 172774 h 200025"/>
                <a:gd name="connsiteX12" fmla="*/ 7144 w 628650"/>
                <a:gd name="connsiteY12" fmla="*/ 190605 h 200025"/>
                <a:gd name="connsiteX13" fmla="*/ 10239 w 628650"/>
                <a:gd name="connsiteY13" fmla="*/ 193691 h 200025"/>
                <a:gd name="connsiteX14" fmla="*/ 53521 w 628650"/>
                <a:gd name="connsiteY14" fmla="*/ 193691 h 200025"/>
                <a:gd name="connsiteX15" fmla="*/ 56388 w 628650"/>
                <a:gd name="connsiteY15" fmla="*/ 191757 h 200025"/>
                <a:gd name="connsiteX16" fmla="*/ 100727 w 628650"/>
                <a:gd name="connsiteY16" fmla="*/ 164163 h 200025"/>
                <a:gd name="connsiteX17" fmla="*/ 143418 w 628650"/>
                <a:gd name="connsiteY17" fmla="*/ 187204 h 200025"/>
                <a:gd name="connsiteX18" fmla="*/ 146275 w 628650"/>
                <a:gd name="connsiteY18" fmla="*/ 189138 h 200025"/>
                <a:gd name="connsiteX19" fmla="*/ 149133 w 628650"/>
                <a:gd name="connsiteY19" fmla="*/ 187204 h 200025"/>
                <a:gd name="connsiteX20" fmla="*/ 193739 w 628650"/>
                <a:gd name="connsiteY20" fmla="*/ 164402 h 200025"/>
                <a:gd name="connsiteX21" fmla="*/ 238782 w 628650"/>
                <a:gd name="connsiteY21" fmla="*/ 191662 h 200025"/>
                <a:gd name="connsiteX22" fmla="*/ 241697 w 628650"/>
                <a:gd name="connsiteY22" fmla="*/ 193691 h 200025"/>
                <a:gd name="connsiteX23" fmla="*/ 435254 w 628650"/>
                <a:gd name="connsiteY23" fmla="*/ 193691 h 200025"/>
                <a:gd name="connsiteX24" fmla="*/ 438350 w 628650"/>
                <a:gd name="connsiteY24" fmla="*/ 190605 h 200025"/>
                <a:gd name="connsiteX25" fmla="*/ 438350 w 628650"/>
                <a:gd name="connsiteY25" fmla="*/ 144618 h 200025"/>
                <a:gd name="connsiteX26" fmla="*/ 623897 w 628650"/>
                <a:gd name="connsiteY26" fmla="*/ 144609 h 200025"/>
                <a:gd name="connsiteX27" fmla="*/ 627002 w 628650"/>
                <a:gd name="connsiteY27" fmla="*/ 141522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28650" h="200025">
                  <a:moveTo>
                    <a:pt x="627002" y="141522"/>
                  </a:moveTo>
                  <a:lnTo>
                    <a:pt x="627002" y="10230"/>
                  </a:lnTo>
                  <a:cubicBezTo>
                    <a:pt x="627002" y="8525"/>
                    <a:pt x="625612" y="7144"/>
                    <a:pt x="623907" y="7144"/>
                  </a:cubicBezTo>
                  <a:lnTo>
                    <a:pt x="10239" y="7144"/>
                  </a:lnTo>
                  <a:cubicBezTo>
                    <a:pt x="8534" y="7144"/>
                    <a:pt x="7144" y="8534"/>
                    <a:pt x="7144" y="10230"/>
                  </a:cubicBezTo>
                  <a:lnTo>
                    <a:pt x="7144" y="155105"/>
                  </a:lnTo>
                  <a:cubicBezTo>
                    <a:pt x="7144" y="155343"/>
                    <a:pt x="7344" y="155543"/>
                    <a:pt x="7582" y="155543"/>
                  </a:cubicBezTo>
                  <a:lnTo>
                    <a:pt x="15783" y="155543"/>
                  </a:lnTo>
                  <a:cubicBezTo>
                    <a:pt x="20403" y="155543"/>
                    <a:pt x="24174" y="159315"/>
                    <a:pt x="24174" y="163935"/>
                  </a:cubicBezTo>
                  <a:cubicBezTo>
                    <a:pt x="24174" y="168564"/>
                    <a:pt x="20403" y="172326"/>
                    <a:pt x="15783" y="172326"/>
                  </a:cubicBezTo>
                  <a:lnTo>
                    <a:pt x="7582" y="172326"/>
                  </a:lnTo>
                  <a:cubicBezTo>
                    <a:pt x="7334" y="172326"/>
                    <a:pt x="7144" y="172526"/>
                    <a:pt x="7144" y="172774"/>
                  </a:cubicBezTo>
                  <a:lnTo>
                    <a:pt x="7144" y="190605"/>
                  </a:lnTo>
                  <a:cubicBezTo>
                    <a:pt x="7144" y="192319"/>
                    <a:pt x="8534" y="193691"/>
                    <a:pt x="10239" y="193691"/>
                  </a:cubicBezTo>
                  <a:lnTo>
                    <a:pt x="53521" y="193691"/>
                  </a:lnTo>
                  <a:cubicBezTo>
                    <a:pt x="54797" y="193691"/>
                    <a:pt x="55921" y="192948"/>
                    <a:pt x="56388" y="191757"/>
                  </a:cubicBezTo>
                  <a:cubicBezTo>
                    <a:pt x="56502" y="191481"/>
                    <a:pt x="67847" y="164163"/>
                    <a:pt x="100727" y="164163"/>
                  </a:cubicBezTo>
                  <a:cubicBezTo>
                    <a:pt x="133474" y="164163"/>
                    <a:pt x="143018" y="186261"/>
                    <a:pt x="143418" y="187204"/>
                  </a:cubicBezTo>
                  <a:cubicBezTo>
                    <a:pt x="143885" y="188395"/>
                    <a:pt x="145018" y="189138"/>
                    <a:pt x="146275" y="189138"/>
                  </a:cubicBezTo>
                  <a:cubicBezTo>
                    <a:pt x="147542" y="189138"/>
                    <a:pt x="148666" y="188395"/>
                    <a:pt x="149133" y="187204"/>
                  </a:cubicBezTo>
                  <a:cubicBezTo>
                    <a:pt x="149228" y="186995"/>
                    <a:pt x="158963" y="164402"/>
                    <a:pt x="193739" y="164402"/>
                  </a:cubicBezTo>
                  <a:cubicBezTo>
                    <a:pt x="228371" y="164402"/>
                    <a:pt x="238382" y="190557"/>
                    <a:pt x="238782" y="191662"/>
                  </a:cubicBezTo>
                  <a:cubicBezTo>
                    <a:pt x="239220" y="192891"/>
                    <a:pt x="240392" y="193691"/>
                    <a:pt x="241697" y="193691"/>
                  </a:cubicBezTo>
                  <a:lnTo>
                    <a:pt x="435254" y="193691"/>
                  </a:lnTo>
                  <a:cubicBezTo>
                    <a:pt x="436969" y="193691"/>
                    <a:pt x="438350" y="192310"/>
                    <a:pt x="438350" y="190605"/>
                  </a:cubicBezTo>
                  <a:lnTo>
                    <a:pt x="438350" y="144618"/>
                  </a:lnTo>
                  <a:lnTo>
                    <a:pt x="623897" y="144609"/>
                  </a:lnTo>
                  <a:cubicBezTo>
                    <a:pt x="625621" y="144609"/>
                    <a:pt x="627002" y="143218"/>
                    <a:pt x="627002" y="141522"/>
                  </a:cubicBezTo>
                  <a:close/>
                </a:path>
              </a:pathLst>
            </a:custGeom>
            <a:grpFill/>
            <a:ln w="9525" cap="flat">
              <a:noFill/>
              <a:prstDash val="solid"/>
              <a:miter/>
            </a:ln>
          </p:spPr>
          <p:txBody>
            <a:bodyPr rtlCol="0" anchor="ctr"/>
            <a:lstStyle/>
            <a:p>
              <a:endParaRPr lang="en-US" dirty="0">
                <a:solidFill>
                  <a:srgbClr val="0070C0"/>
                </a:solidFill>
                <a:latin typeface="Arial" panose="020B0604020202020204" pitchFamily="34" charset="0"/>
                <a:cs typeface="Arial" panose="020B0604020202020204" pitchFamily="34" charset="0"/>
              </a:endParaRPr>
            </a:p>
          </p:txBody>
        </p:sp>
      </p:grpSp>
      <p:grpSp>
        <p:nvGrpSpPr>
          <p:cNvPr id="253" name="Graphic 10">
            <a:extLst>
              <a:ext uri="{FF2B5EF4-FFF2-40B4-BE49-F238E27FC236}">
                <a16:creationId xmlns:a16="http://schemas.microsoft.com/office/drawing/2014/main" id="{3760D438-93FE-41B5-9A8B-0343F221B956}"/>
              </a:ext>
            </a:extLst>
          </p:cNvPr>
          <p:cNvGrpSpPr/>
          <p:nvPr/>
        </p:nvGrpSpPr>
        <p:grpSpPr>
          <a:xfrm>
            <a:off x="1559203" y="3795172"/>
            <a:ext cx="1507384" cy="1642650"/>
            <a:chOff x="5619750" y="2833687"/>
            <a:chExt cx="952500" cy="1190625"/>
          </a:xfrm>
          <a:solidFill>
            <a:schemeClr val="accent6"/>
          </a:solidFill>
        </p:grpSpPr>
        <p:sp>
          <p:nvSpPr>
            <p:cNvPr id="254" name="Freeform: Shape 253">
              <a:extLst>
                <a:ext uri="{FF2B5EF4-FFF2-40B4-BE49-F238E27FC236}">
                  <a16:creationId xmlns:a16="http://schemas.microsoft.com/office/drawing/2014/main" id="{5CAA8245-B7BD-485D-92D4-C5D3B84CBE08}"/>
                </a:ext>
              </a:extLst>
            </p:cNvPr>
            <p:cNvSpPr/>
            <p:nvPr/>
          </p:nvSpPr>
          <p:spPr>
            <a:xfrm>
              <a:off x="5722182" y="3353542"/>
              <a:ext cx="76200" cy="76200"/>
            </a:xfrm>
            <a:custGeom>
              <a:avLst/>
              <a:gdLst>
                <a:gd name="connsiteX0" fmla="*/ 41519 w 76200"/>
                <a:gd name="connsiteY0" fmla="*/ 7144 h 76200"/>
                <a:gd name="connsiteX1" fmla="*/ 7144 w 76200"/>
                <a:gd name="connsiteY1" fmla="*/ 41539 h 76200"/>
                <a:gd name="connsiteX2" fmla="*/ 41519 w 76200"/>
                <a:gd name="connsiteY2" fmla="*/ 75905 h 76200"/>
                <a:gd name="connsiteX3" fmla="*/ 75914 w 76200"/>
                <a:gd name="connsiteY3" fmla="*/ 41539 h 76200"/>
                <a:gd name="connsiteX4" fmla="*/ 41519 w 76200"/>
                <a:gd name="connsiteY4" fmla="*/ 7144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6200">
                  <a:moveTo>
                    <a:pt x="41519" y="7144"/>
                  </a:moveTo>
                  <a:cubicBezTo>
                    <a:pt x="22565" y="7144"/>
                    <a:pt x="7144" y="22574"/>
                    <a:pt x="7144" y="41539"/>
                  </a:cubicBezTo>
                  <a:cubicBezTo>
                    <a:pt x="7144" y="60484"/>
                    <a:pt x="22565" y="75905"/>
                    <a:pt x="41519" y="75905"/>
                  </a:cubicBezTo>
                  <a:cubicBezTo>
                    <a:pt x="60493" y="75905"/>
                    <a:pt x="75914" y="60484"/>
                    <a:pt x="75914" y="41539"/>
                  </a:cubicBezTo>
                  <a:cubicBezTo>
                    <a:pt x="75914" y="22574"/>
                    <a:pt x="60493" y="7144"/>
                    <a:pt x="41519" y="7144"/>
                  </a:cubicBezTo>
                  <a:close/>
                </a:path>
              </a:pathLst>
            </a:custGeom>
            <a:grpFill/>
            <a:ln w="9525" cap="flat">
              <a:noFill/>
              <a:prstDash val="solid"/>
              <a:miter/>
            </a:ln>
          </p:spPr>
          <p:txBody>
            <a:bodyPr rtlCol="0" anchor="ctr"/>
            <a:lstStyle/>
            <a:p>
              <a:endParaRPr lang="en-US" dirty="0">
                <a:solidFill>
                  <a:srgbClr val="0070C0"/>
                </a:solidFill>
                <a:latin typeface="Arial" panose="020B0604020202020204" pitchFamily="34" charset="0"/>
                <a:cs typeface="Arial" panose="020B0604020202020204" pitchFamily="34" charset="0"/>
              </a:endParaRPr>
            </a:p>
          </p:txBody>
        </p:sp>
        <p:sp>
          <p:nvSpPr>
            <p:cNvPr id="255" name="Freeform: Shape 254">
              <a:extLst>
                <a:ext uri="{FF2B5EF4-FFF2-40B4-BE49-F238E27FC236}">
                  <a16:creationId xmlns:a16="http://schemas.microsoft.com/office/drawing/2014/main" id="{E89EBB2A-94DD-4828-B654-4747317596E3}"/>
                </a:ext>
              </a:extLst>
            </p:cNvPr>
            <p:cNvSpPr/>
            <p:nvPr/>
          </p:nvSpPr>
          <p:spPr>
            <a:xfrm>
              <a:off x="5812298" y="3353542"/>
              <a:ext cx="76200" cy="76200"/>
            </a:xfrm>
            <a:custGeom>
              <a:avLst/>
              <a:gdLst>
                <a:gd name="connsiteX0" fmla="*/ 41519 w 76200"/>
                <a:gd name="connsiteY0" fmla="*/ 7144 h 76200"/>
                <a:gd name="connsiteX1" fmla="*/ 7144 w 76200"/>
                <a:gd name="connsiteY1" fmla="*/ 41539 h 76200"/>
                <a:gd name="connsiteX2" fmla="*/ 41519 w 76200"/>
                <a:gd name="connsiteY2" fmla="*/ 75905 h 76200"/>
                <a:gd name="connsiteX3" fmla="*/ 75905 w 76200"/>
                <a:gd name="connsiteY3" fmla="*/ 41539 h 76200"/>
                <a:gd name="connsiteX4" fmla="*/ 41519 w 76200"/>
                <a:gd name="connsiteY4" fmla="*/ 7144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6200">
                  <a:moveTo>
                    <a:pt x="41519" y="7144"/>
                  </a:moveTo>
                  <a:cubicBezTo>
                    <a:pt x="22555" y="7144"/>
                    <a:pt x="7144" y="22574"/>
                    <a:pt x="7144" y="41539"/>
                  </a:cubicBezTo>
                  <a:cubicBezTo>
                    <a:pt x="7144" y="60484"/>
                    <a:pt x="22565" y="75905"/>
                    <a:pt x="41519" y="75905"/>
                  </a:cubicBezTo>
                  <a:cubicBezTo>
                    <a:pt x="60484" y="75905"/>
                    <a:pt x="75905" y="60484"/>
                    <a:pt x="75905" y="41539"/>
                  </a:cubicBezTo>
                  <a:cubicBezTo>
                    <a:pt x="75914" y="22574"/>
                    <a:pt x="60484" y="7144"/>
                    <a:pt x="41519" y="7144"/>
                  </a:cubicBezTo>
                  <a:close/>
                </a:path>
              </a:pathLst>
            </a:custGeom>
            <a:grpFill/>
            <a:ln w="9525" cap="flat">
              <a:noFill/>
              <a:prstDash val="solid"/>
              <a:miter/>
            </a:ln>
          </p:spPr>
          <p:txBody>
            <a:bodyPr rtlCol="0" anchor="ctr"/>
            <a:lstStyle/>
            <a:p>
              <a:endParaRPr lang="en-US" dirty="0">
                <a:solidFill>
                  <a:srgbClr val="0070C0"/>
                </a:solidFill>
                <a:latin typeface="Arial" panose="020B0604020202020204" pitchFamily="34" charset="0"/>
                <a:cs typeface="Arial" panose="020B0604020202020204" pitchFamily="34" charset="0"/>
              </a:endParaRPr>
            </a:p>
          </p:txBody>
        </p:sp>
        <p:sp>
          <p:nvSpPr>
            <p:cNvPr id="256" name="Freeform: Shape 255">
              <a:extLst>
                <a:ext uri="{FF2B5EF4-FFF2-40B4-BE49-F238E27FC236}">
                  <a16:creationId xmlns:a16="http://schemas.microsoft.com/office/drawing/2014/main" id="{61354F37-0C6C-4964-B0F0-2481B3DE847B}"/>
                </a:ext>
              </a:extLst>
            </p:cNvPr>
            <p:cNvSpPr/>
            <p:nvPr/>
          </p:nvSpPr>
          <p:spPr>
            <a:xfrm>
              <a:off x="6093828" y="3353542"/>
              <a:ext cx="76200" cy="76200"/>
            </a:xfrm>
            <a:custGeom>
              <a:avLst/>
              <a:gdLst>
                <a:gd name="connsiteX0" fmla="*/ 41519 w 76200"/>
                <a:gd name="connsiteY0" fmla="*/ 7144 h 76200"/>
                <a:gd name="connsiteX1" fmla="*/ 7144 w 76200"/>
                <a:gd name="connsiteY1" fmla="*/ 41539 h 76200"/>
                <a:gd name="connsiteX2" fmla="*/ 41519 w 76200"/>
                <a:gd name="connsiteY2" fmla="*/ 75905 h 76200"/>
                <a:gd name="connsiteX3" fmla="*/ 75905 w 76200"/>
                <a:gd name="connsiteY3" fmla="*/ 41539 h 76200"/>
                <a:gd name="connsiteX4" fmla="*/ 41519 w 76200"/>
                <a:gd name="connsiteY4" fmla="*/ 7144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6200">
                  <a:moveTo>
                    <a:pt x="41519" y="7144"/>
                  </a:moveTo>
                  <a:cubicBezTo>
                    <a:pt x="22565" y="7144"/>
                    <a:pt x="7144" y="22574"/>
                    <a:pt x="7144" y="41539"/>
                  </a:cubicBezTo>
                  <a:cubicBezTo>
                    <a:pt x="7144" y="60484"/>
                    <a:pt x="22565" y="75905"/>
                    <a:pt x="41519" y="75905"/>
                  </a:cubicBezTo>
                  <a:cubicBezTo>
                    <a:pt x="60474" y="75905"/>
                    <a:pt x="75905" y="60484"/>
                    <a:pt x="75905" y="41539"/>
                  </a:cubicBezTo>
                  <a:cubicBezTo>
                    <a:pt x="75905" y="22574"/>
                    <a:pt x="60474" y="7144"/>
                    <a:pt x="41519" y="7144"/>
                  </a:cubicBezTo>
                  <a:close/>
                </a:path>
              </a:pathLst>
            </a:custGeom>
            <a:grpFill/>
            <a:ln w="9525" cap="flat">
              <a:noFill/>
              <a:prstDash val="solid"/>
              <a:miter/>
            </a:ln>
          </p:spPr>
          <p:txBody>
            <a:bodyPr rtlCol="0" anchor="ctr"/>
            <a:lstStyle/>
            <a:p>
              <a:endParaRPr lang="en-US" dirty="0">
                <a:solidFill>
                  <a:srgbClr val="0070C0"/>
                </a:solidFill>
                <a:latin typeface="Arial" panose="020B0604020202020204" pitchFamily="34" charset="0"/>
                <a:cs typeface="Arial" panose="020B0604020202020204" pitchFamily="34" charset="0"/>
              </a:endParaRPr>
            </a:p>
          </p:txBody>
        </p:sp>
        <p:sp>
          <p:nvSpPr>
            <p:cNvPr id="257" name="Freeform: Shape 256">
              <a:extLst>
                <a:ext uri="{FF2B5EF4-FFF2-40B4-BE49-F238E27FC236}">
                  <a16:creationId xmlns:a16="http://schemas.microsoft.com/office/drawing/2014/main" id="{FEDA885D-3C94-4575-93CD-5CE119F8D87C}"/>
                </a:ext>
              </a:extLst>
            </p:cNvPr>
            <p:cNvSpPr/>
            <p:nvPr/>
          </p:nvSpPr>
          <p:spPr>
            <a:xfrm>
              <a:off x="6183239" y="3353542"/>
              <a:ext cx="76200" cy="76200"/>
            </a:xfrm>
            <a:custGeom>
              <a:avLst/>
              <a:gdLst>
                <a:gd name="connsiteX0" fmla="*/ 41510 w 76200"/>
                <a:gd name="connsiteY0" fmla="*/ 7144 h 76200"/>
                <a:gd name="connsiteX1" fmla="*/ 7144 w 76200"/>
                <a:gd name="connsiteY1" fmla="*/ 41539 h 76200"/>
                <a:gd name="connsiteX2" fmla="*/ 41510 w 76200"/>
                <a:gd name="connsiteY2" fmla="*/ 75905 h 76200"/>
                <a:gd name="connsiteX3" fmla="*/ 75895 w 76200"/>
                <a:gd name="connsiteY3" fmla="*/ 41539 h 76200"/>
                <a:gd name="connsiteX4" fmla="*/ 41510 w 76200"/>
                <a:gd name="connsiteY4" fmla="*/ 7144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6200">
                  <a:moveTo>
                    <a:pt x="41510" y="7144"/>
                  </a:moveTo>
                  <a:cubicBezTo>
                    <a:pt x="22546" y="7144"/>
                    <a:pt x="7144" y="22574"/>
                    <a:pt x="7144" y="41539"/>
                  </a:cubicBezTo>
                  <a:cubicBezTo>
                    <a:pt x="7144" y="60484"/>
                    <a:pt x="22546" y="75905"/>
                    <a:pt x="41510" y="75905"/>
                  </a:cubicBezTo>
                  <a:cubicBezTo>
                    <a:pt x="60465" y="75905"/>
                    <a:pt x="75895" y="60484"/>
                    <a:pt x="75895" y="41539"/>
                  </a:cubicBezTo>
                  <a:cubicBezTo>
                    <a:pt x="75895" y="22574"/>
                    <a:pt x="60465" y="7144"/>
                    <a:pt x="41510" y="7144"/>
                  </a:cubicBezTo>
                  <a:close/>
                </a:path>
              </a:pathLst>
            </a:custGeom>
            <a:grpFill/>
            <a:ln w="9525" cap="flat">
              <a:noFill/>
              <a:prstDash val="solid"/>
              <a:miter/>
            </a:ln>
          </p:spPr>
          <p:txBody>
            <a:bodyPr rtlCol="0" anchor="ctr"/>
            <a:lstStyle/>
            <a:p>
              <a:endParaRPr lang="en-US" dirty="0">
                <a:solidFill>
                  <a:srgbClr val="0070C0"/>
                </a:solidFill>
                <a:latin typeface="Arial" panose="020B0604020202020204" pitchFamily="34" charset="0"/>
                <a:cs typeface="Arial" panose="020B0604020202020204" pitchFamily="34" charset="0"/>
              </a:endParaRPr>
            </a:p>
          </p:txBody>
        </p:sp>
        <p:sp>
          <p:nvSpPr>
            <p:cNvPr id="258" name="Freeform: Shape 257">
              <a:extLst>
                <a:ext uri="{FF2B5EF4-FFF2-40B4-BE49-F238E27FC236}">
                  <a16:creationId xmlns:a16="http://schemas.microsoft.com/office/drawing/2014/main" id="{E1484B0D-C8DB-4AD8-B458-2D41F5F0F5DD}"/>
                </a:ext>
              </a:extLst>
            </p:cNvPr>
            <p:cNvSpPr/>
            <p:nvPr/>
          </p:nvSpPr>
          <p:spPr>
            <a:xfrm>
              <a:off x="6416459" y="3353542"/>
              <a:ext cx="76200" cy="76200"/>
            </a:xfrm>
            <a:custGeom>
              <a:avLst/>
              <a:gdLst>
                <a:gd name="connsiteX0" fmla="*/ 41529 w 76200"/>
                <a:gd name="connsiteY0" fmla="*/ 7144 h 76200"/>
                <a:gd name="connsiteX1" fmla="*/ 7144 w 76200"/>
                <a:gd name="connsiteY1" fmla="*/ 41539 h 76200"/>
                <a:gd name="connsiteX2" fmla="*/ 41529 w 76200"/>
                <a:gd name="connsiteY2" fmla="*/ 75905 h 76200"/>
                <a:gd name="connsiteX3" fmla="*/ 75905 w 76200"/>
                <a:gd name="connsiteY3" fmla="*/ 41539 h 76200"/>
                <a:gd name="connsiteX4" fmla="*/ 41529 w 76200"/>
                <a:gd name="connsiteY4" fmla="*/ 7144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6200">
                  <a:moveTo>
                    <a:pt x="41529" y="7144"/>
                  </a:moveTo>
                  <a:cubicBezTo>
                    <a:pt x="22565" y="7144"/>
                    <a:pt x="7144" y="22574"/>
                    <a:pt x="7144" y="41539"/>
                  </a:cubicBezTo>
                  <a:cubicBezTo>
                    <a:pt x="7144" y="60484"/>
                    <a:pt x="22565" y="75905"/>
                    <a:pt x="41529" y="75905"/>
                  </a:cubicBezTo>
                  <a:cubicBezTo>
                    <a:pt x="60474" y="75905"/>
                    <a:pt x="75905" y="60484"/>
                    <a:pt x="75905" y="41539"/>
                  </a:cubicBezTo>
                  <a:cubicBezTo>
                    <a:pt x="75905" y="22574"/>
                    <a:pt x="60474" y="7144"/>
                    <a:pt x="41529" y="7144"/>
                  </a:cubicBezTo>
                  <a:close/>
                </a:path>
              </a:pathLst>
            </a:custGeom>
            <a:grpFill/>
            <a:ln w="9525" cap="flat">
              <a:noFill/>
              <a:prstDash val="solid"/>
              <a:miter/>
            </a:ln>
          </p:spPr>
          <p:txBody>
            <a:bodyPr rtlCol="0" anchor="ctr"/>
            <a:lstStyle/>
            <a:p>
              <a:endParaRPr lang="en-US" dirty="0">
                <a:solidFill>
                  <a:srgbClr val="0070C0"/>
                </a:solidFill>
                <a:latin typeface="Arial" panose="020B0604020202020204" pitchFamily="34" charset="0"/>
                <a:cs typeface="Arial" panose="020B0604020202020204" pitchFamily="34" charset="0"/>
              </a:endParaRPr>
            </a:p>
          </p:txBody>
        </p:sp>
        <p:sp>
          <p:nvSpPr>
            <p:cNvPr id="259" name="Freeform: Shape 258">
              <a:extLst>
                <a:ext uri="{FF2B5EF4-FFF2-40B4-BE49-F238E27FC236}">
                  <a16:creationId xmlns:a16="http://schemas.microsoft.com/office/drawing/2014/main" id="{BE564517-5347-4E94-9B9A-F948E4334139}"/>
                </a:ext>
              </a:extLst>
            </p:cNvPr>
            <p:cNvSpPr/>
            <p:nvPr/>
          </p:nvSpPr>
          <p:spPr>
            <a:xfrm>
              <a:off x="6102677" y="3183264"/>
              <a:ext cx="419100" cy="219075"/>
            </a:xfrm>
            <a:custGeom>
              <a:avLst/>
              <a:gdLst>
                <a:gd name="connsiteX0" fmla="*/ 395097 w 419100"/>
                <a:gd name="connsiteY0" fmla="*/ 123187 h 219075"/>
                <a:gd name="connsiteX1" fmla="*/ 370027 w 419100"/>
                <a:gd name="connsiteY1" fmla="*/ 122653 h 219075"/>
                <a:gd name="connsiteX2" fmla="*/ 328451 w 419100"/>
                <a:gd name="connsiteY2" fmla="*/ 123111 h 219075"/>
                <a:gd name="connsiteX3" fmla="*/ 328451 w 419100"/>
                <a:gd name="connsiteY3" fmla="*/ 81629 h 219075"/>
                <a:gd name="connsiteX4" fmla="*/ 315335 w 419100"/>
                <a:gd name="connsiteY4" fmla="*/ 66046 h 219075"/>
                <a:gd name="connsiteX5" fmla="*/ 296923 w 419100"/>
                <a:gd name="connsiteY5" fmla="*/ 66046 h 219075"/>
                <a:gd name="connsiteX6" fmla="*/ 280226 w 419100"/>
                <a:gd name="connsiteY6" fmla="*/ 37690 h 219075"/>
                <a:gd name="connsiteX7" fmla="*/ 212846 w 419100"/>
                <a:gd name="connsiteY7" fmla="*/ 7144 h 219075"/>
                <a:gd name="connsiteX8" fmla="*/ 198006 w 419100"/>
                <a:gd name="connsiteY8" fmla="*/ 10916 h 219075"/>
                <a:gd name="connsiteX9" fmla="*/ 195024 w 419100"/>
                <a:gd name="connsiteY9" fmla="*/ 23508 h 219075"/>
                <a:gd name="connsiteX10" fmla="*/ 195034 w 419100"/>
                <a:gd name="connsiteY10" fmla="*/ 25546 h 219075"/>
                <a:gd name="connsiteX11" fmla="*/ 195034 w 419100"/>
                <a:gd name="connsiteY11" fmla="*/ 152619 h 219075"/>
                <a:gd name="connsiteX12" fmla="*/ 10249 w 419100"/>
                <a:gd name="connsiteY12" fmla="*/ 152619 h 219075"/>
                <a:gd name="connsiteX13" fmla="*/ 7144 w 419100"/>
                <a:gd name="connsiteY13" fmla="*/ 155705 h 219075"/>
                <a:gd name="connsiteX14" fmla="*/ 7144 w 419100"/>
                <a:gd name="connsiteY14" fmla="*/ 168659 h 219075"/>
                <a:gd name="connsiteX15" fmla="*/ 10249 w 419100"/>
                <a:gd name="connsiteY15" fmla="*/ 171755 h 219075"/>
                <a:gd name="connsiteX16" fmla="*/ 59836 w 419100"/>
                <a:gd name="connsiteY16" fmla="*/ 171755 h 219075"/>
                <a:gd name="connsiteX17" fmla="*/ 72533 w 419100"/>
                <a:gd name="connsiteY17" fmla="*/ 189852 h 219075"/>
                <a:gd name="connsiteX18" fmla="*/ 75619 w 419100"/>
                <a:gd name="connsiteY18" fmla="*/ 192948 h 219075"/>
                <a:gd name="connsiteX19" fmla="*/ 78696 w 419100"/>
                <a:gd name="connsiteY19" fmla="*/ 189852 h 219075"/>
                <a:gd name="connsiteX20" fmla="*/ 94907 w 419100"/>
                <a:gd name="connsiteY20" fmla="*/ 173803 h 219075"/>
                <a:gd name="connsiteX21" fmla="*/ 154305 w 419100"/>
                <a:gd name="connsiteY21" fmla="*/ 173803 h 219075"/>
                <a:gd name="connsiteX22" fmla="*/ 170869 w 419100"/>
                <a:gd name="connsiteY22" fmla="*/ 211788 h 219075"/>
                <a:gd name="connsiteX23" fmla="*/ 173965 w 419100"/>
                <a:gd name="connsiteY23" fmla="*/ 214865 h 219075"/>
                <a:gd name="connsiteX24" fmla="*/ 302371 w 419100"/>
                <a:gd name="connsiteY24" fmla="*/ 214865 h 219075"/>
                <a:gd name="connsiteX25" fmla="*/ 305448 w 419100"/>
                <a:gd name="connsiteY25" fmla="*/ 211884 h 219075"/>
                <a:gd name="connsiteX26" fmla="*/ 312087 w 419100"/>
                <a:gd name="connsiteY26" fmla="*/ 188404 h 219075"/>
                <a:gd name="connsiteX27" fmla="*/ 352997 w 419100"/>
                <a:gd name="connsiteY27" fmla="*/ 165240 h 219075"/>
                <a:gd name="connsiteX28" fmla="*/ 394164 w 419100"/>
                <a:gd name="connsiteY28" fmla="*/ 189090 h 219075"/>
                <a:gd name="connsiteX29" fmla="*/ 401212 w 419100"/>
                <a:gd name="connsiteY29" fmla="*/ 213608 h 219075"/>
                <a:gd name="connsiteX30" fmla="*/ 404308 w 419100"/>
                <a:gd name="connsiteY30" fmla="*/ 216551 h 219075"/>
                <a:gd name="connsiteX31" fmla="*/ 417205 w 419100"/>
                <a:gd name="connsiteY31" fmla="*/ 216551 h 219075"/>
                <a:gd name="connsiteX32" fmla="*/ 420281 w 419100"/>
                <a:gd name="connsiteY32" fmla="*/ 213465 h 219075"/>
                <a:gd name="connsiteX33" fmla="*/ 420281 w 419100"/>
                <a:gd name="connsiteY33" fmla="*/ 159058 h 219075"/>
                <a:gd name="connsiteX34" fmla="*/ 419843 w 419100"/>
                <a:gd name="connsiteY34" fmla="*/ 158620 h 219075"/>
                <a:gd name="connsiteX35" fmla="*/ 406337 w 419100"/>
                <a:gd name="connsiteY35" fmla="*/ 158620 h 219075"/>
                <a:gd name="connsiteX36" fmla="*/ 397945 w 419100"/>
                <a:gd name="connsiteY36" fmla="*/ 150228 h 219075"/>
                <a:gd name="connsiteX37" fmla="*/ 406337 w 419100"/>
                <a:gd name="connsiteY37" fmla="*/ 141837 h 219075"/>
                <a:gd name="connsiteX38" fmla="*/ 419843 w 419100"/>
                <a:gd name="connsiteY38" fmla="*/ 141837 h 219075"/>
                <a:gd name="connsiteX39" fmla="*/ 420281 w 419100"/>
                <a:gd name="connsiteY39" fmla="*/ 141399 h 219075"/>
                <a:gd name="connsiteX40" fmla="*/ 420281 w 419100"/>
                <a:gd name="connsiteY40" fmla="*/ 134474 h 219075"/>
                <a:gd name="connsiteX41" fmla="*/ 395097 w 419100"/>
                <a:gd name="connsiteY41" fmla="*/ 123187 h 219075"/>
                <a:gd name="connsiteX42" fmla="*/ 311020 w 419100"/>
                <a:gd name="connsiteY42" fmla="*/ 89764 h 219075"/>
                <a:gd name="connsiteX43" fmla="*/ 311020 w 419100"/>
                <a:gd name="connsiteY43" fmla="*/ 123215 h 219075"/>
                <a:gd name="connsiteX44" fmla="*/ 271624 w 419100"/>
                <a:gd name="connsiteY44" fmla="*/ 123215 h 219075"/>
                <a:gd name="connsiteX45" fmla="*/ 271624 w 419100"/>
                <a:gd name="connsiteY45" fmla="*/ 83810 h 219075"/>
                <a:gd name="connsiteX46" fmla="*/ 305067 w 419100"/>
                <a:gd name="connsiteY46" fmla="*/ 83810 h 219075"/>
                <a:gd name="connsiteX47" fmla="*/ 311020 w 419100"/>
                <a:gd name="connsiteY47" fmla="*/ 89764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19100" h="219075">
                  <a:moveTo>
                    <a:pt x="395097" y="123187"/>
                  </a:moveTo>
                  <a:cubicBezTo>
                    <a:pt x="390506" y="122834"/>
                    <a:pt x="382067" y="122653"/>
                    <a:pt x="370027" y="122653"/>
                  </a:cubicBezTo>
                  <a:cubicBezTo>
                    <a:pt x="354111" y="122653"/>
                    <a:pt x="335966" y="122968"/>
                    <a:pt x="328451" y="123111"/>
                  </a:cubicBezTo>
                  <a:lnTo>
                    <a:pt x="328451" y="81629"/>
                  </a:lnTo>
                  <a:cubicBezTo>
                    <a:pt x="328451" y="71142"/>
                    <a:pt x="324155" y="66046"/>
                    <a:pt x="315335" y="66046"/>
                  </a:cubicBezTo>
                  <a:lnTo>
                    <a:pt x="296923" y="66046"/>
                  </a:lnTo>
                  <a:cubicBezTo>
                    <a:pt x="295180" y="61255"/>
                    <a:pt x="290217" y="49530"/>
                    <a:pt x="280226" y="37690"/>
                  </a:cubicBezTo>
                  <a:cubicBezTo>
                    <a:pt x="268453" y="23765"/>
                    <a:pt x="247202" y="7144"/>
                    <a:pt x="212846" y="7144"/>
                  </a:cubicBezTo>
                  <a:cubicBezTo>
                    <a:pt x="204978" y="7144"/>
                    <a:pt x="200673" y="8239"/>
                    <a:pt x="198006" y="10916"/>
                  </a:cubicBezTo>
                  <a:cubicBezTo>
                    <a:pt x="194958" y="13983"/>
                    <a:pt x="194986" y="18193"/>
                    <a:pt x="195024" y="23508"/>
                  </a:cubicBezTo>
                  <a:cubicBezTo>
                    <a:pt x="195024" y="24165"/>
                    <a:pt x="195034" y="24841"/>
                    <a:pt x="195034" y="25546"/>
                  </a:cubicBezTo>
                  <a:lnTo>
                    <a:pt x="195034" y="152619"/>
                  </a:lnTo>
                  <a:lnTo>
                    <a:pt x="10249" y="152619"/>
                  </a:lnTo>
                  <a:cubicBezTo>
                    <a:pt x="8544" y="152619"/>
                    <a:pt x="7144" y="154010"/>
                    <a:pt x="7144" y="155705"/>
                  </a:cubicBezTo>
                  <a:lnTo>
                    <a:pt x="7144" y="168659"/>
                  </a:lnTo>
                  <a:cubicBezTo>
                    <a:pt x="7144" y="170364"/>
                    <a:pt x="8544" y="171755"/>
                    <a:pt x="10249" y="171755"/>
                  </a:cubicBezTo>
                  <a:lnTo>
                    <a:pt x="59836" y="171755"/>
                  </a:lnTo>
                  <a:cubicBezTo>
                    <a:pt x="62113" y="172507"/>
                    <a:pt x="72533" y="176746"/>
                    <a:pt x="72533" y="189852"/>
                  </a:cubicBezTo>
                  <a:cubicBezTo>
                    <a:pt x="72533" y="191567"/>
                    <a:pt x="73924" y="192948"/>
                    <a:pt x="75619" y="192948"/>
                  </a:cubicBezTo>
                  <a:cubicBezTo>
                    <a:pt x="77333" y="192948"/>
                    <a:pt x="78696" y="191557"/>
                    <a:pt x="78696" y="189852"/>
                  </a:cubicBezTo>
                  <a:cubicBezTo>
                    <a:pt x="78696" y="176298"/>
                    <a:pt x="93307" y="174022"/>
                    <a:pt x="94907" y="173803"/>
                  </a:cubicBezTo>
                  <a:lnTo>
                    <a:pt x="154305" y="173803"/>
                  </a:lnTo>
                  <a:cubicBezTo>
                    <a:pt x="157277" y="175108"/>
                    <a:pt x="170869" y="182690"/>
                    <a:pt x="170869" y="211788"/>
                  </a:cubicBezTo>
                  <a:cubicBezTo>
                    <a:pt x="170869" y="213484"/>
                    <a:pt x="172269" y="214865"/>
                    <a:pt x="173965" y="214865"/>
                  </a:cubicBezTo>
                  <a:lnTo>
                    <a:pt x="302371" y="214865"/>
                  </a:lnTo>
                  <a:cubicBezTo>
                    <a:pt x="304029" y="214865"/>
                    <a:pt x="305372" y="213560"/>
                    <a:pt x="305448" y="211884"/>
                  </a:cubicBezTo>
                  <a:cubicBezTo>
                    <a:pt x="305448" y="211760"/>
                    <a:pt x="305953" y="200025"/>
                    <a:pt x="312087" y="188404"/>
                  </a:cubicBezTo>
                  <a:cubicBezTo>
                    <a:pt x="320202" y="173050"/>
                    <a:pt x="333966" y="165240"/>
                    <a:pt x="352997" y="165240"/>
                  </a:cubicBezTo>
                  <a:cubicBezTo>
                    <a:pt x="371961" y="165240"/>
                    <a:pt x="385829" y="173269"/>
                    <a:pt x="394164" y="189090"/>
                  </a:cubicBezTo>
                  <a:cubicBezTo>
                    <a:pt x="400536" y="201139"/>
                    <a:pt x="401212" y="213503"/>
                    <a:pt x="401212" y="213608"/>
                  </a:cubicBezTo>
                  <a:cubicBezTo>
                    <a:pt x="401298" y="215255"/>
                    <a:pt x="402650" y="216551"/>
                    <a:pt x="404308" y="216551"/>
                  </a:cubicBezTo>
                  <a:lnTo>
                    <a:pt x="417205" y="216551"/>
                  </a:lnTo>
                  <a:cubicBezTo>
                    <a:pt x="418890" y="216551"/>
                    <a:pt x="420281" y="215170"/>
                    <a:pt x="420281" y="213465"/>
                  </a:cubicBezTo>
                  <a:lnTo>
                    <a:pt x="420281" y="159058"/>
                  </a:lnTo>
                  <a:cubicBezTo>
                    <a:pt x="420281" y="158829"/>
                    <a:pt x="420081" y="158620"/>
                    <a:pt x="419843" y="158620"/>
                  </a:cubicBezTo>
                  <a:lnTo>
                    <a:pt x="406337" y="158620"/>
                  </a:lnTo>
                  <a:cubicBezTo>
                    <a:pt x="401707" y="158620"/>
                    <a:pt x="397945" y="154857"/>
                    <a:pt x="397945" y="150228"/>
                  </a:cubicBezTo>
                  <a:cubicBezTo>
                    <a:pt x="397945" y="145599"/>
                    <a:pt x="401707" y="141837"/>
                    <a:pt x="406337" y="141837"/>
                  </a:cubicBezTo>
                  <a:lnTo>
                    <a:pt x="419843" y="141837"/>
                  </a:lnTo>
                  <a:cubicBezTo>
                    <a:pt x="420072" y="141837"/>
                    <a:pt x="420281" y="141637"/>
                    <a:pt x="420281" y="141399"/>
                  </a:cubicBezTo>
                  <a:lnTo>
                    <a:pt x="420281" y="134474"/>
                  </a:lnTo>
                  <a:cubicBezTo>
                    <a:pt x="420319" y="125130"/>
                    <a:pt x="409185" y="124273"/>
                    <a:pt x="395097" y="123187"/>
                  </a:cubicBezTo>
                  <a:close/>
                  <a:moveTo>
                    <a:pt x="311020" y="89764"/>
                  </a:moveTo>
                  <a:lnTo>
                    <a:pt x="311020" y="123215"/>
                  </a:lnTo>
                  <a:lnTo>
                    <a:pt x="271624" y="123215"/>
                  </a:lnTo>
                  <a:lnTo>
                    <a:pt x="271624" y="83810"/>
                  </a:lnTo>
                  <a:lnTo>
                    <a:pt x="305067" y="83810"/>
                  </a:lnTo>
                  <a:cubicBezTo>
                    <a:pt x="308362" y="83810"/>
                    <a:pt x="311020" y="86477"/>
                    <a:pt x="311020" y="89764"/>
                  </a:cubicBezTo>
                  <a:close/>
                </a:path>
              </a:pathLst>
            </a:custGeom>
            <a:grpFill/>
            <a:ln w="9525" cap="flat">
              <a:noFill/>
              <a:prstDash val="solid"/>
              <a:miter/>
            </a:ln>
          </p:spPr>
          <p:txBody>
            <a:bodyPr rtlCol="0" anchor="ctr"/>
            <a:lstStyle/>
            <a:p>
              <a:endParaRPr lang="en-US" dirty="0">
                <a:solidFill>
                  <a:srgbClr val="0070C0"/>
                </a:solidFill>
                <a:latin typeface="Arial" panose="020B0604020202020204" pitchFamily="34" charset="0"/>
                <a:cs typeface="Arial" panose="020B0604020202020204" pitchFamily="34" charset="0"/>
              </a:endParaRPr>
            </a:p>
          </p:txBody>
        </p:sp>
        <p:sp>
          <p:nvSpPr>
            <p:cNvPr id="260" name="Freeform: Shape 259">
              <a:extLst>
                <a:ext uri="{FF2B5EF4-FFF2-40B4-BE49-F238E27FC236}">
                  <a16:creationId xmlns:a16="http://schemas.microsoft.com/office/drawing/2014/main" id="{1C673026-9CEC-483C-BE2B-E95E069C3B0B}"/>
                </a:ext>
              </a:extLst>
            </p:cNvPr>
            <p:cNvSpPr/>
            <p:nvPr/>
          </p:nvSpPr>
          <p:spPr>
            <a:xfrm>
              <a:off x="5661841" y="3183274"/>
              <a:ext cx="628650" cy="200025"/>
            </a:xfrm>
            <a:custGeom>
              <a:avLst/>
              <a:gdLst>
                <a:gd name="connsiteX0" fmla="*/ 627002 w 628650"/>
                <a:gd name="connsiteY0" fmla="*/ 141522 h 200025"/>
                <a:gd name="connsiteX1" fmla="*/ 627002 w 628650"/>
                <a:gd name="connsiteY1" fmla="*/ 10230 h 200025"/>
                <a:gd name="connsiteX2" fmla="*/ 623907 w 628650"/>
                <a:gd name="connsiteY2" fmla="*/ 7144 h 200025"/>
                <a:gd name="connsiteX3" fmla="*/ 10239 w 628650"/>
                <a:gd name="connsiteY3" fmla="*/ 7144 h 200025"/>
                <a:gd name="connsiteX4" fmla="*/ 7144 w 628650"/>
                <a:gd name="connsiteY4" fmla="*/ 10230 h 200025"/>
                <a:gd name="connsiteX5" fmla="*/ 7144 w 628650"/>
                <a:gd name="connsiteY5" fmla="*/ 155105 h 200025"/>
                <a:gd name="connsiteX6" fmla="*/ 7582 w 628650"/>
                <a:gd name="connsiteY6" fmla="*/ 155543 h 200025"/>
                <a:gd name="connsiteX7" fmla="*/ 15783 w 628650"/>
                <a:gd name="connsiteY7" fmla="*/ 155543 h 200025"/>
                <a:gd name="connsiteX8" fmla="*/ 24174 w 628650"/>
                <a:gd name="connsiteY8" fmla="*/ 163935 h 200025"/>
                <a:gd name="connsiteX9" fmla="*/ 15783 w 628650"/>
                <a:gd name="connsiteY9" fmla="*/ 172326 h 200025"/>
                <a:gd name="connsiteX10" fmla="*/ 7582 w 628650"/>
                <a:gd name="connsiteY10" fmla="*/ 172326 h 200025"/>
                <a:gd name="connsiteX11" fmla="*/ 7144 w 628650"/>
                <a:gd name="connsiteY11" fmla="*/ 172774 h 200025"/>
                <a:gd name="connsiteX12" fmla="*/ 7144 w 628650"/>
                <a:gd name="connsiteY12" fmla="*/ 190605 h 200025"/>
                <a:gd name="connsiteX13" fmla="*/ 10239 w 628650"/>
                <a:gd name="connsiteY13" fmla="*/ 193691 h 200025"/>
                <a:gd name="connsiteX14" fmla="*/ 53521 w 628650"/>
                <a:gd name="connsiteY14" fmla="*/ 193691 h 200025"/>
                <a:gd name="connsiteX15" fmla="*/ 56388 w 628650"/>
                <a:gd name="connsiteY15" fmla="*/ 191757 h 200025"/>
                <a:gd name="connsiteX16" fmla="*/ 100727 w 628650"/>
                <a:gd name="connsiteY16" fmla="*/ 164163 h 200025"/>
                <a:gd name="connsiteX17" fmla="*/ 143418 w 628650"/>
                <a:gd name="connsiteY17" fmla="*/ 187204 h 200025"/>
                <a:gd name="connsiteX18" fmla="*/ 146275 w 628650"/>
                <a:gd name="connsiteY18" fmla="*/ 189138 h 200025"/>
                <a:gd name="connsiteX19" fmla="*/ 149133 w 628650"/>
                <a:gd name="connsiteY19" fmla="*/ 187204 h 200025"/>
                <a:gd name="connsiteX20" fmla="*/ 193739 w 628650"/>
                <a:gd name="connsiteY20" fmla="*/ 164402 h 200025"/>
                <a:gd name="connsiteX21" fmla="*/ 238782 w 628650"/>
                <a:gd name="connsiteY21" fmla="*/ 191662 h 200025"/>
                <a:gd name="connsiteX22" fmla="*/ 241697 w 628650"/>
                <a:gd name="connsiteY22" fmla="*/ 193691 h 200025"/>
                <a:gd name="connsiteX23" fmla="*/ 435254 w 628650"/>
                <a:gd name="connsiteY23" fmla="*/ 193691 h 200025"/>
                <a:gd name="connsiteX24" fmla="*/ 438350 w 628650"/>
                <a:gd name="connsiteY24" fmla="*/ 190605 h 200025"/>
                <a:gd name="connsiteX25" fmla="*/ 438350 w 628650"/>
                <a:gd name="connsiteY25" fmla="*/ 144618 h 200025"/>
                <a:gd name="connsiteX26" fmla="*/ 623897 w 628650"/>
                <a:gd name="connsiteY26" fmla="*/ 144609 h 200025"/>
                <a:gd name="connsiteX27" fmla="*/ 627002 w 628650"/>
                <a:gd name="connsiteY27" fmla="*/ 141522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28650" h="200025">
                  <a:moveTo>
                    <a:pt x="627002" y="141522"/>
                  </a:moveTo>
                  <a:lnTo>
                    <a:pt x="627002" y="10230"/>
                  </a:lnTo>
                  <a:cubicBezTo>
                    <a:pt x="627002" y="8525"/>
                    <a:pt x="625612" y="7144"/>
                    <a:pt x="623907" y="7144"/>
                  </a:cubicBezTo>
                  <a:lnTo>
                    <a:pt x="10239" y="7144"/>
                  </a:lnTo>
                  <a:cubicBezTo>
                    <a:pt x="8534" y="7144"/>
                    <a:pt x="7144" y="8534"/>
                    <a:pt x="7144" y="10230"/>
                  </a:cubicBezTo>
                  <a:lnTo>
                    <a:pt x="7144" y="155105"/>
                  </a:lnTo>
                  <a:cubicBezTo>
                    <a:pt x="7144" y="155343"/>
                    <a:pt x="7344" y="155543"/>
                    <a:pt x="7582" y="155543"/>
                  </a:cubicBezTo>
                  <a:lnTo>
                    <a:pt x="15783" y="155543"/>
                  </a:lnTo>
                  <a:cubicBezTo>
                    <a:pt x="20403" y="155543"/>
                    <a:pt x="24174" y="159315"/>
                    <a:pt x="24174" y="163935"/>
                  </a:cubicBezTo>
                  <a:cubicBezTo>
                    <a:pt x="24174" y="168564"/>
                    <a:pt x="20403" y="172326"/>
                    <a:pt x="15783" y="172326"/>
                  </a:cubicBezTo>
                  <a:lnTo>
                    <a:pt x="7582" y="172326"/>
                  </a:lnTo>
                  <a:cubicBezTo>
                    <a:pt x="7334" y="172326"/>
                    <a:pt x="7144" y="172526"/>
                    <a:pt x="7144" y="172774"/>
                  </a:cubicBezTo>
                  <a:lnTo>
                    <a:pt x="7144" y="190605"/>
                  </a:lnTo>
                  <a:cubicBezTo>
                    <a:pt x="7144" y="192319"/>
                    <a:pt x="8534" y="193691"/>
                    <a:pt x="10239" y="193691"/>
                  </a:cubicBezTo>
                  <a:lnTo>
                    <a:pt x="53521" y="193691"/>
                  </a:lnTo>
                  <a:cubicBezTo>
                    <a:pt x="54797" y="193691"/>
                    <a:pt x="55921" y="192948"/>
                    <a:pt x="56388" y="191757"/>
                  </a:cubicBezTo>
                  <a:cubicBezTo>
                    <a:pt x="56502" y="191481"/>
                    <a:pt x="67847" y="164163"/>
                    <a:pt x="100727" y="164163"/>
                  </a:cubicBezTo>
                  <a:cubicBezTo>
                    <a:pt x="133474" y="164163"/>
                    <a:pt x="143018" y="186261"/>
                    <a:pt x="143418" y="187204"/>
                  </a:cubicBezTo>
                  <a:cubicBezTo>
                    <a:pt x="143885" y="188395"/>
                    <a:pt x="145018" y="189138"/>
                    <a:pt x="146275" y="189138"/>
                  </a:cubicBezTo>
                  <a:cubicBezTo>
                    <a:pt x="147542" y="189138"/>
                    <a:pt x="148666" y="188395"/>
                    <a:pt x="149133" y="187204"/>
                  </a:cubicBezTo>
                  <a:cubicBezTo>
                    <a:pt x="149228" y="186995"/>
                    <a:pt x="158963" y="164402"/>
                    <a:pt x="193739" y="164402"/>
                  </a:cubicBezTo>
                  <a:cubicBezTo>
                    <a:pt x="228371" y="164402"/>
                    <a:pt x="238382" y="190557"/>
                    <a:pt x="238782" y="191662"/>
                  </a:cubicBezTo>
                  <a:cubicBezTo>
                    <a:pt x="239220" y="192891"/>
                    <a:pt x="240392" y="193691"/>
                    <a:pt x="241697" y="193691"/>
                  </a:cubicBezTo>
                  <a:lnTo>
                    <a:pt x="435254" y="193691"/>
                  </a:lnTo>
                  <a:cubicBezTo>
                    <a:pt x="436969" y="193691"/>
                    <a:pt x="438350" y="192310"/>
                    <a:pt x="438350" y="190605"/>
                  </a:cubicBezTo>
                  <a:lnTo>
                    <a:pt x="438350" y="144618"/>
                  </a:lnTo>
                  <a:lnTo>
                    <a:pt x="623897" y="144609"/>
                  </a:lnTo>
                  <a:cubicBezTo>
                    <a:pt x="625621" y="144609"/>
                    <a:pt x="627002" y="143218"/>
                    <a:pt x="627002" y="141522"/>
                  </a:cubicBezTo>
                  <a:close/>
                </a:path>
              </a:pathLst>
            </a:custGeom>
            <a:grpFill/>
            <a:ln w="9525" cap="flat">
              <a:noFill/>
              <a:prstDash val="solid"/>
              <a:miter/>
            </a:ln>
          </p:spPr>
          <p:txBody>
            <a:bodyPr rtlCol="0" anchor="ctr"/>
            <a:lstStyle/>
            <a:p>
              <a:endParaRPr lang="en-US" dirty="0">
                <a:solidFill>
                  <a:srgbClr val="0070C0"/>
                </a:solidFill>
                <a:latin typeface="Arial" panose="020B0604020202020204" pitchFamily="34" charset="0"/>
                <a:cs typeface="Arial" panose="020B0604020202020204" pitchFamily="34" charset="0"/>
              </a:endParaRPr>
            </a:p>
          </p:txBody>
        </p:sp>
      </p:grpSp>
      <p:grpSp>
        <p:nvGrpSpPr>
          <p:cNvPr id="261" name="Graphic 10">
            <a:extLst>
              <a:ext uri="{FF2B5EF4-FFF2-40B4-BE49-F238E27FC236}">
                <a16:creationId xmlns:a16="http://schemas.microsoft.com/office/drawing/2014/main" id="{E35EADE1-9A75-4B17-AD11-FA4D61608C9A}"/>
              </a:ext>
            </a:extLst>
          </p:cNvPr>
          <p:cNvGrpSpPr/>
          <p:nvPr/>
        </p:nvGrpSpPr>
        <p:grpSpPr>
          <a:xfrm>
            <a:off x="4918771" y="3814307"/>
            <a:ext cx="1507384" cy="1642650"/>
            <a:chOff x="5619750" y="2833687"/>
            <a:chExt cx="952500" cy="1190625"/>
          </a:xfrm>
          <a:solidFill>
            <a:schemeClr val="accent6"/>
          </a:solidFill>
        </p:grpSpPr>
        <p:sp>
          <p:nvSpPr>
            <p:cNvPr id="262" name="Freeform: Shape 261">
              <a:extLst>
                <a:ext uri="{FF2B5EF4-FFF2-40B4-BE49-F238E27FC236}">
                  <a16:creationId xmlns:a16="http://schemas.microsoft.com/office/drawing/2014/main" id="{7C9A1547-95D7-4A0D-86BA-0A777CAC033A}"/>
                </a:ext>
              </a:extLst>
            </p:cNvPr>
            <p:cNvSpPr/>
            <p:nvPr/>
          </p:nvSpPr>
          <p:spPr>
            <a:xfrm>
              <a:off x="5722182" y="3353542"/>
              <a:ext cx="76200" cy="76200"/>
            </a:xfrm>
            <a:custGeom>
              <a:avLst/>
              <a:gdLst>
                <a:gd name="connsiteX0" fmla="*/ 41519 w 76200"/>
                <a:gd name="connsiteY0" fmla="*/ 7144 h 76200"/>
                <a:gd name="connsiteX1" fmla="*/ 7144 w 76200"/>
                <a:gd name="connsiteY1" fmla="*/ 41539 h 76200"/>
                <a:gd name="connsiteX2" fmla="*/ 41519 w 76200"/>
                <a:gd name="connsiteY2" fmla="*/ 75905 h 76200"/>
                <a:gd name="connsiteX3" fmla="*/ 75914 w 76200"/>
                <a:gd name="connsiteY3" fmla="*/ 41539 h 76200"/>
                <a:gd name="connsiteX4" fmla="*/ 41519 w 76200"/>
                <a:gd name="connsiteY4" fmla="*/ 7144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6200">
                  <a:moveTo>
                    <a:pt x="41519" y="7144"/>
                  </a:moveTo>
                  <a:cubicBezTo>
                    <a:pt x="22565" y="7144"/>
                    <a:pt x="7144" y="22574"/>
                    <a:pt x="7144" y="41539"/>
                  </a:cubicBezTo>
                  <a:cubicBezTo>
                    <a:pt x="7144" y="60484"/>
                    <a:pt x="22565" y="75905"/>
                    <a:pt x="41519" y="75905"/>
                  </a:cubicBezTo>
                  <a:cubicBezTo>
                    <a:pt x="60493" y="75905"/>
                    <a:pt x="75914" y="60484"/>
                    <a:pt x="75914" y="41539"/>
                  </a:cubicBezTo>
                  <a:cubicBezTo>
                    <a:pt x="75914" y="22574"/>
                    <a:pt x="60493" y="7144"/>
                    <a:pt x="41519" y="7144"/>
                  </a:cubicBezTo>
                  <a:close/>
                </a:path>
              </a:pathLst>
            </a:custGeom>
            <a:grpFill/>
            <a:ln w="9525" cap="flat">
              <a:noFill/>
              <a:prstDash val="solid"/>
              <a:miter/>
            </a:ln>
          </p:spPr>
          <p:txBody>
            <a:bodyPr rtlCol="0" anchor="ctr"/>
            <a:lstStyle/>
            <a:p>
              <a:endParaRPr lang="en-US" dirty="0">
                <a:solidFill>
                  <a:srgbClr val="0070C0"/>
                </a:solidFill>
                <a:latin typeface="Arial" panose="020B0604020202020204" pitchFamily="34" charset="0"/>
                <a:cs typeface="Arial" panose="020B0604020202020204" pitchFamily="34" charset="0"/>
              </a:endParaRPr>
            </a:p>
          </p:txBody>
        </p:sp>
        <p:sp>
          <p:nvSpPr>
            <p:cNvPr id="263" name="Freeform: Shape 262">
              <a:extLst>
                <a:ext uri="{FF2B5EF4-FFF2-40B4-BE49-F238E27FC236}">
                  <a16:creationId xmlns:a16="http://schemas.microsoft.com/office/drawing/2014/main" id="{7F5E0584-56B5-4EDE-9655-273BD8BB20FC}"/>
                </a:ext>
              </a:extLst>
            </p:cNvPr>
            <p:cNvSpPr/>
            <p:nvPr/>
          </p:nvSpPr>
          <p:spPr>
            <a:xfrm>
              <a:off x="5812298" y="3353542"/>
              <a:ext cx="76200" cy="76200"/>
            </a:xfrm>
            <a:custGeom>
              <a:avLst/>
              <a:gdLst>
                <a:gd name="connsiteX0" fmla="*/ 41519 w 76200"/>
                <a:gd name="connsiteY0" fmla="*/ 7144 h 76200"/>
                <a:gd name="connsiteX1" fmla="*/ 7144 w 76200"/>
                <a:gd name="connsiteY1" fmla="*/ 41539 h 76200"/>
                <a:gd name="connsiteX2" fmla="*/ 41519 w 76200"/>
                <a:gd name="connsiteY2" fmla="*/ 75905 h 76200"/>
                <a:gd name="connsiteX3" fmla="*/ 75905 w 76200"/>
                <a:gd name="connsiteY3" fmla="*/ 41539 h 76200"/>
                <a:gd name="connsiteX4" fmla="*/ 41519 w 76200"/>
                <a:gd name="connsiteY4" fmla="*/ 7144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6200">
                  <a:moveTo>
                    <a:pt x="41519" y="7144"/>
                  </a:moveTo>
                  <a:cubicBezTo>
                    <a:pt x="22555" y="7144"/>
                    <a:pt x="7144" y="22574"/>
                    <a:pt x="7144" y="41539"/>
                  </a:cubicBezTo>
                  <a:cubicBezTo>
                    <a:pt x="7144" y="60484"/>
                    <a:pt x="22565" y="75905"/>
                    <a:pt x="41519" y="75905"/>
                  </a:cubicBezTo>
                  <a:cubicBezTo>
                    <a:pt x="60484" y="75905"/>
                    <a:pt x="75905" y="60484"/>
                    <a:pt x="75905" y="41539"/>
                  </a:cubicBezTo>
                  <a:cubicBezTo>
                    <a:pt x="75914" y="22574"/>
                    <a:pt x="60484" y="7144"/>
                    <a:pt x="41519" y="7144"/>
                  </a:cubicBezTo>
                  <a:close/>
                </a:path>
              </a:pathLst>
            </a:custGeom>
            <a:grpFill/>
            <a:ln w="9525" cap="flat">
              <a:noFill/>
              <a:prstDash val="solid"/>
              <a:miter/>
            </a:ln>
          </p:spPr>
          <p:txBody>
            <a:bodyPr rtlCol="0" anchor="ctr"/>
            <a:lstStyle/>
            <a:p>
              <a:endParaRPr lang="en-US" dirty="0">
                <a:solidFill>
                  <a:srgbClr val="0070C0"/>
                </a:solidFill>
                <a:latin typeface="Arial" panose="020B0604020202020204" pitchFamily="34" charset="0"/>
                <a:cs typeface="Arial" panose="020B0604020202020204" pitchFamily="34" charset="0"/>
              </a:endParaRPr>
            </a:p>
          </p:txBody>
        </p:sp>
        <p:sp>
          <p:nvSpPr>
            <p:cNvPr id="264" name="Freeform: Shape 263">
              <a:extLst>
                <a:ext uri="{FF2B5EF4-FFF2-40B4-BE49-F238E27FC236}">
                  <a16:creationId xmlns:a16="http://schemas.microsoft.com/office/drawing/2014/main" id="{34BEE392-F9E5-45AA-9303-0819DF8EEF6C}"/>
                </a:ext>
              </a:extLst>
            </p:cNvPr>
            <p:cNvSpPr/>
            <p:nvPr/>
          </p:nvSpPr>
          <p:spPr>
            <a:xfrm>
              <a:off x="6093828" y="3353542"/>
              <a:ext cx="76200" cy="76200"/>
            </a:xfrm>
            <a:custGeom>
              <a:avLst/>
              <a:gdLst>
                <a:gd name="connsiteX0" fmla="*/ 41519 w 76200"/>
                <a:gd name="connsiteY0" fmla="*/ 7144 h 76200"/>
                <a:gd name="connsiteX1" fmla="*/ 7144 w 76200"/>
                <a:gd name="connsiteY1" fmla="*/ 41539 h 76200"/>
                <a:gd name="connsiteX2" fmla="*/ 41519 w 76200"/>
                <a:gd name="connsiteY2" fmla="*/ 75905 h 76200"/>
                <a:gd name="connsiteX3" fmla="*/ 75905 w 76200"/>
                <a:gd name="connsiteY3" fmla="*/ 41539 h 76200"/>
                <a:gd name="connsiteX4" fmla="*/ 41519 w 76200"/>
                <a:gd name="connsiteY4" fmla="*/ 7144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6200">
                  <a:moveTo>
                    <a:pt x="41519" y="7144"/>
                  </a:moveTo>
                  <a:cubicBezTo>
                    <a:pt x="22565" y="7144"/>
                    <a:pt x="7144" y="22574"/>
                    <a:pt x="7144" y="41539"/>
                  </a:cubicBezTo>
                  <a:cubicBezTo>
                    <a:pt x="7144" y="60484"/>
                    <a:pt x="22565" y="75905"/>
                    <a:pt x="41519" y="75905"/>
                  </a:cubicBezTo>
                  <a:cubicBezTo>
                    <a:pt x="60474" y="75905"/>
                    <a:pt x="75905" y="60484"/>
                    <a:pt x="75905" y="41539"/>
                  </a:cubicBezTo>
                  <a:cubicBezTo>
                    <a:pt x="75905" y="22574"/>
                    <a:pt x="60474" y="7144"/>
                    <a:pt x="41519" y="7144"/>
                  </a:cubicBezTo>
                  <a:close/>
                </a:path>
              </a:pathLst>
            </a:custGeom>
            <a:grpFill/>
            <a:ln w="9525" cap="flat">
              <a:noFill/>
              <a:prstDash val="solid"/>
              <a:miter/>
            </a:ln>
          </p:spPr>
          <p:txBody>
            <a:bodyPr rtlCol="0" anchor="ctr"/>
            <a:lstStyle/>
            <a:p>
              <a:endParaRPr lang="en-US" dirty="0">
                <a:solidFill>
                  <a:srgbClr val="0070C0"/>
                </a:solidFill>
                <a:latin typeface="Arial" panose="020B0604020202020204" pitchFamily="34" charset="0"/>
                <a:cs typeface="Arial" panose="020B0604020202020204" pitchFamily="34" charset="0"/>
              </a:endParaRPr>
            </a:p>
          </p:txBody>
        </p:sp>
        <p:sp>
          <p:nvSpPr>
            <p:cNvPr id="265" name="Freeform: Shape 264">
              <a:extLst>
                <a:ext uri="{FF2B5EF4-FFF2-40B4-BE49-F238E27FC236}">
                  <a16:creationId xmlns:a16="http://schemas.microsoft.com/office/drawing/2014/main" id="{536086ED-8826-4254-8EEF-9F6621BADBC9}"/>
                </a:ext>
              </a:extLst>
            </p:cNvPr>
            <p:cNvSpPr/>
            <p:nvPr/>
          </p:nvSpPr>
          <p:spPr>
            <a:xfrm>
              <a:off x="6183239" y="3353542"/>
              <a:ext cx="76200" cy="76200"/>
            </a:xfrm>
            <a:custGeom>
              <a:avLst/>
              <a:gdLst>
                <a:gd name="connsiteX0" fmla="*/ 41510 w 76200"/>
                <a:gd name="connsiteY0" fmla="*/ 7144 h 76200"/>
                <a:gd name="connsiteX1" fmla="*/ 7144 w 76200"/>
                <a:gd name="connsiteY1" fmla="*/ 41539 h 76200"/>
                <a:gd name="connsiteX2" fmla="*/ 41510 w 76200"/>
                <a:gd name="connsiteY2" fmla="*/ 75905 h 76200"/>
                <a:gd name="connsiteX3" fmla="*/ 75895 w 76200"/>
                <a:gd name="connsiteY3" fmla="*/ 41539 h 76200"/>
                <a:gd name="connsiteX4" fmla="*/ 41510 w 76200"/>
                <a:gd name="connsiteY4" fmla="*/ 7144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6200">
                  <a:moveTo>
                    <a:pt x="41510" y="7144"/>
                  </a:moveTo>
                  <a:cubicBezTo>
                    <a:pt x="22546" y="7144"/>
                    <a:pt x="7144" y="22574"/>
                    <a:pt x="7144" y="41539"/>
                  </a:cubicBezTo>
                  <a:cubicBezTo>
                    <a:pt x="7144" y="60484"/>
                    <a:pt x="22546" y="75905"/>
                    <a:pt x="41510" y="75905"/>
                  </a:cubicBezTo>
                  <a:cubicBezTo>
                    <a:pt x="60465" y="75905"/>
                    <a:pt x="75895" y="60484"/>
                    <a:pt x="75895" y="41539"/>
                  </a:cubicBezTo>
                  <a:cubicBezTo>
                    <a:pt x="75895" y="22574"/>
                    <a:pt x="60465" y="7144"/>
                    <a:pt x="41510" y="7144"/>
                  </a:cubicBezTo>
                  <a:close/>
                </a:path>
              </a:pathLst>
            </a:custGeom>
            <a:grpFill/>
            <a:ln w="9525" cap="flat">
              <a:noFill/>
              <a:prstDash val="solid"/>
              <a:miter/>
            </a:ln>
          </p:spPr>
          <p:txBody>
            <a:bodyPr rtlCol="0" anchor="ctr"/>
            <a:lstStyle/>
            <a:p>
              <a:endParaRPr lang="en-US" dirty="0">
                <a:solidFill>
                  <a:srgbClr val="0070C0"/>
                </a:solidFill>
                <a:latin typeface="Arial" panose="020B0604020202020204" pitchFamily="34" charset="0"/>
                <a:cs typeface="Arial" panose="020B0604020202020204" pitchFamily="34" charset="0"/>
              </a:endParaRPr>
            </a:p>
          </p:txBody>
        </p:sp>
        <p:sp>
          <p:nvSpPr>
            <p:cNvPr id="266" name="Freeform: Shape 265">
              <a:extLst>
                <a:ext uri="{FF2B5EF4-FFF2-40B4-BE49-F238E27FC236}">
                  <a16:creationId xmlns:a16="http://schemas.microsoft.com/office/drawing/2014/main" id="{7A9502F3-3D28-4E62-83E6-BB004AB0E785}"/>
                </a:ext>
              </a:extLst>
            </p:cNvPr>
            <p:cNvSpPr/>
            <p:nvPr/>
          </p:nvSpPr>
          <p:spPr>
            <a:xfrm>
              <a:off x="6416459" y="3353542"/>
              <a:ext cx="76200" cy="76200"/>
            </a:xfrm>
            <a:custGeom>
              <a:avLst/>
              <a:gdLst>
                <a:gd name="connsiteX0" fmla="*/ 41529 w 76200"/>
                <a:gd name="connsiteY0" fmla="*/ 7144 h 76200"/>
                <a:gd name="connsiteX1" fmla="*/ 7144 w 76200"/>
                <a:gd name="connsiteY1" fmla="*/ 41539 h 76200"/>
                <a:gd name="connsiteX2" fmla="*/ 41529 w 76200"/>
                <a:gd name="connsiteY2" fmla="*/ 75905 h 76200"/>
                <a:gd name="connsiteX3" fmla="*/ 75905 w 76200"/>
                <a:gd name="connsiteY3" fmla="*/ 41539 h 76200"/>
                <a:gd name="connsiteX4" fmla="*/ 41529 w 76200"/>
                <a:gd name="connsiteY4" fmla="*/ 7144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6200">
                  <a:moveTo>
                    <a:pt x="41529" y="7144"/>
                  </a:moveTo>
                  <a:cubicBezTo>
                    <a:pt x="22565" y="7144"/>
                    <a:pt x="7144" y="22574"/>
                    <a:pt x="7144" y="41539"/>
                  </a:cubicBezTo>
                  <a:cubicBezTo>
                    <a:pt x="7144" y="60484"/>
                    <a:pt x="22565" y="75905"/>
                    <a:pt x="41529" y="75905"/>
                  </a:cubicBezTo>
                  <a:cubicBezTo>
                    <a:pt x="60474" y="75905"/>
                    <a:pt x="75905" y="60484"/>
                    <a:pt x="75905" y="41539"/>
                  </a:cubicBezTo>
                  <a:cubicBezTo>
                    <a:pt x="75905" y="22574"/>
                    <a:pt x="60474" y="7144"/>
                    <a:pt x="41529" y="7144"/>
                  </a:cubicBezTo>
                  <a:close/>
                </a:path>
              </a:pathLst>
            </a:custGeom>
            <a:grpFill/>
            <a:ln w="9525" cap="flat">
              <a:noFill/>
              <a:prstDash val="solid"/>
              <a:miter/>
            </a:ln>
          </p:spPr>
          <p:txBody>
            <a:bodyPr rtlCol="0" anchor="ctr"/>
            <a:lstStyle/>
            <a:p>
              <a:endParaRPr lang="en-US" dirty="0">
                <a:solidFill>
                  <a:srgbClr val="0070C0"/>
                </a:solidFill>
                <a:latin typeface="Arial" panose="020B0604020202020204" pitchFamily="34" charset="0"/>
                <a:cs typeface="Arial" panose="020B0604020202020204" pitchFamily="34" charset="0"/>
              </a:endParaRPr>
            </a:p>
          </p:txBody>
        </p:sp>
        <p:sp>
          <p:nvSpPr>
            <p:cNvPr id="267" name="Freeform: Shape 266">
              <a:extLst>
                <a:ext uri="{FF2B5EF4-FFF2-40B4-BE49-F238E27FC236}">
                  <a16:creationId xmlns:a16="http://schemas.microsoft.com/office/drawing/2014/main" id="{EB9D6467-2E0A-4A39-B1F1-4456ECF0860D}"/>
                </a:ext>
              </a:extLst>
            </p:cNvPr>
            <p:cNvSpPr/>
            <p:nvPr/>
          </p:nvSpPr>
          <p:spPr>
            <a:xfrm>
              <a:off x="6102677" y="3183264"/>
              <a:ext cx="419100" cy="219075"/>
            </a:xfrm>
            <a:custGeom>
              <a:avLst/>
              <a:gdLst>
                <a:gd name="connsiteX0" fmla="*/ 395097 w 419100"/>
                <a:gd name="connsiteY0" fmla="*/ 123187 h 219075"/>
                <a:gd name="connsiteX1" fmla="*/ 370027 w 419100"/>
                <a:gd name="connsiteY1" fmla="*/ 122653 h 219075"/>
                <a:gd name="connsiteX2" fmla="*/ 328451 w 419100"/>
                <a:gd name="connsiteY2" fmla="*/ 123111 h 219075"/>
                <a:gd name="connsiteX3" fmla="*/ 328451 w 419100"/>
                <a:gd name="connsiteY3" fmla="*/ 81629 h 219075"/>
                <a:gd name="connsiteX4" fmla="*/ 315335 w 419100"/>
                <a:gd name="connsiteY4" fmla="*/ 66046 h 219075"/>
                <a:gd name="connsiteX5" fmla="*/ 296923 w 419100"/>
                <a:gd name="connsiteY5" fmla="*/ 66046 h 219075"/>
                <a:gd name="connsiteX6" fmla="*/ 280226 w 419100"/>
                <a:gd name="connsiteY6" fmla="*/ 37690 h 219075"/>
                <a:gd name="connsiteX7" fmla="*/ 212846 w 419100"/>
                <a:gd name="connsiteY7" fmla="*/ 7144 h 219075"/>
                <a:gd name="connsiteX8" fmla="*/ 198006 w 419100"/>
                <a:gd name="connsiteY8" fmla="*/ 10916 h 219075"/>
                <a:gd name="connsiteX9" fmla="*/ 195024 w 419100"/>
                <a:gd name="connsiteY9" fmla="*/ 23508 h 219075"/>
                <a:gd name="connsiteX10" fmla="*/ 195034 w 419100"/>
                <a:gd name="connsiteY10" fmla="*/ 25546 h 219075"/>
                <a:gd name="connsiteX11" fmla="*/ 195034 w 419100"/>
                <a:gd name="connsiteY11" fmla="*/ 152619 h 219075"/>
                <a:gd name="connsiteX12" fmla="*/ 10249 w 419100"/>
                <a:gd name="connsiteY12" fmla="*/ 152619 h 219075"/>
                <a:gd name="connsiteX13" fmla="*/ 7144 w 419100"/>
                <a:gd name="connsiteY13" fmla="*/ 155705 h 219075"/>
                <a:gd name="connsiteX14" fmla="*/ 7144 w 419100"/>
                <a:gd name="connsiteY14" fmla="*/ 168659 h 219075"/>
                <a:gd name="connsiteX15" fmla="*/ 10249 w 419100"/>
                <a:gd name="connsiteY15" fmla="*/ 171755 h 219075"/>
                <a:gd name="connsiteX16" fmla="*/ 59836 w 419100"/>
                <a:gd name="connsiteY16" fmla="*/ 171755 h 219075"/>
                <a:gd name="connsiteX17" fmla="*/ 72533 w 419100"/>
                <a:gd name="connsiteY17" fmla="*/ 189852 h 219075"/>
                <a:gd name="connsiteX18" fmla="*/ 75619 w 419100"/>
                <a:gd name="connsiteY18" fmla="*/ 192948 h 219075"/>
                <a:gd name="connsiteX19" fmla="*/ 78696 w 419100"/>
                <a:gd name="connsiteY19" fmla="*/ 189852 h 219075"/>
                <a:gd name="connsiteX20" fmla="*/ 94907 w 419100"/>
                <a:gd name="connsiteY20" fmla="*/ 173803 h 219075"/>
                <a:gd name="connsiteX21" fmla="*/ 154305 w 419100"/>
                <a:gd name="connsiteY21" fmla="*/ 173803 h 219075"/>
                <a:gd name="connsiteX22" fmla="*/ 170869 w 419100"/>
                <a:gd name="connsiteY22" fmla="*/ 211788 h 219075"/>
                <a:gd name="connsiteX23" fmla="*/ 173965 w 419100"/>
                <a:gd name="connsiteY23" fmla="*/ 214865 h 219075"/>
                <a:gd name="connsiteX24" fmla="*/ 302371 w 419100"/>
                <a:gd name="connsiteY24" fmla="*/ 214865 h 219075"/>
                <a:gd name="connsiteX25" fmla="*/ 305448 w 419100"/>
                <a:gd name="connsiteY25" fmla="*/ 211884 h 219075"/>
                <a:gd name="connsiteX26" fmla="*/ 312087 w 419100"/>
                <a:gd name="connsiteY26" fmla="*/ 188404 h 219075"/>
                <a:gd name="connsiteX27" fmla="*/ 352997 w 419100"/>
                <a:gd name="connsiteY27" fmla="*/ 165240 h 219075"/>
                <a:gd name="connsiteX28" fmla="*/ 394164 w 419100"/>
                <a:gd name="connsiteY28" fmla="*/ 189090 h 219075"/>
                <a:gd name="connsiteX29" fmla="*/ 401212 w 419100"/>
                <a:gd name="connsiteY29" fmla="*/ 213608 h 219075"/>
                <a:gd name="connsiteX30" fmla="*/ 404308 w 419100"/>
                <a:gd name="connsiteY30" fmla="*/ 216551 h 219075"/>
                <a:gd name="connsiteX31" fmla="*/ 417205 w 419100"/>
                <a:gd name="connsiteY31" fmla="*/ 216551 h 219075"/>
                <a:gd name="connsiteX32" fmla="*/ 420281 w 419100"/>
                <a:gd name="connsiteY32" fmla="*/ 213465 h 219075"/>
                <a:gd name="connsiteX33" fmla="*/ 420281 w 419100"/>
                <a:gd name="connsiteY33" fmla="*/ 159058 h 219075"/>
                <a:gd name="connsiteX34" fmla="*/ 419843 w 419100"/>
                <a:gd name="connsiteY34" fmla="*/ 158620 h 219075"/>
                <a:gd name="connsiteX35" fmla="*/ 406337 w 419100"/>
                <a:gd name="connsiteY35" fmla="*/ 158620 h 219075"/>
                <a:gd name="connsiteX36" fmla="*/ 397945 w 419100"/>
                <a:gd name="connsiteY36" fmla="*/ 150228 h 219075"/>
                <a:gd name="connsiteX37" fmla="*/ 406337 w 419100"/>
                <a:gd name="connsiteY37" fmla="*/ 141837 h 219075"/>
                <a:gd name="connsiteX38" fmla="*/ 419843 w 419100"/>
                <a:gd name="connsiteY38" fmla="*/ 141837 h 219075"/>
                <a:gd name="connsiteX39" fmla="*/ 420281 w 419100"/>
                <a:gd name="connsiteY39" fmla="*/ 141399 h 219075"/>
                <a:gd name="connsiteX40" fmla="*/ 420281 w 419100"/>
                <a:gd name="connsiteY40" fmla="*/ 134474 h 219075"/>
                <a:gd name="connsiteX41" fmla="*/ 395097 w 419100"/>
                <a:gd name="connsiteY41" fmla="*/ 123187 h 219075"/>
                <a:gd name="connsiteX42" fmla="*/ 311020 w 419100"/>
                <a:gd name="connsiteY42" fmla="*/ 89764 h 219075"/>
                <a:gd name="connsiteX43" fmla="*/ 311020 w 419100"/>
                <a:gd name="connsiteY43" fmla="*/ 123215 h 219075"/>
                <a:gd name="connsiteX44" fmla="*/ 271624 w 419100"/>
                <a:gd name="connsiteY44" fmla="*/ 123215 h 219075"/>
                <a:gd name="connsiteX45" fmla="*/ 271624 w 419100"/>
                <a:gd name="connsiteY45" fmla="*/ 83810 h 219075"/>
                <a:gd name="connsiteX46" fmla="*/ 305067 w 419100"/>
                <a:gd name="connsiteY46" fmla="*/ 83810 h 219075"/>
                <a:gd name="connsiteX47" fmla="*/ 311020 w 419100"/>
                <a:gd name="connsiteY47" fmla="*/ 89764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19100" h="219075">
                  <a:moveTo>
                    <a:pt x="395097" y="123187"/>
                  </a:moveTo>
                  <a:cubicBezTo>
                    <a:pt x="390506" y="122834"/>
                    <a:pt x="382067" y="122653"/>
                    <a:pt x="370027" y="122653"/>
                  </a:cubicBezTo>
                  <a:cubicBezTo>
                    <a:pt x="354111" y="122653"/>
                    <a:pt x="335966" y="122968"/>
                    <a:pt x="328451" y="123111"/>
                  </a:cubicBezTo>
                  <a:lnTo>
                    <a:pt x="328451" y="81629"/>
                  </a:lnTo>
                  <a:cubicBezTo>
                    <a:pt x="328451" y="71142"/>
                    <a:pt x="324155" y="66046"/>
                    <a:pt x="315335" y="66046"/>
                  </a:cubicBezTo>
                  <a:lnTo>
                    <a:pt x="296923" y="66046"/>
                  </a:lnTo>
                  <a:cubicBezTo>
                    <a:pt x="295180" y="61255"/>
                    <a:pt x="290217" y="49530"/>
                    <a:pt x="280226" y="37690"/>
                  </a:cubicBezTo>
                  <a:cubicBezTo>
                    <a:pt x="268453" y="23765"/>
                    <a:pt x="247202" y="7144"/>
                    <a:pt x="212846" y="7144"/>
                  </a:cubicBezTo>
                  <a:cubicBezTo>
                    <a:pt x="204978" y="7144"/>
                    <a:pt x="200673" y="8239"/>
                    <a:pt x="198006" y="10916"/>
                  </a:cubicBezTo>
                  <a:cubicBezTo>
                    <a:pt x="194958" y="13983"/>
                    <a:pt x="194986" y="18193"/>
                    <a:pt x="195024" y="23508"/>
                  </a:cubicBezTo>
                  <a:cubicBezTo>
                    <a:pt x="195024" y="24165"/>
                    <a:pt x="195034" y="24841"/>
                    <a:pt x="195034" y="25546"/>
                  </a:cubicBezTo>
                  <a:lnTo>
                    <a:pt x="195034" y="152619"/>
                  </a:lnTo>
                  <a:lnTo>
                    <a:pt x="10249" y="152619"/>
                  </a:lnTo>
                  <a:cubicBezTo>
                    <a:pt x="8544" y="152619"/>
                    <a:pt x="7144" y="154010"/>
                    <a:pt x="7144" y="155705"/>
                  </a:cubicBezTo>
                  <a:lnTo>
                    <a:pt x="7144" y="168659"/>
                  </a:lnTo>
                  <a:cubicBezTo>
                    <a:pt x="7144" y="170364"/>
                    <a:pt x="8544" y="171755"/>
                    <a:pt x="10249" y="171755"/>
                  </a:cubicBezTo>
                  <a:lnTo>
                    <a:pt x="59836" y="171755"/>
                  </a:lnTo>
                  <a:cubicBezTo>
                    <a:pt x="62113" y="172507"/>
                    <a:pt x="72533" y="176746"/>
                    <a:pt x="72533" y="189852"/>
                  </a:cubicBezTo>
                  <a:cubicBezTo>
                    <a:pt x="72533" y="191567"/>
                    <a:pt x="73924" y="192948"/>
                    <a:pt x="75619" y="192948"/>
                  </a:cubicBezTo>
                  <a:cubicBezTo>
                    <a:pt x="77333" y="192948"/>
                    <a:pt x="78696" y="191557"/>
                    <a:pt x="78696" y="189852"/>
                  </a:cubicBezTo>
                  <a:cubicBezTo>
                    <a:pt x="78696" y="176298"/>
                    <a:pt x="93307" y="174022"/>
                    <a:pt x="94907" y="173803"/>
                  </a:cubicBezTo>
                  <a:lnTo>
                    <a:pt x="154305" y="173803"/>
                  </a:lnTo>
                  <a:cubicBezTo>
                    <a:pt x="157277" y="175108"/>
                    <a:pt x="170869" y="182690"/>
                    <a:pt x="170869" y="211788"/>
                  </a:cubicBezTo>
                  <a:cubicBezTo>
                    <a:pt x="170869" y="213484"/>
                    <a:pt x="172269" y="214865"/>
                    <a:pt x="173965" y="214865"/>
                  </a:cubicBezTo>
                  <a:lnTo>
                    <a:pt x="302371" y="214865"/>
                  </a:lnTo>
                  <a:cubicBezTo>
                    <a:pt x="304029" y="214865"/>
                    <a:pt x="305372" y="213560"/>
                    <a:pt x="305448" y="211884"/>
                  </a:cubicBezTo>
                  <a:cubicBezTo>
                    <a:pt x="305448" y="211760"/>
                    <a:pt x="305953" y="200025"/>
                    <a:pt x="312087" y="188404"/>
                  </a:cubicBezTo>
                  <a:cubicBezTo>
                    <a:pt x="320202" y="173050"/>
                    <a:pt x="333966" y="165240"/>
                    <a:pt x="352997" y="165240"/>
                  </a:cubicBezTo>
                  <a:cubicBezTo>
                    <a:pt x="371961" y="165240"/>
                    <a:pt x="385829" y="173269"/>
                    <a:pt x="394164" y="189090"/>
                  </a:cubicBezTo>
                  <a:cubicBezTo>
                    <a:pt x="400536" y="201139"/>
                    <a:pt x="401212" y="213503"/>
                    <a:pt x="401212" y="213608"/>
                  </a:cubicBezTo>
                  <a:cubicBezTo>
                    <a:pt x="401298" y="215255"/>
                    <a:pt x="402650" y="216551"/>
                    <a:pt x="404308" y="216551"/>
                  </a:cubicBezTo>
                  <a:lnTo>
                    <a:pt x="417205" y="216551"/>
                  </a:lnTo>
                  <a:cubicBezTo>
                    <a:pt x="418890" y="216551"/>
                    <a:pt x="420281" y="215170"/>
                    <a:pt x="420281" y="213465"/>
                  </a:cubicBezTo>
                  <a:lnTo>
                    <a:pt x="420281" y="159058"/>
                  </a:lnTo>
                  <a:cubicBezTo>
                    <a:pt x="420281" y="158829"/>
                    <a:pt x="420081" y="158620"/>
                    <a:pt x="419843" y="158620"/>
                  </a:cubicBezTo>
                  <a:lnTo>
                    <a:pt x="406337" y="158620"/>
                  </a:lnTo>
                  <a:cubicBezTo>
                    <a:pt x="401707" y="158620"/>
                    <a:pt x="397945" y="154857"/>
                    <a:pt x="397945" y="150228"/>
                  </a:cubicBezTo>
                  <a:cubicBezTo>
                    <a:pt x="397945" y="145599"/>
                    <a:pt x="401707" y="141837"/>
                    <a:pt x="406337" y="141837"/>
                  </a:cubicBezTo>
                  <a:lnTo>
                    <a:pt x="419843" y="141837"/>
                  </a:lnTo>
                  <a:cubicBezTo>
                    <a:pt x="420072" y="141837"/>
                    <a:pt x="420281" y="141637"/>
                    <a:pt x="420281" y="141399"/>
                  </a:cubicBezTo>
                  <a:lnTo>
                    <a:pt x="420281" y="134474"/>
                  </a:lnTo>
                  <a:cubicBezTo>
                    <a:pt x="420319" y="125130"/>
                    <a:pt x="409185" y="124273"/>
                    <a:pt x="395097" y="123187"/>
                  </a:cubicBezTo>
                  <a:close/>
                  <a:moveTo>
                    <a:pt x="311020" y="89764"/>
                  </a:moveTo>
                  <a:lnTo>
                    <a:pt x="311020" y="123215"/>
                  </a:lnTo>
                  <a:lnTo>
                    <a:pt x="271624" y="123215"/>
                  </a:lnTo>
                  <a:lnTo>
                    <a:pt x="271624" y="83810"/>
                  </a:lnTo>
                  <a:lnTo>
                    <a:pt x="305067" y="83810"/>
                  </a:lnTo>
                  <a:cubicBezTo>
                    <a:pt x="308362" y="83810"/>
                    <a:pt x="311020" y="86477"/>
                    <a:pt x="311020" y="89764"/>
                  </a:cubicBezTo>
                  <a:close/>
                </a:path>
              </a:pathLst>
            </a:custGeom>
            <a:grpFill/>
            <a:ln w="9525" cap="flat">
              <a:noFill/>
              <a:prstDash val="solid"/>
              <a:miter/>
            </a:ln>
          </p:spPr>
          <p:txBody>
            <a:bodyPr rtlCol="0" anchor="ctr"/>
            <a:lstStyle/>
            <a:p>
              <a:endParaRPr lang="en-US" dirty="0">
                <a:solidFill>
                  <a:srgbClr val="0070C0"/>
                </a:solidFill>
                <a:latin typeface="Arial" panose="020B0604020202020204" pitchFamily="34" charset="0"/>
                <a:cs typeface="Arial" panose="020B0604020202020204" pitchFamily="34" charset="0"/>
              </a:endParaRPr>
            </a:p>
          </p:txBody>
        </p:sp>
        <p:sp>
          <p:nvSpPr>
            <p:cNvPr id="268" name="Freeform: Shape 267">
              <a:extLst>
                <a:ext uri="{FF2B5EF4-FFF2-40B4-BE49-F238E27FC236}">
                  <a16:creationId xmlns:a16="http://schemas.microsoft.com/office/drawing/2014/main" id="{6DEBEE42-2A54-47BD-A188-145980E63B48}"/>
                </a:ext>
              </a:extLst>
            </p:cNvPr>
            <p:cNvSpPr/>
            <p:nvPr/>
          </p:nvSpPr>
          <p:spPr>
            <a:xfrm>
              <a:off x="5661841" y="3183274"/>
              <a:ext cx="628650" cy="200025"/>
            </a:xfrm>
            <a:custGeom>
              <a:avLst/>
              <a:gdLst>
                <a:gd name="connsiteX0" fmla="*/ 627002 w 628650"/>
                <a:gd name="connsiteY0" fmla="*/ 141522 h 200025"/>
                <a:gd name="connsiteX1" fmla="*/ 627002 w 628650"/>
                <a:gd name="connsiteY1" fmla="*/ 10230 h 200025"/>
                <a:gd name="connsiteX2" fmla="*/ 623907 w 628650"/>
                <a:gd name="connsiteY2" fmla="*/ 7144 h 200025"/>
                <a:gd name="connsiteX3" fmla="*/ 10239 w 628650"/>
                <a:gd name="connsiteY3" fmla="*/ 7144 h 200025"/>
                <a:gd name="connsiteX4" fmla="*/ 7144 w 628650"/>
                <a:gd name="connsiteY4" fmla="*/ 10230 h 200025"/>
                <a:gd name="connsiteX5" fmla="*/ 7144 w 628650"/>
                <a:gd name="connsiteY5" fmla="*/ 155105 h 200025"/>
                <a:gd name="connsiteX6" fmla="*/ 7582 w 628650"/>
                <a:gd name="connsiteY6" fmla="*/ 155543 h 200025"/>
                <a:gd name="connsiteX7" fmla="*/ 15783 w 628650"/>
                <a:gd name="connsiteY7" fmla="*/ 155543 h 200025"/>
                <a:gd name="connsiteX8" fmla="*/ 24174 w 628650"/>
                <a:gd name="connsiteY8" fmla="*/ 163935 h 200025"/>
                <a:gd name="connsiteX9" fmla="*/ 15783 w 628650"/>
                <a:gd name="connsiteY9" fmla="*/ 172326 h 200025"/>
                <a:gd name="connsiteX10" fmla="*/ 7582 w 628650"/>
                <a:gd name="connsiteY10" fmla="*/ 172326 h 200025"/>
                <a:gd name="connsiteX11" fmla="*/ 7144 w 628650"/>
                <a:gd name="connsiteY11" fmla="*/ 172774 h 200025"/>
                <a:gd name="connsiteX12" fmla="*/ 7144 w 628650"/>
                <a:gd name="connsiteY12" fmla="*/ 190605 h 200025"/>
                <a:gd name="connsiteX13" fmla="*/ 10239 w 628650"/>
                <a:gd name="connsiteY13" fmla="*/ 193691 h 200025"/>
                <a:gd name="connsiteX14" fmla="*/ 53521 w 628650"/>
                <a:gd name="connsiteY14" fmla="*/ 193691 h 200025"/>
                <a:gd name="connsiteX15" fmla="*/ 56388 w 628650"/>
                <a:gd name="connsiteY15" fmla="*/ 191757 h 200025"/>
                <a:gd name="connsiteX16" fmla="*/ 100727 w 628650"/>
                <a:gd name="connsiteY16" fmla="*/ 164163 h 200025"/>
                <a:gd name="connsiteX17" fmla="*/ 143418 w 628650"/>
                <a:gd name="connsiteY17" fmla="*/ 187204 h 200025"/>
                <a:gd name="connsiteX18" fmla="*/ 146275 w 628650"/>
                <a:gd name="connsiteY18" fmla="*/ 189138 h 200025"/>
                <a:gd name="connsiteX19" fmla="*/ 149133 w 628650"/>
                <a:gd name="connsiteY19" fmla="*/ 187204 h 200025"/>
                <a:gd name="connsiteX20" fmla="*/ 193739 w 628650"/>
                <a:gd name="connsiteY20" fmla="*/ 164402 h 200025"/>
                <a:gd name="connsiteX21" fmla="*/ 238782 w 628650"/>
                <a:gd name="connsiteY21" fmla="*/ 191662 h 200025"/>
                <a:gd name="connsiteX22" fmla="*/ 241697 w 628650"/>
                <a:gd name="connsiteY22" fmla="*/ 193691 h 200025"/>
                <a:gd name="connsiteX23" fmla="*/ 435254 w 628650"/>
                <a:gd name="connsiteY23" fmla="*/ 193691 h 200025"/>
                <a:gd name="connsiteX24" fmla="*/ 438350 w 628650"/>
                <a:gd name="connsiteY24" fmla="*/ 190605 h 200025"/>
                <a:gd name="connsiteX25" fmla="*/ 438350 w 628650"/>
                <a:gd name="connsiteY25" fmla="*/ 144618 h 200025"/>
                <a:gd name="connsiteX26" fmla="*/ 623897 w 628650"/>
                <a:gd name="connsiteY26" fmla="*/ 144609 h 200025"/>
                <a:gd name="connsiteX27" fmla="*/ 627002 w 628650"/>
                <a:gd name="connsiteY27" fmla="*/ 141522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28650" h="200025">
                  <a:moveTo>
                    <a:pt x="627002" y="141522"/>
                  </a:moveTo>
                  <a:lnTo>
                    <a:pt x="627002" y="10230"/>
                  </a:lnTo>
                  <a:cubicBezTo>
                    <a:pt x="627002" y="8525"/>
                    <a:pt x="625612" y="7144"/>
                    <a:pt x="623907" y="7144"/>
                  </a:cubicBezTo>
                  <a:lnTo>
                    <a:pt x="10239" y="7144"/>
                  </a:lnTo>
                  <a:cubicBezTo>
                    <a:pt x="8534" y="7144"/>
                    <a:pt x="7144" y="8534"/>
                    <a:pt x="7144" y="10230"/>
                  </a:cubicBezTo>
                  <a:lnTo>
                    <a:pt x="7144" y="155105"/>
                  </a:lnTo>
                  <a:cubicBezTo>
                    <a:pt x="7144" y="155343"/>
                    <a:pt x="7344" y="155543"/>
                    <a:pt x="7582" y="155543"/>
                  </a:cubicBezTo>
                  <a:lnTo>
                    <a:pt x="15783" y="155543"/>
                  </a:lnTo>
                  <a:cubicBezTo>
                    <a:pt x="20403" y="155543"/>
                    <a:pt x="24174" y="159315"/>
                    <a:pt x="24174" y="163935"/>
                  </a:cubicBezTo>
                  <a:cubicBezTo>
                    <a:pt x="24174" y="168564"/>
                    <a:pt x="20403" y="172326"/>
                    <a:pt x="15783" y="172326"/>
                  </a:cubicBezTo>
                  <a:lnTo>
                    <a:pt x="7582" y="172326"/>
                  </a:lnTo>
                  <a:cubicBezTo>
                    <a:pt x="7334" y="172326"/>
                    <a:pt x="7144" y="172526"/>
                    <a:pt x="7144" y="172774"/>
                  </a:cubicBezTo>
                  <a:lnTo>
                    <a:pt x="7144" y="190605"/>
                  </a:lnTo>
                  <a:cubicBezTo>
                    <a:pt x="7144" y="192319"/>
                    <a:pt x="8534" y="193691"/>
                    <a:pt x="10239" y="193691"/>
                  </a:cubicBezTo>
                  <a:lnTo>
                    <a:pt x="53521" y="193691"/>
                  </a:lnTo>
                  <a:cubicBezTo>
                    <a:pt x="54797" y="193691"/>
                    <a:pt x="55921" y="192948"/>
                    <a:pt x="56388" y="191757"/>
                  </a:cubicBezTo>
                  <a:cubicBezTo>
                    <a:pt x="56502" y="191481"/>
                    <a:pt x="67847" y="164163"/>
                    <a:pt x="100727" y="164163"/>
                  </a:cubicBezTo>
                  <a:cubicBezTo>
                    <a:pt x="133474" y="164163"/>
                    <a:pt x="143018" y="186261"/>
                    <a:pt x="143418" y="187204"/>
                  </a:cubicBezTo>
                  <a:cubicBezTo>
                    <a:pt x="143885" y="188395"/>
                    <a:pt x="145018" y="189138"/>
                    <a:pt x="146275" y="189138"/>
                  </a:cubicBezTo>
                  <a:cubicBezTo>
                    <a:pt x="147542" y="189138"/>
                    <a:pt x="148666" y="188395"/>
                    <a:pt x="149133" y="187204"/>
                  </a:cubicBezTo>
                  <a:cubicBezTo>
                    <a:pt x="149228" y="186995"/>
                    <a:pt x="158963" y="164402"/>
                    <a:pt x="193739" y="164402"/>
                  </a:cubicBezTo>
                  <a:cubicBezTo>
                    <a:pt x="228371" y="164402"/>
                    <a:pt x="238382" y="190557"/>
                    <a:pt x="238782" y="191662"/>
                  </a:cubicBezTo>
                  <a:cubicBezTo>
                    <a:pt x="239220" y="192891"/>
                    <a:pt x="240392" y="193691"/>
                    <a:pt x="241697" y="193691"/>
                  </a:cubicBezTo>
                  <a:lnTo>
                    <a:pt x="435254" y="193691"/>
                  </a:lnTo>
                  <a:cubicBezTo>
                    <a:pt x="436969" y="193691"/>
                    <a:pt x="438350" y="192310"/>
                    <a:pt x="438350" y="190605"/>
                  </a:cubicBezTo>
                  <a:lnTo>
                    <a:pt x="438350" y="144618"/>
                  </a:lnTo>
                  <a:lnTo>
                    <a:pt x="623897" y="144609"/>
                  </a:lnTo>
                  <a:cubicBezTo>
                    <a:pt x="625621" y="144609"/>
                    <a:pt x="627002" y="143218"/>
                    <a:pt x="627002" y="141522"/>
                  </a:cubicBezTo>
                  <a:close/>
                </a:path>
              </a:pathLst>
            </a:custGeom>
            <a:grpFill/>
            <a:ln w="9525" cap="flat">
              <a:noFill/>
              <a:prstDash val="solid"/>
              <a:miter/>
            </a:ln>
          </p:spPr>
          <p:txBody>
            <a:bodyPr rtlCol="0" anchor="ctr"/>
            <a:lstStyle/>
            <a:p>
              <a:endParaRPr lang="en-US" dirty="0">
                <a:solidFill>
                  <a:srgbClr val="0070C0"/>
                </a:solidFill>
                <a:latin typeface="Arial" panose="020B0604020202020204" pitchFamily="34" charset="0"/>
                <a:cs typeface="Arial" panose="020B0604020202020204" pitchFamily="34" charset="0"/>
              </a:endParaRPr>
            </a:p>
          </p:txBody>
        </p:sp>
      </p:grpSp>
      <p:grpSp>
        <p:nvGrpSpPr>
          <p:cNvPr id="269" name="Graphic 10">
            <a:extLst>
              <a:ext uri="{FF2B5EF4-FFF2-40B4-BE49-F238E27FC236}">
                <a16:creationId xmlns:a16="http://schemas.microsoft.com/office/drawing/2014/main" id="{BC4E0CF7-330D-4F38-B11D-76266CF2A2ED}"/>
              </a:ext>
            </a:extLst>
          </p:cNvPr>
          <p:cNvGrpSpPr/>
          <p:nvPr/>
        </p:nvGrpSpPr>
        <p:grpSpPr>
          <a:xfrm>
            <a:off x="3274409" y="3813977"/>
            <a:ext cx="1507384" cy="1642650"/>
            <a:chOff x="5619750" y="2833687"/>
            <a:chExt cx="952500" cy="1190625"/>
          </a:xfrm>
          <a:solidFill>
            <a:schemeClr val="accent6"/>
          </a:solidFill>
        </p:grpSpPr>
        <p:sp>
          <p:nvSpPr>
            <p:cNvPr id="270" name="Freeform: Shape 269">
              <a:extLst>
                <a:ext uri="{FF2B5EF4-FFF2-40B4-BE49-F238E27FC236}">
                  <a16:creationId xmlns:a16="http://schemas.microsoft.com/office/drawing/2014/main" id="{BCF6C5FB-931C-458D-A5F9-44672B5BF55F}"/>
                </a:ext>
              </a:extLst>
            </p:cNvPr>
            <p:cNvSpPr/>
            <p:nvPr/>
          </p:nvSpPr>
          <p:spPr>
            <a:xfrm>
              <a:off x="5722182" y="3353542"/>
              <a:ext cx="76200" cy="76200"/>
            </a:xfrm>
            <a:custGeom>
              <a:avLst/>
              <a:gdLst>
                <a:gd name="connsiteX0" fmla="*/ 41519 w 76200"/>
                <a:gd name="connsiteY0" fmla="*/ 7144 h 76200"/>
                <a:gd name="connsiteX1" fmla="*/ 7144 w 76200"/>
                <a:gd name="connsiteY1" fmla="*/ 41539 h 76200"/>
                <a:gd name="connsiteX2" fmla="*/ 41519 w 76200"/>
                <a:gd name="connsiteY2" fmla="*/ 75905 h 76200"/>
                <a:gd name="connsiteX3" fmla="*/ 75914 w 76200"/>
                <a:gd name="connsiteY3" fmla="*/ 41539 h 76200"/>
                <a:gd name="connsiteX4" fmla="*/ 41519 w 76200"/>
                <a:gd name="connsiteY4" fmla="*/ 7144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6200">
                  <a:moveTo>
                    <a:pt x="41519" y="7144"/>
                  </a:moveTo>
                  <a:cubicBezTo>
                    <a:pt x="22565" y="7144"/>
                    <a:pt x="7144" y="22574"/>
                    <a:pt x="7144" y="41539"/>
                  </a:cubicBezTo>
                  <a:cubicBezTo>
                    <a:pt x="7144" y="60484"/>
                    <a:pt x="22565" y="75905"/>
                    <a:pt x="41519" y="75905"/>
                  </a:cubicBezTo>
                  <a:cubicBezTo>
                    <a:pt x="60493" y="75905"/>
                    <a:pt x="75914" y="60484"/>
                    <a:pt x="75914" y="41539"/>
                  </a:cubicBezTo>
                  <a:cubicBezTo>
                    <a:pt x="75914" y="22574"/>
                    <a:pt x="60493" y="7144"/>
                    <a:pt x="41519" y="7144"/>
                  </a:cubicBezTo>
                  <a:close/>
                </a:path>
              </a:pathLst>
            </a:custGeom>
            <a:grpFill/>
            <a:ln w="9525" cap="flat">
              <a:noFill/>
              <a:prstDash val="solid"/>
              <a:miter/>
            </a:ln>
          </p:spPr>
          <p:txBody>
            <a:bodyPr rtlCol="0" anchor="ctr"/>
            <a:lstStyle/>
            <a:p>
              <a:endParaRPr lang="en-US" dirty="0">
                <a:solidFill>
                  <a:srgbClr val="0070C0"/>
                </a:solidFill>
                <a:latin typeface="Arial" panose="020B0604020202020204" pitchFamily="34" charset="0"/>
                <a:cs typeface="Arial" panose="020B0604020202020204" pitchFamily="34" charset="0"/>
              </a:endParaRPr>
            </a:p>
          </p:txBody>
        </p:sp>
        <p:sp>
          <p:nvSpPr>
            <p:cNvPr id="271" name="Freeform: Shape 270">
              <a:extLst>
                <a:ext uri="{FF2B5EF4-FFF2-40B4-BE49-F238E27FC236}">
                  <a16:creationId xmlns:a16="http://schemas.microsoft.com/office/drawing/2014/main" id="{D70D1EFD-3074-4100-990B-B11846115D76}"/>
                </a:ext>
              </a:extLst>
            </p:cNvPr>
            <p:cNvSpPr/>
            <p:nvPr/>
          </p:nvSpPr>
          <p:spPr>
            <a:xfrm>
              <a:off x="5812298" y="3353542"/>
              <a:ext cx="76200" cy="76200"/>
            </a:xfrm>
            <a:custGeom>
              <a:avLst/>
              <a:gdLst>
                <a:gd name="connsiteX0" fmla="*/ 41519 w 76200"/>
                <a:gd name="connsiteY0" fmla="*/ 7144 h 76200"/>
                <a:gd name="connsiteX1" fmla="*/ 7144 w 76200"/>
                <a:gd name="connsiteY1" fmla="*/ 41539 h 76200"/>
                <a:gd name="connsiteX2" fmla="*/ 41519 w 76200"/>
                <a:gd name="connsiteY2" fmla="*/ 75905 h 76200"/>
                <a:gd name="connsiteX3" fmla="*/ 75905 w 76200"/>
                <a:gd name="connsiteY3" fmla="*/ 41539 h 76200"/>
                <a:gd name="connsiteX4" fmla="*/ 41519 w 76200"/>
                <a:gd name="connsiteY4" fmla="*/ 7144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6200">
                  <a:moveTo>
                    <a:pt x="41519" y="7144"/>
                  </a:moveTo>
                  <a:cubicBezTo>
                    <a:pt x="22555" y="7144"/>
                    <a:pt x="7144" y="22574"/>
                    <a:pt x="7144" y="41539"/>
                  </a:cubicBezTo>
                  <a:cubicBezTo>
                    <a:pt x="7144" y="60484"/>
                    <a:pt x="22565" y="75905"/>
                    <a:pt x="41519" y="75905"/>
                  </a:cubicBezTo>
                  <a:cubicBezTo>
                    <a:pt x="60484" y="75905"/>
                    <a:pt x="75905" y="60484"/>
                    <a:pt x="75905" y="41539"/>
                  </a:cubicBezTo>
                  <a:cubicBezTo>
                    <a:pt x="75914" y="22574"/>
                    <a:pt x="60484" y="7144"/>
                    <a:pt x="41519" y="7144"/>
                  </a:cubicBezTo>
                  <a:close/>
                </a:path>
              </a:pathLst>
            </a:custGeom>
            <a:grpFill/>
            <a:ln w="9525" cap="flat">
              <a:noFill/>
              <a:prstDash val="solid"/>
              <a:miter/>
            </a:ln>
          </p:spPr>
          <p:txBody>
            <a:bodyPr rtlCol="0" anchor="ctr"/>
            <a:lstStyle/>
            <a:p>
              <a:endParaRPr lang="en-US" dirty="0">
                <a:solidFill>
                  <a:srgbClr val="0070C0"/>
                </a:solidFill>
                <a:latin typeface="Arial" panose="020B0604020202020204" pitchFamily="34" charset="0"/>
                <a:cs typeface="Arial" panose="020B0604020202020204" pitchFamily="34" charset="0"/>
              </a:endParaRPr>
            </a:p>
          </p:txBody>
        </p:sp>
        <p:sp>
          <p:nvSpPr>
            <p:cNvPr id="272" name="Freeform: Shape 271">
              <a:extLst>
                <a:ext uri="{FF2B5EF4-FFF2-40B4-BE49-F238E27FC236}">
                  <a16:creationId xmlns:a16="http://schemas.microsoft.com/office/drawing/2014/main" id="{C16F16DE-AC55-4D7F-B3BE-F86E755B3EBA}"/>
                </a:ext>
              </a:extLst>
            </p:cNvPr>
            <p:cNvSpPr/>
            <p:nvPr/>
          </p:nvSpPr>
          <p:spPr>
            <a:xfrm>
              <a:off x="6093828" y="3353542"/>
              <a:ext cx="76200" cy="76200"/>
            </a:xfrm>
            <a:custGeom>
              <a:avLst/>
              <a:gdLst>
                <a:gd name="connsiteX0" fmla="*/ 41519 w 76200"/>
                <a:gd name="connsiteY0" fmla="*/ 7144 h 76200"/>
                <a:gd name="connsiteX1" fmla="*/ 7144 w 76200"/>
                <a:gd name="connsiteY1" fmla="*/ 41539 h 76200"/>
                <a:gd name="connsiteX2" fmla="*/ 41519 w 76200"/>
                <a:gd name="connsiteY2" fmla="*/ 75905 h 76200"/>
                <a:gd name="connsiteX3" fmla="*/ 75905 w 76200"/>
                <a:gd name="connsiteY3" fmla="*/ 41539 h 76200"/>
                <a:gd name="connsiteX4" fmla="*/ 41519 w 76200"/>
                <a:gd name="connsiteY4" fmla="*/ 7144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6200">
                  <a:moveTo>
                    <a:pt x="41519" y="7144"/>
                  </a:moveTo>
                  <a:cubicBezTo>
                    <a:pt x="22565" y="7144"/>
                    <a:pt x="7144" y="22574"/>
                    <a:pt x="7144" y="41539"/>
                  </a:cubicBezTo>
                  <a:cubicBezTo>
                    <a:pt x="7144" y="60484"/>
                    <a:pt x="22565" y="75905"/>
                    <a:pt x="41519" y="75905"/>
                  </a:cubicBezTo>
                  <a:cubicBezTo>
                    <a:pt x="60474" y="75905"/>
                    <a:pt x="75905" y="60484"/>
                    <a:pt x="75905" y="41539"/>
                  </a:cubicBezTo>
                  <a:cubicBezTo>
                    <a:pt x="75905" y="22574"/>
                    <a:pt x="60474" y="7144"/>
                    <a:pt x="41519" y="7144"/>
                  </a:cubicBezTo>
                  <a:close/>
                </a:path>
              </a:pathLst>
            </a:custGeom>
            <a:grpFill/>
            <a:ln w="9525" cap="flat">
              <a:noFill/>
              <a:prstDash val="solid"/>
              <a:miter/>
            </a:ln>
          </p:spPr>
          <p:txBody>
            <a:bodyPr rtlCol="0" anchor="ctr"/>
            <a:lstStyle/>
            <a:p>
              <a:endParaRPr lang="en-US" dirty="0">
                <a:solidFill>
                  <a:srgbClr val="0070C0"/>
                </a:solidFill>
                <a:latin typeface="Arial" panose="020B0604020202020204" pitchFamily="34" charset="0"/>
                <a:cs typeface="Arial" panose="020B0604020202020204" pitchFamily="34" charset="0"/>
              </a:endParaRPr>
            </a:p>
          </p:txBody>
        </p:sp>
        <p:sp>
          <p:nvSpPr>
            <p:cNvPr id="273" name="Freeform: Shape 272">
              <a:extLst>
                <a:ext uri="{FF2B5EF4-FFF2-40B4-BE49-F238E27FC236}">
                  <a16:creationId xmlns:a16="http://schemas.microsoft.com/office/drawing/2014/main" id="{0AE5B11A-A2B7-4F0D-9FF4-26F378303572}"/>
                </a:ext>
              </a:extLst>
            </p:cNvPr>
            <p:cNvSpPr/>
            <p:nvPr/>
          </p:nvSpPr>
          <p:spPr>
            <a:xfrm>
              <a:off x="6183239" y="3353542"/>
              <a:ext cx="76200" cy="76200"/>
            </a:xfrm>
            <a:custGeom>
              <a:avLst/>
              <a:gdLst>
                <a:gd name="connsiteX0" fmla="*/ 41510 w 76200"/>
                <a:gd name="connsiteY0" fmla="*/ 7144 h 76200"/>
                <a:gd name="connsiteX1" fmla="*/ 7144 w 76200"/>
                <a:gd name="connsiteY1" fmla="*/ 41539 h 76200"/>
                <a:gd name="connsiteX2" fmla="*/ 41510 w 76200"/>
                <a:gd name="connsiteY2" fmla="*/ 75905 h 76200"/>
                <a:gd name="connsiteX3" fmla="*/ 75895 w 76200"/>
                <a:gd name="connsiteY3" fmla="*/ 41539 h 76200"/>
                <a:gd name="connsiteX4" fmla="*/ 41510 w 76200"/>
                <a:gd name="connsiteY4" fmla="*/ 7144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6200">
                  <a:moveTo>
                    <a:pt x="41510" y="7144"/>
                  </a:moveTo>
                  <a:cubicBezTo>
                    <a:pt x="22546" y="7144"/>
                    <a:pt x="7144" y="22574"/>
                    <a:pt x="7144" y="41539"/>
                  </a:cubicBezTo>
                  <a:cubicBezTo>
                    <a:pt x="7144" y="60484"/>
                    <a:pt x="22546" y="75905"/>
                    <a:pt x="41510" y="75905"/>
                  </a:cubicBezTo>
                  <a:cubicBezTo>
                    <a:pt x="60465" y="75905"/>
                    <a:pt x="75895" y="60484"/>
                    <a:pt x="75895" y="41539"/>
                  </a:cubicBezTo>
                  <a:cubicBezTo>
                    <a:pt x="75895" y="22574"/>
                    <a:pt x="60465" y="7144"/>
                    <a:pt x="41510" y="7144"/>
                  </a:cubicBezTo>
                  <a:close/>
                </a:path>
              </a:pathLst>
            </a:custGeom>
            <a:grpFill/>
            <a:ln w="9525" cap="flat">
              <a:noFill/>
              <a:prstDash val="solid"/>
              <a:miter/>
            </a:ln>
          </p:spPr>
          <p:txBody>
            <a:bodyPr rtlCol="0" anchor="ctr"/>
            <a:lstStyle/>
            <a:p>
              <a:endParaRPr lang="en-US" dirty="0">
                <a:solidFill>
                  <a:srgbClr val="0070C0"/>
                </a:solidFill>
                <a:latin typeface="Arial" panose="020B0604020202020204" pitchFamily="34" charset="0"/>
                <a:cs typeface="Arial" panose="020B0604020202020204" pitchFamily="34" charset="0"/>
              </a:endParaRPr>
            </a:p>
          </p:txBody>
        </p:sp>
        <p:sp>
          <p:nvSpPr>
            <p:cNvPr id="274" name="Freeform: Shape 273">
              <a:extLst>
                <a:ext uri="{FF2B5EF4-FFF2-40B4-BE49-F238E27FC236}">
                  <a16:creationId xmlns:a16="http://schemas.microsoft.com/office/drawing/2014/main" id="{B99643CE-B3D3-481C-9484-82246EB2374F}"/>
                </a:ext>
              </a:extLst>
            </p:cNvPr>
            <p:cNvSpPr/>
            <p:nvPr/>
          </p:nvSpPr>
          <p:spPr>
            <a:xfrm>
              <a:off x="6416459" y="3353542"/>
              <a:ext cx="76200" cy="76200"/>
            </a:xfrm>
            <a:custGeom>
              <a:avLst/>
              <a:gdLst>
                <a:gd name="connsiteX0" fmla="*/ 41529 w 76200"/>
                <a:gd name="connsiteY0" fmla="*/ 7144 h 76200"/>
                <a:gd name="connsiteX1" fmla="*/ 7144 w 76200"/>
                <a:gd name="connsiteY1" fmla="*/ 41539 h 76200"/>
                <a:gd name="connsiteX2" fmla="*/ 41529 w 76200"/>
                <a:gd name="connsiteY2" fmla="*/ 75905 h 76200"/>
                <a:gd name="connsiteX3" fmla="*/ 75905 w 76200"/>
                <a:gd name="connsiteY3" fmla="*/ 41539 h 76200"/>
                <a:gd name="connsiteX4" fmla="*/ 41529 w 76200"/>
                <a:gd name="connsiteY4" fmla="*/ 7144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6200">
                  <a:moveTo>
                    <a:pt x="41529" y="7144"/>
                  </a:moveTo>
                  <a:cubicBezTo>
                    <a:pt x="22565" y="7144"/>
                    <a:pt x="7144" y="22574"/>
                    <a:pt x="7144" y="41539"/>
                  </a:cubicBezTo>
                  <a:cubicBezTo>
                    <a:pt x="7144" y="60484"/>
                    <a:pt x="22565" y="75905"/>
                    <a:pt x="41529" y="75905"/>
                  </a:cubicBezTo>
                  <a:cubicBezTo>
                    <a:pt x="60474" y="75905"/>
                    <a:pt x="75905" y="60484"/>
                    <a:pt x="75905" y="41539"/>
                  </a:cubicBezTo>
                  <a:cubicBezTo>
                    <a:pt x="75905" y="22574"/>
                    <a:pt x="60474" y="7144"/>
                    <a:pt x="41529" y="7144"/>
                  </a:cubicBezTo>
                  <a:close/>
                </a:path>
              </a:pathLst>
            </a:custGeom>
            <a:grpFill/>
            <a:ln w="9525" cap="flat">
              <a:noFill/>
              <a:prstDash val="solid"/>
              <a:miter/>
            </a:ln>
          </p:spPr>
          <p:txBody>
            <a:bodyPr rtlCol="0" anchor="ctr"/>
            <a:lstStyle/>
            <a:p>
              <a:endParaRPr lang="en-US" dirty="0">
                <a:solidFill>
                  <a:srgbClr val="0070C0"/>
                </a:solidFill>
                <a:latin typeface="Arial" panose="020B0604020202020204" pitchFamily="34" charset="0"/>
                <a:cs typeface="Arial" panose="020B0604020202020204" pitchFamily="34" charset="0"/>
              </a:endParaRPr>
            </a:p>
          </p:txBody>
        </p:sp>
        <p:sp>
          <p:nvSpPr>
            <p:cNvPr id="275" name="Freeform: Shape 274">
              <a:extLst>
                <a:ext uri="{FF2B5EF4-FFF2-40B4-BE49-F238E27FC236}">
                  <a16:creationId xmlns:a16="http://schemas.microsoft.com/office/drawing/2014/main" id="{66BB764F-FA18-4D9D-B0F6-F335486C07A2}"/>
                </a:ext>
              </a:extLst>
            </p:cNvPr>
            <p:cNvSpPr/>
            <p:nvPr/>
          </p:nvSpPr>
          <p:spPr>
            <a:xfrm>
              <a:off x="6102677" y="3183264"/>
              <a:ext cx="419100" cy="219075"/>
            </a:xfrm>
            <a:custGeom>
              <a:avLst/>
              <a:gdLst>
                <a:gd name="connsiteX0" fmla="*/ 395097 w 419100"/>
                <a:gd name="connsiteY0" fmla="*/ 123187 h 219075"/>
                <a:gd name="connsiteX1" fmla="*/ 370027 w 419100"/>
                <a:gd name="connsiteY1" fmla="*/ 122653 h 219075"/>
                <a:gd name="connsiteX2" fmla="*/ 328451 w 419100"/>
                <a:gd name="connsiteY2" fmla="*/ 123111 h 219075"/>
                <a:gd name="connsiteX3" fmla="*/ 328451 w 419100"/>
                <a:gd name="connsiteY3" fmla="*/ 81629 h 219075"/>
                <a:gd name="connsiteX4" fmla="*/ 315335 w 419100"/>
                <a:gd name="connsiteY4" fmla="*/ 66046 h 219075"/>
                <a:gd name="connsiteX5" fmla="*/ 296923 w 419100"/>
                <a:gd name="connsiteY5" fmla="*/ 66046 h 219075"/>
                <a:gd name="connsiteX6" fmla="*/ 280226 w 419100"/>
                <a:gd name="connsiteY6" fmla="*/ 37690 h 219075"/>
                <a:gd name="connsiteX7" fmla="*/ 212846 w 419100"/>
                <a:gd name="connsiteY7" fmla="*/ 7144 h 219075"/>
                <a:gd name="connsiteX8" fmla="*/ 198006 w 419100"/>
                <a:gd name="connsiteY8" fmla="*/ 10916 h 219075"/>
                <a:gd name="connsiteX9" fmla="*/ 195024 w 419100"/>
                <a:gd name="connsiteY9" fmla="*/ 23508 h 219075"/>
                <a:gd name="connsiteX10" fmla="*/ 195034 w 419100"/>
                <a:gd name="connsiteY10" fmla="*/ 25546 h 219075"/>
                <a:gd name="connsiteX11" fmla="*/ 195034 w 419100"/>
                <a:gd name="connsiteY11" fmla="*/ 152619 h 219075"/>
                <a:gd name="connsiteX12" fmla="*/ 10249 w 419100"/>
                <a:gd name="connsiteY12" fmla="*/ 152619 h 219075"/>
                <a:gd name="connsiteX13" fmla="*/ 7144 w 419100"/>
                <a:gd name="connsiteY13" fmla="*/ 155705 h 219075"/>
                <a:gd name="connsiteX14" fmla="*/ 7144 w 419100"/>
                <a:gd name="connsiteY14" fmla="*/ 168659 h 219075"/>
                <a:gd name="connsiteX15" fmla="*/ 10249 w 419100"/>
                <a:gd name="connsiteY15" fmla="*/ 171755 h 219075"/>
                <a:gd name="connsiteX16" fmla="*/ 59836 w 419100"/>
                <a:gd name="connsiteY16" fmla="*/ 171755 h 219075"/>
                <a:gd name="connsiteX17" fmla="*/ 72533 w 419100"/>
                <a:gd name="connsiteY17" fmla="*/ 189852 h 219075"/>
                <a:gd name="connsiteX18" fmla="*/ 75619 w 419100"/>
                <a:gd name="connsiteY18" fmla="*/ 192948 h 219075"/>
                <a:gd name="connsiteX19" fmla="*/ 78696 w 419100"/>
                <a:gd name="connsiteY19" fmla="*/ 189852 h 219075"/>
                <a:gd name="connsiteX20" fmla="*/ 94907 w 419100"/>
                <a:gd name="connsiteY20" fmla="*/ 173803 h 219075"/>
                <a:gd name="connsiteX21" fmla="*/ 154305 w 419100"/>
                <a:gd name="connsiteY21" fmla="*/ 173803 h 219075"/>
                <a:gd name="connsiteX22" fmla="*/ 170869 w 419100"/>
                <a:gd name="connsiteY22" fmla="*/ 211788 h 219075"/>
                <a:gd name="connsiteX23" fmla="*/ 173965 w 419100"/>
                <a:gd name="connsiteY23" fmla="*/ 214865 h 219075"/>
                <a:gd name="connsiteX24" fmla="*/ 302371 w 419100"/>
                <a:gd name="connsiteY24" fmla="*/ 214865 h 219075"/>
                <a:gd name="connsiteX25" fmla="*/ 305448 w 419100"/>
                <a:gd name="connsiteY25" fmla="*/ 211884 h 219075"/>
                <a:gd name="connsiteX26" fmla="*/ 312087 w 419100"/>
                <a:gd name="connsiteY26" fmla="*/ 188404 h 219075"/>
                <a:gd name="connsiteX27" fmla="*/ 352997 w 419100"/>
                <a:gd name="connsiteY27" fmla="*/ 165240 h 219075"/>
                <a:gd name="connsiteX28" fmla="*/ 394164 w 419100"/>
                <a:gd name="connsiteY28" fmla="*/ 189090 h 219075"/>
                <a:gd name="connsiteX29" fmla="*/ 401212 w 419100"/>
                <a:gd name="connsiteY29" fmla="*/ 213608 h 219075"/>
                <a:gd name="connsiteX30" fmla="*/ 404308 w 419100"/>
                <a:gd name="connsiteY30" fmla="*/ 216551 h 219075"/>
                <a:gd name="connsiteX31" fmla="*/ 417205 w 419100"/>
                <a:gd name="connsiteY31" fmla="*/ 216551 h 219075"/>
                <a:gd name="connsiteX32" fmla="*/ 420281 w 419100"/>
                <a:gd name="connsiteY32" fmla="*/ 213465 h 219075"/>
                <a:gd name="connsiteX33" fmla="*/ 420281 w 419100"/>
                <a:gd name="connsiteY33" fmla="*/ 159058 h 219075"/>
                <a:gd name="connsiteX34" fmla="*/ 419843 w 419100"/>
                <a:gd name="connsiteY34" fmla="*/ 158620 h 219075"/>
                <a:gd name="connsiteX35" fmla="*/ 406337 w 419100"/>
                <a:gd name="connsiteY35" fmla="*/ 158620 h 219075"/>
                <a:gd name="connsiteX36" fmla="*/ 397945 w 419100"/>
                <a:gd name="connsiteY36" fmla="*/ 150228 h 219075"/>
                <a:gd name="connsiteX37" fmla="*/ 406337 w 419100"/>
                <a:gd name="connsiteY37" fmla="*/ 141837 h 219075"/>
                <a:gd name="connsiteX38" fmla="*/ 419843 w 419100"/>
                <a:gd name="connsiteY38" fmla="*/ 141837 h 219075"/>
                <a:gd name="connsiteX39" fmla="*/ 420281 w 419100"/>
                <a:gd name="connsiteY39" fmla="*/ 141399 h 219075"/>
                <a:gd name="connsiteX40" fmla="*/ 420281 w 419100"/>
                <a:gd name="connsiteY40" fmla="*/ 134474 h 219075"/>
                <a:gd name="connsiteX41" fmla="*/ 395097 w 419100"/>
                <a:gd name="connsiteY41" fmla="*/ 123187 h 219075"/>
                <a:gd name="connsiteX42" fmla="*/ 311020 w 419100"/>
                <a:gd name="connsiteY42" fmla="*/ 89764 h 219075"/>
                <a:gd name="connsiteX43" fmla="*/ 311020 w 419100"/>
                <a:gd name="connsiteY43" fmla="*/ 123215 h 219075"/>
                <a:gd name="connsiteX44" fmla="*/ 271624 w 419100"/>
                <a:gd name="connsiteY44" fmla="*/ 123215 h 219075"/>
                <a:gd name="connsiteX45" fmla="*/ 271624 w 419100"/>
                <a:gd name="connsiteY45" fmla="*/ 83810 h 219075"/>
                <a:gd name="connsiteX46" fmla="*/ 305067 w 419100"/>
                <a:gd name="connsiteY46" fmla="*/ 83810 h 219075"/>
                <a:gd name="connsiteX47" fmla="*/ 311020 w 419100"/>
                <a:gd name="connsiteY47" fmla="*/ 89764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19100" h="219075">
                  <a:moveTo>
                    <a:pt x="395097" y="123187"/>
                  </a:moveTo>
                  <a:cubicBezTo>
                    <a:pt x="390506" y="122834"/>
                    <a:pt x="382067" y="122653"/>
                    <a:pt x="370027" y="122653"/>
                  </a:cubicBezTo>
                  <a:cubicBezTo>
                    <a:pt x="354111" y="122653"/>
                    <a:pt x="335966" y="122968"/>
                    <a:pt x="328451" y="123111"/>
                  </a:cubicBezTo>
                  <a:lnTo>
                    <a:pt x="328451" y="81629"/>
                  </a:lnTo>
                  <a:cubicBezTo>
                    <a:pt x="328451" y="71142"/>
                    <a:pt x="324155" y="66046"/>
                    <a:pt x="315335" y="66046"/>
                  </a:cubicBezTo>
                  <a:lnTo>
                    <a:pt x="296923" y="66046"/>
                  </a:lnTo>
                  <a:cubicBezTo>
                    <a:pt x="295180" y="61255"/>
                    <a:pt x="290217" y="49530"/>
                    <a:pt x="280226" y="37690"/>
                  </a:cubicBezTo>
                  <a:cubicBezTo>
                    <a:pt x="268453" y="23765"/>
                    <a:pt x="247202" y="7144"/>
                    <a:pt x="212846" y="7144"/>
                  </a:cubicBezTo>
                  <a:cubicBezTo>
                    <a:pt x="204978" y="7144"/>
                    <a:pt x="200673" y="8239"/>
                    <a:pt x="198006" y="10916"/>
                  </a:cubicBezTo>
                  <a:cubicBezTo>
                    <a:pt x="194958" y="13983"/>
                    <a:pt x="194986" y="18193"/>
                    <a:pt x="195024" y="23508"/>
                  </a:cubicBezTo>
                  <a:cubicBezTo>
                    <a:pt x="195024" y="24165"/>
                    <a:pt x="195034" y="24841"/>
                    <a:pt x="195034" y="25546"/>
                  </a:cubicBezTo>
                  <a:lnTo>
                    <a:pt x="195034" y="152619"/>
                  </a:lnTo>
                  <a:lnTo>
                    <a:pt x="10249" y="152619"/>
                  </a:lnTo>
                  <a:cubicBezTo>
                    <a:pt x="8544" y="152619"/>
                    <a:pt x="7144" y="154010"/>
                    <a:pt x="7144" y="155705"/>
                  </a:cubicBezTo>
                  <a:lnTo>
                    <a:pt x="7144" y="168659"/>
                  </a:lnTo>
                  <a:cubicBezTo>
                    <a:pt x="7144" y="170364"/>
                    <a:pt x="8544" y="171755"/>
                    <a:pt x="10249" y="171755"/>
                  </a:cubicBezTo>
                  <a:lnTo>
                    <a:pt x="59836" y="171755"/>
                  </a:lnTo>
                  <a:cubicBezTo>
                    <a:pt x="62113" y="172507"/>
                    <a:pt x="72533" y="176746"/>
                    <a:pt x="72533" y="189852"/>
                  </a:cubicBezTo>
                  <a:cubicBezTo>
                    <a:pt x="72533" y="191567"/>
                    <a:pt x="73924" y="192948"/>
                    <a:pt x="75619" y="192948"/>
                  </a:cubicBezTo>
                  <a:cubicBezTo>
                    <a:pt x="77333" y="192948"/>
                    <a:pt x="78696" y="191557"/>
                    <a:pt x="78696" y="189852"/>
                  </a:cubicBezTo>
                  <a:cubicBezTo>
                    <a:pt x="78696" y="176298"/>
                    <a:pt x="93307" y="174022"/>
                    <a:pt x="94907" y="173803"/>
                  </a:cubicBezTo>
                  <a:lnTo>
                    <a:pt x="154305" y="173803"/>
                  </a:lnTo>
                  <a:cubicBezTo>
                    <a:pt x="157277" y="175108"/>
                    <a:pt x="170869" y="182690"/>
                    <a:pt x="170869" y="211788"/>
                  </a:cubicBezTo>
                  <a:cubicBezTo>
                    <a:pt x="170869" y="213484"/>
                    <a:pt x="172269" y="214865"/>
                    <a:pt x="173965" y="214865"/>
                  </a:cubicBezTo>
                  <a:lnTo>
                    <a:pt x="302371" y="214865"/>
                  </a:lnTo>
                  <a:cubicBezTo>
                    <a:pt x="304029" y="214865"/>
                    <a:pt x="305372" y="213560"/>
                    <a:pt x="305448" y="211884"/>
                  </a:cubicBezTo>
                  <a:cubicBezTo>
                    <a:pt x="305448" y="211760"/>
                    <a:pt x="305953" y="200025"/>
                    <a:pt x="312087" y="188404"/>
                  </a:cubicBezTo>
                  <a:cubicBezTo>
                    <a:pt x="320202" y="173050"/>
                    <a:pt x="333966" y="165240"/>
                    <a:pt x="352997" y="165240"/>
                  </a:cubicBezTo>
                  <a:cubicBezTo>
                    <a:pt x="371961" y="165240"/>
                    <a:pt x="385829" y="173269"/>
                    <a:pt x="394164" y="189090"/>
                  </a:cubicBezTo>
                  <a:cubicBezTo>
                    <a:pt x="400536" y="201139"/>
                    <a:pt x="401212" y="213503"/>
                    <a:pt x="401212" y="213608"/>
                  </a:cubicBezTo>
                  <a:cubicBezTo>
                    <a:pt x="401298" y="215255"/>
                    <a:pt x="402650" y="216551"/>
                    <a:pt x="404308" y="216551"/>
                  </a:cubicBezTo>
                  <a:lnTo>
                    <a:pt x="417205" y="216551"/>
                  </a:lnTo>
                  <a:cubicBezTo>
                    <a:pt x="418890" y="216551"/>
                    <a:pt x="420281" y="215170"/>
                    <a:pt x="420281" y="213465"/>
                  </a:cubicBezTo>
                  <a:lnTo>
                    <a:pt x="420281" y="159058"/>
                  </a:lnTo>
                  <a:cubicBezTo>
                    <a:pt x="420281" y="158829"/>
                    <a:pt x="420081" y="158620"/>
                    <a:pt x="419843" y="158620"/>
                  </a:cubicBezTo>
                  <a:lnTo>
                    <a:pt x="406337" y="158620"/>
                  </a:lnTo>
                  <a:cubicBezTo>
                    <a:pt x="401707" y="158620"/>
                    <a:pt x="397945" y="154857"/>
                    <a:pt x="397945" y="150228"/>
                  </a:cubicBezTo>
                  <a:cubicBezTo>
                    <a:pt x="397945" y="145599"/>
                    <a:pt x="401707" y="141837"/>
                    <a:pt x="406337" y="141837"/>
                  </a:cubicBezTo>
                  <a:lnTo>
                    <a:pt x="419843" y="141837"/>
                  </a:lnTo>
                  <a:cubicBezTo>
                    <a:pt x="420072" y="141837"/>
                    <a:pt x="420281" y="141637"/>
                    <a:pt x="420281" y="141399"/>
                  </a:cubicBezTo>
                  <a:lnTo>
                    <a:pt x="420281" y="134474"/>
                  </a:lnTo>
                  <a:cubicBezTo>
                    <a:pt x="420319" y="125130"/>
                    <a:pt x="409185" y="124273"/>
                    <a:pt x="395097" y="123187"/>
                  </a:cubicBezTo>
                  <a:close/>
                  <a:moveTo>
                    <a:pt x="311020" y="89764"/>
                  </a:moveTo>
                  <a:lnTo>
                    <a:pt x="311020" y="123215"/>
                  </a:lnTo>
                  <a:lnTo>
                    <a:pt x="271624" y="123215"/>
                  </a:lnTo>
                  <a:lnTo>
                    <a:pt x="271624" y="83810"/>
                  </a:lnTo>
                  <a:lnTo>
                    <a:pt x="305067" y="83810"/>
                  </a:lnTo>
                  <a:cubicBezTo>
                    <a:pt x="308362" y="83810"/>
                    <a:pt x="311020" y="86477"/>
                    <a:pt x="311020" y="89764"/>
                  </a:cubicBezTo>
                  <a:close/>
                </a:path>
              </a:pathLst>
            </a:custGeom>
            <a:grpFill/>
            <a:ln w="9525" cap="flat">
              <a:noFill/>
              <a:prstDash val="solid"/>
              <a:miter/>
            </a:ln>
          </p:spPr>
          <p:txBody>
            <a:bodyPr rtlCol="0" anchor="ctr"/>
            <a:lstStyle/>
            <a:p>
              <a:endParaRPr lang="en-US" dirty="0">
                <a:solidFill>
                  <a:srgbClr val="0070C0"/>
                </a:solidFill>
                <a:latin typeface="Arial" panose="020B0604020202020204" pitchFamily="34" charset="0"/>
                <a:cs typeface="Arial" panose="020B0604020202020204" pitchFamily="34" charset="0"/>
              </a:endParaRPr>
            </a:p>
          </p:txBody>
        </p:sp>
        <p:sp>
          <p:nvSpPr>
            <p:cNvPr id="276" name="Freeform: Shape 275">
              <a:extLst>
                <a:ext uri="{FF2B5EF4-FFF2-40B4-BE49-F238E27FC236}">
                  <a16:creationId xmlns:a16="http://schemas.microsoft.com/office/drawing/2014/main" id="{633D5676-0C8E-4DEB-BD8C-74E40A2C3C4B}"/>
                </a:ext>
              </a:extLst>
            </p:cNvPr>
            <p:cNvSpPr/>
            <p:nvPr/>
          </p:nvSpPr>
          <p:spPr>
            <a:xfrm>
              <a:off x="5661841" y="3183274"/>
              <a:ext cx="628650" cy="200025"/>
            </a:xfrm>
            <a:custGeom>
              <a:avLst/>
              <a:gdLst>
                <a:gd name="connsiteX0" fmla="*/ 627002 w 628650"/>
                <a:gd name="connsiteY0" fmla="*/ 141522 h 200025"/>
                <a:gd name="connsiteX1" fmla="*/ 627002 w 628650"/>
                <a:gd name="connsiteY1" fmla="*/ 10230 h 200025"/>
                <a:gd name="connsiteX2" fmla="*/ 623907 w 628650"/>
                <a:gd name="connsiteY2" fmla="*/ 7144 h 200025"/>
                <a:gd name="connsiteX3" fmla="*/ 10239 w 628650"/>
                <a:gd name="connsiteY3" fmla="*/ 7144 h 200025"/>
                <a:gd name="connsiteX4" fmla="*/ 7144 w 628650"/>
                <a:gd name="connsiteY4" fmla="*/ 10230 h 200025"/>
                <a:gd name="connsiteX5" fmla="*/ 7144 w 628650"/>
                <a:gd name="connsiteY5" fmla="*/ 155105 h 200025"/>
                <a:gd name="connsiteX6" fmla="*/ 7582 w 628650"/>
                <a:gd name="connsiteY6" fmla="*/ 155543 h 200025"/>
                <a:gd name="connsiteX7" fmla="*/ 15783 w 628650"/>
                <a:gd name="connsiteY7" fmla="*/ 155543 h 200025"/>
                <a:gd name="connsiteX8" fmla="*/ 24174 w 628650"/>
                <a:gd name="connsiteY8" fmla="*/ 163935 h 200025"/>
                <a:gd name="connsiteX9" fmla="*/ 15783 w 628650"/>
                <a:gd name="connsiteY9" fmla="*/ 172326 h 200025"/>
                <a:gd name="connsiteX10" fmla="*/ 7582 w 628650"/>
                <a:gd name="connsiteY10" fmla="*/ 172326 h 200025"/>
                <a:gd name="connsiteX11" fmla="*/ 7144 w 628650"/>
                <a:gd name="connsiteY11" fmla="*/ 172774 h 200025"/>
                <a:gd name="connsiteX12" fmla="*/ 7144 w 628650"/>
                <a:gd name="connsiteY12" fmla="*/ 190605 h 200025"/>
                <a:gd name="connsiteX13" fmla="*/ 10239 w 628650"/>
                <a:gd name="connsiteY13" fmla="*/ 193691 h 200025"/>
                <a:gd name="connsiteX14" fmla="*/ 53521 w 628650"/>
                <a:gd name="connsiteY14" fmla="*/ 193691 h 200025"/>
                <a:gd name="connsiteX15" fmla="*/ 56388 w 628650"/>
                <a:gd name="connsiteY15" fmla="*/ 191757 h 200025"/>
                <a:gd name="connsiteX16" fmla="*/ 100727 w 628650"/>
                <a:gd name="connsiteY16" fmla="*/ 164163 h 200025"/>
                <a:gd name="connsiteX17" fmla="*/ 143418 w 628650"/>
                <a:gd name="connsiteY17" fmla="*/ 187204 h 200025"/>
                <a:gd name="connsiteX18" fmla="*/ 146275 w 628650"/>
                <a:gd name="connsiteY18" fmla="*/ 189138 h 200025"/>
                <a:gd name="connsiteX19" fmla="*/ 149133 w 628650"/>
                <a:gd name="connsiteY19" fmla="*/ 187204 h 200025"/>
                <a:gd name="connsiteX20" fmla="*/ 193739 w 628650"/>
                <a:gd name="connsiteY20" fmla="*/ 164402 h 200025"/>
                <a:gd name="connsiteX21" fmla="*/ 238782 w 628650"/>
                <a:gd name="connsiteY21" fmla="*/ 191662 h 200025"/>
                <a:gd name="connsiteX22" fmla="*/ 241697 w 628650"/>
                <a:gd name="connsiteY22" fmla="*/ 193691 h 200025"/>
                <a:gd name="connsiteX23" fmla="*/ 435254 w 628650"/>
                <a:gd name="connsiteY23" fmla="*/ 193691 h 200025"/>
                <a:gd name="connsiteX24" fmla="*/ 438350 w 628650"/>
                <a:gd name="connsiteY24" fmla="*/ 190605 h 200025"/>
                <a:gd name="connsiteX25" fmla="*/ 438350 w 628650"/>
                <a:gd name="connsiteY25" fmla="*/ 144618 h 200025"/>
                <a:gd name="connsiteX26" fmla="*/ 623897 w 628650"/>
                <a:gd name="connsiteY26" fmla="*/ 144609 h 200025"/>
                <a:gd name="connsiteX27" fmla="*/ 627002 w 628650"/>
                <a:gd name="connsiteY27" fmla="*/ 141522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28650" h="200025">
                  <a:moveTo>
                    <a:pt x="627002" y="141522"/>
                  </a:moveTo>
                  <a:lnTo>
                    <a:pt x="627002" y="10230"/>
                  </a:lnTo>
                  <a:cubicBezTo>
                    <a:pt x="627002" y="8525"/>
                    <a:pt x="625612" y="7144"/>
                    <a:pt x="623907" y="7144"/>
                  </a:cubicBezTo>
                  <a:lnTo>
                    <a:pt x="10239" y="7144"/>
                  </a:lnTo>
                  <a:cubicBezTo>
                    <a:pt x="8534" y="7144"/>
                    <a:pt x="7144" y="8534"/>
                    <a:pt x="7144" y="10230"/>
                  </a:cubicBezTo>
                  <a:lnTo>
                    <a:pt x="7144" y="155105"/>
                  </a:lnTo>
                  <a:cubicBezTo>
                    <a:pt x="7144" y="155343"/>
                    <a:pt x="7344" y="155543"/>
                    <a:pt x="7582" y="155543"/>
                  </a:cubicBezTo>
                  <a:lnTo>
                    <a:pt x="15783" y="155543"/>
                  </a:lnTo>
                  <a:cubicBezTo>
                    <a:pt x="20403" y="155543"/>
                    <a:pt x="24174" y="159315"/>
                    <a:pt x="24174" y="163935"/>
                  </a:cubicBezTo>
                  <a:cubicBezTo>
                    <a:pt x="24174" y="168564"/>
                    <a:pt x="20403" y="172326"/>
                    <a:pt x="15783" y="172326"/>
                  </a:cubicBezTo>
                  <a:lnTo>
                    <a:pt x="7582" y="172326"/>
                  </a:lnTo>
                  <a:cubicBezTo>
                    <a:pt x="7334" y="172326"/>
                    <a:pt x="7144" y="172526"/>
                    <a:pt x="7144" y="172774"/>
                  </a:cubicBezTo>
                  <a:lnTo>
                    <a:pt x="7144" y="190605"/>
                  </a:lnTo>
                  <a:cubicBezTo>
                    <a:pt x="7144" y="192319"/>
                    <a:pt x="8534" y="193691"/>
                    <a:pt x="10239" y="193691"/>
                  </a:cubicBezTo>
                  <a:lnTo>
                    <a:pt x="53521" y="193691"/>
                  </a:lnTo>
                  <a:cubicBezTo>
                    <a:pt x="54797" y="193691"/>
                    <a:pt x="55921" y="192948"/>
                    <a:pt x="56388" y="191757"/>
                  </a:cubicBezTo>
                  <a:cubicBezTo>
                    <a:pt x="56502" y="191481"/>
                    <a:pt x="67847" y="164163"/>
                    <a:pt x="100727" y="164163"/>
                  </a:cubicBezTo>
                  <a:cubicBezTo>
                    <a:pt x="133474" y="164163"/>
                    <a:pt x="143018" y="186261"/>
                    <a:pt x="143418" y="187204"/>
                  </a:cubicBezTo>
                  <a:cubicBezTo>
                    <a:pt x="143885" y="188395"/>
                    <a:pt x="145018" y="189138"/>
                    <a:pt x="146275" y="189138"/>
                  </a:cubicBezTo>
                  <a:cubicBezTo>
                    <a:pt x="147542" y="189138"/>
                    <a:pt x="148666" y="188395"/>
                    <a:pt x="149133" y="187204"/>
                  </a:cubicBezTo>
                  <a:cubicBezTo>
                    <a:pt x="149228" y="186995"/>
                    <a:pt x="158963" y="164402"/>
                    <a:pt x="193739" y="164402"/>
                  </a:cubicBezTo>
                  <a:cubicBezTo>
                    <a:pt x="228371" y="164402"/>
                    <a:pt x="238382" y="190557"/>
                    <a:pt x="238782" y="191662"/>
                  </a:cubicBezTo>
                  <a:cubicBezTo>
                    <a:pt x="239220" y="192891"/>
                    <a:pt x="240392" y="193691"/>
                    <a:pt x="241697" y="193691"/>
                  </a:cubicBezTo>
                  <a:lnTo>
                    <a:pt x="435254" y="193691"/>
                  </a:lnTo>
                  <a:cubicBezTo>
                    <a:pt x="436969" y="193691"/>
                    <a:pt x="438350" y="192310"/>
                    <a:pt x="438350" y="190605"/>
                  </a:cubicBezTo>
                  <a:lnTo>
                    <a:pt x="438350" y="144618"/>
                  </a:lnTo>
                  <a:lnTo>
                    <a:pt x="623897" y="144609"/>
                  </a:lnTo>
                  <a:cubicBezTo>
                    <a:pt x="625621" y="144609"/>
                    <a:pt x="627002" y="143218"/>
                    <a:pt x="627002" y="141522"/>
                  </a:cubicBezTo>
                  <a:close/>
                </a:path>
              </a:pathLst>
            </a:custGeom>
            <a:grpFill/>
            <a:ln w="9525" cap="flat">
              <a:noFill/>
              <a:prstDash val="solid"/>
              <a:miter/>
            </a:ln>
          </p:spPr>
          <p:txBody>
            <a:bodyPr rtlCol="0" anchor="ctr"/>
            <a:lstStyle/>
            <a:p>
              <a:endParaRPr lang="en-US" dirty="0">
                <a:solidFill>
                  <a:srgbClr val="0070C0"/>
                </a:solidFill>
                <a:latin typeface="Arial" panose="020B0604020202020204" pitchFamily="34" charset="0"/>
                <a:cs typeface="Arial" panose="020B0604020202020204" pitchFamily="34" charset="0"/>
              </a:endParaRPr>
            </a:p>
          </p:txBody>
        </p:sp>
      </p:grpSp>
      <p:grpSp>
        <p:nvGrpSpPr>
          <p:cNvPr id="277" name="Graphic 10">
            <a:extLst>
              <a:ext uri="{FF2B5EF4-FFF2-40B4-BE49-F238E27FC236}">
                <a16:creationId xmlns:a16="http://schemas.microsoft.com/office/drawing/2014/main" id="{EB071294-5A43-4814-BAC2-C49CC099EBBC}"/>
              </a:ext>
            </a:extLst>
          </p:cNvPr>
          <p:cNvGrpSpPr/>
          <p:nvPr/>
        </p:nvGrpSpPr>
        <p:grpSpPr>
          <a:xfrm>
            <a:off x="1587778" y="3137105"/>
            <a:ext cx="1507384" cy="1642650"/>
            <a:chOff x="5619750" y="2833687"/>
            <a:chExt cx="952500" cy="1190625"/>
          </a:xfrm>
          <a:solidFill>
            <a:schemeClr val="accent3"/>
          </a:solidFill>
        </p:grpSpPr>
        <p:sp>
          <p:nvSpPr>
            <p:cNvPr id="278" name="Freeform: Shape 277">
              <a:extLst>
                <a:ext uri="{FF2B5EF4-FFF2-40B4-BE49-F238E27FC236}">
                  <a16:creationId xmlns:a16="http://schemas.microsoft.com/office/drawing/2014/main" id="{EF79CA50-F08A-452D-BB72-019298E85DF0}"/>
                </a:ext>
              </a:extLst>
            </p:cNvPr>
            <p:cNvSpPr/>
            <p:nvPr/>
          </p:nvSpPr>
          <p:spPr>
            <a:xfrm>
              <a:off x="5722182" y="3353542"/>
              <a:ext cx="76200" cy="76200"/>
            </a:xfrm>
            <a:custGeom>
              <a:avLst/>
              <a:gdLst>
                <a:gd name="connsiteX0" fmla="*/ 41519 w 76200"/>
                <a:gd name="connsiteY0" fmla="*/ 7144 h 76200"/>
                <a:gd name="connsiteX1" fmla="*/ 7144 w 76200"/>
                <a:gd name="connsiteY1" fmla="*/ 41539 h 76200"/>
                <a:gd name="connsiteX2" fmla="*/ 41519 w 76200"/>
                <a:gd name="connsiteY2" fmla="*/ 75905 h 76200"/>
                <a:gd name="connsiteX3" fmla="*/ 75914 w 76200"/>
                <a:gd name="connsiteY3" fmla="*/ 41539 h 76200"/>
                <a:gd name="connsiteX4" fmla="*/ 41519 w 76200"/>
                <a:gd name="connsiteY4" fmla="*/ 7144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6200">
                  <a:moveTo>
                    <a:pt x="41519" y="7144"/>
                  </a:moveTo>
                  <a:cubicBezTo>
                    <a:pt x="22565" y="7144"/>
                    <a:pt x="7144" y="22574"/>
                    <a:pt x="7144" y="41539"/>
                  </a:cubicBezTo>
                  <a:cubicBezTo>
                    <a:pt x="7144" y="60484"/>
                    <a:pt x="22565" y="75905"/>
                    <a:pt x="41519" y="75905"/>
                  </a:cubicBezTo>
                  <a:cubicBezTo>
                    <a:pt x="60493" y="75905"/>
                    <a:pt x="75914" y="60484"/>
                    <a:pt x="75914" y="41539"/>
                  </a:cubicBezTo>
                  <a:cubicBezTo>
                    <a:pt x="75914" y="22574"/>
                    <a:pt x="60493" y="7144"/>
                    <a:pt x="41519" y="7144"/>
                  </a:cubicBezTo>
                  <a:close/>
                </a:path>
              </a:pathLst>
            </a:custGeom>
            <a:grpFill/>
            <a:ln w="9525" cap="flat">
              <a:noFill/>
              <a:prstDash val="solid"/>
              <a:miter/>
            </a:ln>
          </p:spPr>
          <p:txBody>
            <a:bodyPr rtlCol="0" anchor="ctr"/>
            <a:lstStyle/>
            <a:p>
              <a:endParaRPr lang="en-US" dirty="0">
                <a:solidFill>
                  <a:srgbClr val="0070C0"/>
                </a:solidFill>
                <a:latin typeface="Arial" panose="020B0604020202020204" pitchFamily="34" charset="0"/>
                <a:cs typeface="Arial" panose="020B0604020202020204" pitchFamily="34" charset="0"/>
              </a:endParaRPr>
            </a:p>
          </p:txBody>
        </p:sp>
        <p:sp>
          <p:nvSpPr>
            <p:cNvPr id="279" name="Freeform: Shape 278">
              <a:extLst>
                <a:ext uri="{FF2B5EF4-FFF2-40B4-BE49-F238E27FC236}">
                  <a16:creationId xmlns:a16="http://schemas.microsoft.com/office/drawing/2014/main" id="{F891D9C4-43E5-4A27-B04A-B4FF85DC9D9B}"/>
                </a:ext>
              </a:extLst>
            </p:cNvPr>
            <p:cNvSpPr/>
            <p:nvPr/>
          </p:nvSpPr>
          <p:spPr>
            <a:xfrm>
              <a:off x="5812298" y="3353542"/>
              <a:ext cx="76200" cy="76200"/>
            </a:xfrm>
            <a:custGeom>
              <a:avLst/>
              <a:gdLst>
                <a:gd name="connsiteX0" fmla="*/ 41519 w 76200"/>
                <a:gd name="connsiteY0" fmla="*/ 7144 h 76200"/>
                <a:gd name="connsiteX1" fmla="*/ 7144 w 76200"/>
                <a:gd name="connsiteY1" fmla="*/ 41539 h 76200"/>
                <a:gd name="connsiteX2" fmla="*/ 41519 w 76200"/>
                <a:gd name="connsiteY2" fmla="*/ 75905 h 76200"/>
                <a:gd name="connsiteX3" fmla="*/ 75905 w 76200"/>
                <a:gd name="connsiteY3" fmla="*/ 41539 h 76200"/>
                <a:gd name="connsiteX4" fmla="*/ 41519 w 76200"/>
                <a:gd name="connsiteY4" fmla="*/ 7144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6200">
                  <a:moveTo>
                    <a:pt x="41519" y="7144"/>
                  </a:moveTo>
                  <a:cubicBezTo>
                    <a:pt x="22555" y="7144"/>
                    <a:pt x="7144" y="22574"/>
                    <a:pt x="7144" y="41539"/>
                  </a:cubicBezTo>
                  <a:cubicBezTo>
                    <a:pt x="7144" y="60484"/>
                    <a:pt x="22565" y="75905"/>
                    <a:pt x="41519" y="75905"/>
                  </a:cubicBezTo>
                  <a:cubicBezTo>
                    <a:pt x="60484" y="75905"/>
                    <a:pt x="75905" y="60484"/>
                    <a:pt x="75905" y="41539"/>
                  </a:cubicBezTo>
                  <a:cubicBezTo>
                    <a:pt x="75914" y="22574"/>
                    <a:pt x="60484" y="7144"/>
                    <a:pt x="41519" y="7144"/>
                  </a:cubicBezTo>
                  <a:close/>
                </a:path>
              </a:pathLst>
            </a:custGeom>
            <a:grpFill/>
            <a:ln w="9525" cap="flat">
              <a:noFill/>
              <a:prstDash val="solid"/>
              <a:miter/>
            </a:ln>
          </p:spPr>
          <p:txBody>
            <a:bodyPr rtlCol="0" anchor="ctr"/>
            <a:lstStyle/>
            <a:p>
              <a:endParaRPr lang="en-US" dirty="0">
                <a:solidFill>
                  <a:srgbClr val="0070C0"/>
                </a:solidFill>
                <a:latin typeface="Arial" panose="020B0604020202020204" pitchFamily="34" charset="0"/>
                <a:cs typeface="Arial" panose="020B0604020202020204" pitchFamily="34" charset="0"/>
              </a:endParaRPr>
            </a:p>
          </p:txBody>
        </p:sp>
        <p:sp>
          <p:nvSpPr>
            <p:cNvPr id="280" name="Freeform: Shape 279">
              <a:extLst>
                <a:ext uri="{FF2B5EF4-FFF2-40B4-BE49-F238E27FC236}">
                  <a16:creationId xmlns:a16="http://schemas.microsoft.com/office/drawing/2014/main" id="{B9CE5B6D-AFA8-4CA7-8CBE-60CCC53DD9DC}"/>
                </a:ext>
              </a:extLst>
            </p:cNvPr>
            <p:cNvSpPr/>
            <p:nvPr/>
          </p:nvSpPr>
          <p:spPr>
            <a:xfrm>
              <a:off x="6093828" y="3353542"/>
              <a:ext cx="76200" cy="76200"/>
            </a:xfrm>
            <a:custGeom>
              <a:avLst/>
              <a:gdLst>
                <a:gd name="connsiteX0" fmla="*/ 41519 w 76200"/>
                <a:gd name="connsiteY0" fmla="*/ 7144 h 76200"/>
                <a:gd name="connsiteX1" fmla="*/ 7144 w 76200"/>
                <a:gd name="connsiteY1" fmla="*/ 41539 h 76200"/>
                <a:gd name="connsiteX2" fmla="*/ 41519 w 76200"/>
                <a:gd name="connsiteY2" fmla="*/ 75905 h 76200"/>
                <a:gd name="connsiteX3" fmla="*/ 75905 w 76200"/>
                <a:gd name="connsiteY3" fmla="*/ 41539 h 76200"/>
                <a:gd name="connsiteX4" fmla="*/ 41519 w 76200"/>
                <a:gd name="connsiteY4" fmla="*/ 7144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6200">
                  <a:moveTo>
                    <a:pt x="41519" y="7144"/>
                  </a:moveTo>
                  <a:cubicBezTo>
                    <a:pt x="22565" y="7144"/>
                    <a:pt x="7144" y="22574"/>
                    <a:pt x="7144" y="41539"/>
                  </a:cubicBezTo>
                  <a:cubicBezTo>
                    <a:pt x="7144" y="60484"/>
                    <a:pt x="22565" y="75905"/>
                    <a:pt x="41519" y="75905"/>
                  </a:cubicBezTo>
                  <a:cubicBezTo>
                    <a:pt x="60474" y="75905"/>
                    <a:pt x="75905" y="60484"/>
                    <a:pt x="75905" y="41539"/>
                  </a:cubicBezTo>
                  <a:cubicBezTo>
                    <a:pt x="75905" y="22574"/>
                    <a:pt x="60474" y="7144"/>
                    <a:pt x="41519" y="7144"/>
                  </a:cubicBezTo>
                  <a:close/>
                </a:path>
              </a:pathLst>
            </a:custGeom>
            <a:grpFill/>
            <a:ln w="9525" cap="flat">
              <a:noFill/>
              <a:prstDash val="solid"/>
              <a:miter/>
            </a:ln>
          </p:spPr>
          <p:txBody>
            <a:bodyPr rtlCol="0" anchor="ctr"/>
            <a:lstStyle/>
            <a:p>
              <a:endParaRPr lang="en-US" dirty="0">
                <a:solidFill>
                  <a:srgbClr val="0070C0"/>
                </a:solidFill>
                <a:latin typeface="Arial" panose="020B0604020202020204" pitchFamily="34" charset="0"/>
                <a:cs typeface="Arial" panose="020B0604020202020204" pitchFamily="34" charset="0"/>
              </a:endParaRPr>
            </a:p>
          </p:txBody>
        </p:sp>
        <p:sp>
          <p:nvSpPr>
            <p:cNvPr id="281" name="Freeform: Shape 280">
              <a:extLst>
                <a:ext uri="{FF2B5EF4-FFF2-40B4-BE49-F238E27FC236}">
                  <a16:creationId xmlns:a16="http://schemas.microsoft.com/office/drawing/2014/main" id="{41601A25-5A68-456E-B039-B7AD4A67F0C1}"/>
                </a:ext>
              </a:extLst>
            </p:cNvPr>
            <p:cNvSpPr/>
            <p:nvPr/>
          </p:nvSpPr>
          <p:spPr>
            <a:xfrm>
              <a:off x="6183239" y="3353542"/>
              <a:ext cx="76200" cy="76200"/>
            </a:xfrm>
            <a:custGeom>
              <a:avLst/>
              <a:gdLst>
                <a:gd name="connsiteX0" fmla="*/ 41510 w 76200"/>
                <a:gd name="connsiteY0" fmla="*/ 7144 h 76200"/>
                <a:gd name="connsiteX1" fmla="*/ 7144 w 76200"/>
                <a:gd name="connsiteY1" fmla="*/ 41539 h 76200"/>
                <a:gd name="connsiteX2" fmla="*/ 41510 w 76200"/>
                <a:gd name="connsiteY2" fmla="*/ 75905 h 76200"/>
                <a:gd name="connsiteX3" fmla="*/ 75895 w 76200"/>
                <a:gd name="connsiteY3" fmla="*/ 41539 h 76200"/>
                <a:gd name="connsiteX4" fmla="*/ 41510 w 76200"/>
                <a:gd name="connsiteY4" fmla="*/ 7144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6200">
                  <a:moveTo>
                    <a:pt x="41510" y="7144"/>
                  </a:moveTo>
                  <a:cubicBezTo>
                    <a:pt x="22546" y="7144"/>
                    <a:pt x="7144" y="22574"/>
                    <a:pt x="7144" y="41539"/>
                  </a:cubicBezTo>
                  <a:cubicBezTo>
                    <a:pt x="7144" y="60484"/>
                    <a:pt x="22546" y="75905"/>
                    <a:pt x="41510" y="75905"/>
                  </a:cubicBezTo>
                  <a:cubicBezTo>
                    <a:pt x="60465" y="75905"/>
                    <a:pt x="75895" y="60484"/>
                    <a:pt x="75895" y="41539"/>
                  </a:cubicBezTo>
                  <a:cubicBezTo>
                    <a:pt x="75895" y="22574"/>
                    <a:pt x="60465" y="7144"/>
                    <a:pt x="41510" y="7144"/>
                  </a:cubicBezTo>
                  <a:close/>
                </a:path>
              </a:pathLst>
            </a:custGeom>
            <a:grpFill/>
            <a:ln w="9525" cap="flat">
              <a:noFill/>
              <a:prstDash val="solid"/>
              <a:miter/>
            </a:ln>
          </p:spPr>
          <p:txBody>
            <a:bodyPr rtlCol="0" anchor="ctr"/>
            <a:lstStyle/>
            <a:p>
              <a:endParaRPr lang="en-US" dirty="0">
                <a:solidFill>
                  <a:srgbClr val="0070C0"/>
                </a:solidFill>
                <a:latin typeface="Arial" panose="020B0604020202020204" pitchFamily="34" charset="0"/>
                <a:cs typeface="Arial" panose="020B0604020202020204" pitchFamily="34" charset="0"/>
              </a:endParaRPr>
            </a:p>
          </p:txBody>
        </p:sp>
        <p:sp>
          <p:nvSpPr>
            <p:cNvPr id="282" name="Freeform: Shape 281">
              <a:extLst>
                <a:ext uri="{FF2B5EF4-FFF2-40B4-BE49-F238E27FC236}">
                  <a16:creationId xmlns:a16="http://schemas.microsoft.com/office/drawing/2014/main" id="{9CA0D9B9-CDA1-4EF5-982F-3AEF08630FFD}"/>
                </a:ext>
              </a:extLst>
            </p:cNvPr>
            <p:cNvSpPr/>
            <p:nvPr/>
          </p:nvSpPr>
          <p:spPr>
            <a:xfrm>
              <a:off x="6416459" y="3353542"/>
              <a:ext cx="76200" cy="76200"/>
            </a:xfrm>
            <a:custGeom>
              <a:avLst/>
              <a:gdLst>
                <a:gd name="connsiteX0" fmla="*/ 41529 w 76200"/>
                <a:gd name="connsiteY0" fmla="*/ 7144 h 76200"/>
                <a:gd name="connsiteX1" fmla="*/ 7144 w 76200"/>
                <a:gd name="connsiteY1" fmla="*/ 41539 h 76200"/>
                <a:gd name="connsiteX2" fmla="*/ 41529 w 76200"/>
                <a:gd name="connsiteY2" fmla="*/ 75905 h 76200"/>
                <a:gd name="connsiteX3" fmla="*/ 75905 w 76200"/>
                <a:gd name="connsiteY3" fmla="*/ 41539 h 76200"/>
                <a:gd name="connsiteX4" fmla="*/ 41529 w 76200"/>
                <a:gd name="connsiteY4" fmla="*/ 7144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6200">
                  <a:moveTo>
                    <a:pt x="41529" y="7144"/>
                  </a:moveTo>
                  <a:cubicBezTo>
                    <a:pt x="22565" y="7144"/>
                    <a:pt x="7144" y="22574"/>
                    <a:pt x="7144" y="41539"/>
                  </a:cubicBezTo>
                  <a:cubicBezTo>
                    <a:pt x="7144" y="60484"/>
                    <a:pt x="22565" y="75905"/>
                    <a:pt x="41529" y="75905"/>
                  </a:cubicBezTo>
                  <a:cubicBezTo>
                    <a:pt x="60474" y="75905"/>
                    <a:pt x="75905" y="60484"/>
                    <a:pt x="75905" y="41539"/>
                  </a:cubicBezTo>
                  <a:cubicBezTo>
                    <a:pt x="75905" y="22574"/>
                    <a:pt x="60474" y="7144"/>
                    <a:pt x="41529" y="7144"/>
                  </a:cubicBezTo>
                  <a:close/>
                </a:path>
              </a:pathLst>
            </a:custGeom>
            <a:grpFill/>
            <a:ln w="9525" cap="flat">
              <a:noFill/>
              <a:prstDash val="solid"/>
              <a:miter/>
            </a:ln>
          </p:spPr>
          <p:txBody>
            <a:bodyPr rtlCol="0" anchor="ctr"/>
            <a:lstStyle/>
            <a:p>
              <a:endParaRPr lang="en-US" dirty="0">
                <a:solidFill>
                  <a:srgbClr val="0070C0"/>
                </a:solidFill>
                <a:latin typeface="Arial" panose="020B0604020202020204" pitchFamily="34" charset="0"/>
                <a:cs typeface="Arial" panose="020B0604020202020204" pitchFamily="34" charset="0"/>
              </a:endParaRPr>
            </a:p>
          </p:txBody>
        </p:sp>
        <p:sp>
          <p:nvSpPr>
            <p:cNvPr id="283" name="Freeform: Shape 282">
              <a:extLst>
                <a:ext uri="{FF2B5EF4-FFF2-40B4-BE49-F238E27FC236}">
                  <a16:creationId xmlns:a16="http://schemas.microsoft.com/office/drawing/2014/main" id="{8D678451-9B24-4696-835E-E7CBEDB8A7D3}"/>
                </a:ext>
              </a:extLst>
            </p:cNvPr>
            <p:cNvSpPr/>
            <p:nvPr/>
          </p:nvSpPr>
          <p:spPr>
            <a:xfrm>
              <a:off x="6102677" y="3183264"/>
              <a:ext cx="419100" cy="219075"/>
            </a:xfrm>
            <a:custGeom>
              <a:avLst/>
              <a:gdLst>
                <a:gd name="connsiteX0" fmla="*/ 395097 w 419100"/>
                <a:gd name="connsiteY0" fmla="*/ 123187 h 219075"/>
                <a:gd name="connsiteX1" fmla="*/ 370027 w 419100"/>
                <a:gd name="connsiteY1" fmla="*/ 122653 h 219075"/>
                <a:gd name="connsiteX2" fmla="*/ 328451 w 419100"/>
                <a:gd name="connsiteY2" fmla="*/ 123111 h 219075"/>
                <a:gd name="connsiteX3" fmla="*/ 328451 w 419100"/>
                <a:gd name="connsiteY3" fmla="*/ 81629 h 219075"/>
                <a:gd name="connsiteX4" fmla="*/ 315335 w 419100"/>
                <a:gd name="connsiteY4" fmla="*/ 66046 h 219075"/>
                <a:gd name="connsiteX5" fmla="*/ 296923 w 419100"/>
                <a:gd name="connsiteY5" fmla="*/ 66046 h 219075"/>
                <a:gd name="connsiteX6" fmla="*/ 280226 w 419100"/>
                <a:gd name="connsiteY6" fmla="*/ 37690 h 219075"/>
                <a:gd name="connsiteX7" fmla="*/ 212846 w 419100"/>
                <a:gd name="connsiteY7" fmla="*/ 7144 h 219075"/>
                <a:gd name="connsiteX8" fmla="*/ 198006 w 419100"/>
                <a:gd name="connsiteY8" fmla="*/ 10916 h 219075"/>
                <a:gd name="connsiteX9" fmla="*/ 195024 w 419100"/>
                <a:gd name="connsiteY9" fmla="*/ 23508 h 219075"/>
                <a:gd name="connsiteX10" fmla="*/ 195034 w 419100"/>
                <a:gd name="connsiteY10" fmla="*/ 25546 h 219075"/>
                <a:gd name="connsiteX11" fmla="*/ 195034 w 419100"/>
                <a:gd name="connsiteY11" fmla="*/ 152619 h 219075"/>
                <a:gd name="connsiteX12" fmla="*/ 10249 w 419100"/>
                <a:gd name="connsiteY12" fmla="*/ 152619 h 219075"/>
                <a:gd name="connsiteX13" fmla="*/ 7144 w 419100"/>
                <a:gd name="connsiteY13" fmla="*/ 155705 h 219075"/>
                <a:gd name="connsiteX14" fmla="*/ 7144 w 419100"/>
                <a:gd name="connsiteY14" fmla="*/ 168659 h 219075"/>
                <a:gd name="connsiteX15" fmla="*/ 10249 w 419100"/>
                <a:gd name="connsiteY15" fmla="*/ 171755 h 219075"/>
                <a:gd name="connsiteX16" fmla="*/ 59836 w 419100"/>
                <a:gd name="connsiteY16" fmla="*/ 171755 h 219075"/>
                <a:gd name="connsiteX17" fmla="*/ 72533 w 419100"/>
                <a:gd name="connsiteY17" fmla="*/ 189852 h 219075"/>
                <a:gd name="connsiteX18" fmla="*/ 75619 w 419100"/>
                <a:gd name="connsiteY18" fmla="*/ 192948 h 219075"/>
                <a:gd name="connsiteX19" fmla="*/ 78696 w 419100"/>
                <a:gd name="connsiteY19" fmla="*/ 189852 h 219075"/>
                <a:gd name="connsiteX20" fmla="*/ 94907 w 419100"/>
                <a:gd name="connsiteY20" fmla="*/ 173803 h 219075"/>
                <a:gd name="connsiteX21" fmla="*/ 154305 w 419100"/>
                <a:gd name="connsiteY21" fmla="*/ 173803 h 219075"/>
                <a:gd name="connsiteX22" fmla="*/ 170869 w 419100"/>
                <a:gd name="connsiteY22" fmla="*/ 211788 h 219075"/>
                <a:gd name="connsiteX23" fmla="*/ 173965 w 419100"/>
                <a:gd name="connsiteY23" fmla="*/ 214865 h 219075"/>
                <a:gd name="connsiteX24" fmla="*/ 302371 w 419100"/>
                <a:gd name="connsiteY24" fmla="*/ 214865 h 219075"/>
                <a:gd name="connsiteX25" fmla="*/ 305448 w 419100"/>
                <a:gd name="connsiteY25" fmla="*/ 211884 h 219075"/>
                <a:gd name="connsiteX26" fmla="*/ 312087 w 419100"/>
                <a:gd name="connsiteY26" fmla="*/ 188404 h 219075"/>
                <a:gd name="connsiteX27" fmla="*/ 352997 w 419100"/>
                <a:gd name="connsiteY27" fmla="*/ 165240 h 219075"/>
                <a:gd name="connsiteX28" fmla="*/ 394164 w 419100"/>
                <a:gd name="connsiteY28" fmla="*/ 189090 h 219075"/>
                <a:gd name="connsiteX29" fmla="*/ 401212 w 419100"/>
                <a:gd name="connsiteY29" fmla="*/ 213608 h 219075"/>
                <a:gd name="connsiteX30" fmla="*/ 404308 w 419100"/>
                <a:gd name="connsiteY30" fmla="*/ 216551 h 219075"/>
                <a:gd name="connsiteX31" fmla="*/ 417205 w 419100"/>
                <a:gd name="connsiteY31" fmla="*/ 216551 h 219075"/>
                <a:gd name="connsiteX32" fmla="*/ 420281 w 419100"/>
                <a:gd name="connsiteY32" fmla="*/ 213465 h 219075"/>
                <a:gd name="connsiteX33" fmla="*/ 420281 w 419100"/>
                <a:gd name="connsiteY33" fmla="*/ 159058 h 219075"/>
                <a:gd name="connsiteX34" fmla="*/ 419843 w 419100"/>
                <a:gd name="connsiteY34" fmla="*/ 158620 h 219075"/>
                <a:gd name="connsiteX35" fmla="*/ 406337 w 419100"/>
                <a:gd name="connsiteY35" fmla="*/ 158620 h 219075"/>
                <a:gd name="connsiteX36" fmla="*/ 397945 w 419100"/>
                <a:gd name="connsiteY36" fmla="*/ 150228 h 219075"/>
                <a:gd name="connsiteX37" fmla="*/ 406337 w 419100"/>
                <a:gd name="connsiteY37" fmla="*/ 141837 h 219075"/>
                <a:gd name="connsiteX38" fmla="*/ 419843 w 419100"/>
                <a:gd name="connsiteY38" fmla="*/ 141837 h 219075"/>
                <a:gd name="connsiteX39" fmla="*/ 420281 w 419100"/>
                <a:gd name="connsiteY39" fmla="*/ 141399 h 219075"/>
                <a:gd name="connsiteX40" fmla="*/ 420281 w 419100"/>
                <a:gd name="connsiteY40" fmla="*/ 134474 h 219075"/>
                <a:gd name="connsiteX41" fmla="*/ 395097 w 419100"/>
                <a:gd name="connsiteY41" fmla="*/ 123187 h 219075"/>
                <a:gd name="connsiteX42" fmla="*/ 311020 w 419100"/>
                <a:gd name="connsiteY42" fmla="*/ 89764 h 219075"/>
                <a:gd name="connsiteX43" fmla="*/ 311020 w 419100"/>
                <a:gd name="connsiteY43" fmla="*/ 123215 h 219075"/>
                <a:gd name="connsiteX44" fmla="*/ 271624 w 419100"/>
                <a:gd name="connsiteY44" fmla="*/ 123215 h 219075"/>
                <a:gd name="connsiteX45" fmla="*/ 271624 w 419100"/>
                <a:gd name="connsiteY45" fmla="*/ 83810 h 219075"/>
                <a:gd name="connsiteX46" fmla="*/ 305067 w 419100"/>
                <a:gd name="connsiteY46" fmla="*/ 83810 h 219075"/>
                <a:gd name="connsiteX47" fmla="*/ 311020 w 419100"/>
                <a:gd name="connsiteY47" fmla="*/ 89764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19100" h="219075">
                  <a:moveTo>
                    <a:pt x="395097" y="123187"/>
                  </a:moveTo>
                  <a:cubicBezTo>
                    <a:pt x="390506" y="122834"/>
                    <a:pt x="382067" y="122653"/>
                    <a:pt x="370027" y="122653"/>
                  </a:cubicBezTo>
                  <a:cubicBezTo>
                    <a:pt x="354111" y="122653"/>
                    <a:pt x="335966" y="122968"/>
                    <a:pt x="328451" y="123111"/>
                  </a:cubicBezTo>
                  <a:lnTo>
                    <a:pt x="328451" y="81629"/>
                  </a:lnTo>
                  <a:cubicBezTo>
                    <a:pt x="328451" y="71142"/>
                    <a:pt x="324155" y="66046"/>
                    <a:pt x="315335" y="66046"/>
                  </a:cubicBezTo>
                  <a:lnTo>
                    <a:pt x="296923" y="66046"/>
                  </a:lnTo>
                  <a:cubicBezTo>
                    <a:pt x="295180" y="61255"/>
                    <a:pt x="290217" y="49530"/>
                    <a:pt x="280226" y="37690"/>
                  </a:cubicBezTo>
                  <a:cubicBezTo>
                    <a:pt x="268453" y="23765"/>
                    <a:pt x="247202" y="7144"/>
                    <a:pt x="212846" y="7144"/>
                  </a:cubicBezTo>
                  <a:cubicBezTo>
                    <a:pt x="204978" y="7144"/>
                    <a:pt x="200673" y="8239"/>
                    <a:pt x="198006" y="10916"/>
                  </a:cubicBezTo>
                  <a:cubicBezTo>
                    <a:pt x="194958" y="13983"/>
                    <a:pt x="194986" y="18193"/>
                    <a:pt x="195024" y="23508"/>
                  </a:cubicBezTo>
                  <a:cubicBezTo>
                    <a:pt x="195024" y="24165"/>
                    <a:pt x="195034" y="24841"/>
                    <a:pt x="195034" y="25546"/>
                  </a:cubicBezTo>
                  <a:lnTo>
                    <a:pt x="195034" y="152619"/>
                  </a:lnTo>
                  <a:lnTo>
                    <a:pt x="10249" y="152619"/>
                  </a:lnTo>
                  <a:cubicBezTo>
                    <a:pt x="8544" y="152619"/>
                    <a:pt x="7144" y="154010"/>
                    <a:pt x="7144" y="155705"/>
                  </a:cubicBezTo>
                  <a:lnTo>
                    <a:pt x="7144" y="168659"/>
                  </a:lnTo>
                  <a:cubicBezTo>
                    <a:pt x="7144" y="170364"/>
                    <a:pt x="8544" y="171755"/>
                    <a:pt x="10249" y="171755"/>
                  </a:cubicBezTo>
                  <a:lnTo>
                    <a:pt x="59836" y="171755"/>
                  </a:lnTo>
                  <a:cubicBezTo>
                    <a:pt x="62113" y="172507"/>
                    <a:pt x="72533" y="176746"/>
                    <a:pt x="72533" y="189852"/>
                  </a:cubicBezTo>
                  <a:cubicBezTo>
                    <a:pt x="72533" y="191567"/>
                    <a:pt x="73924" y="192948"/>
                    <a:pt x="75619" y="192948"/>
                  </a:cubicBezTo>
                  <a:cubicBezTo>
                    <a:pt x="77333" y="192948"/>
                    <a:pt x="78696" y="191557"/>
                    <a:pt x="78696" y="189852"/>
                  </a:cubicBezTo>
                  <a:cubicBezTo>
                    <a:pt x="78696" y="176298"/>
                    <a:pt x="93307" y="174022"/>
                    <a:pt x="94907" y="173803"/>
                  </a:cubicBezTo>
                  <a:lnTo>
                    <a:pt x="154305" y="173803"/>
                  </a:lnTo>
                  <a:cubicBezTo>
                    <a:pt x="157277" y="175108"/>
                    <a:pt x="170869" y="182690"/>
                    <a:pt x="170869" y="211788"/>
                  </a:cubicBezTo>
                  <a:cubicBezTo>
                    <a:pt x="170869" y="213484"/>
                    <a:pt x="172269" y="214865"/>
                    <a:pt x="173965" y="214865"/>
                  </a:cubicBezTo>
                  <a:lnTo>
                    <a:pt x="302371" y="214865"/>
                  </a:lnTo>
                  <a:cubicBezTo>
                    <a:pt x="304029" y="214865"/>
                    <a:pt x="305372" y="213560"/>
                    <a:pt x="305448" y="211884"/>
                  </a:cubicBezTo>
                  <a:cubicBezTo>
                    <a:pt x="305448" y="211760"/>
                    <a:pt x="305953" y="200025"/>
                    <a:pt x="312087" y="188404"/>
                  </a:cubicBezTo>
                  <a:cubicBezTo>
                    <a:pt x="320202" y="173050"/>
                    <a:pt x="333966" y="165240"/>
                    <a:pt x="352997" y="165240"/>
                  </a:cubicBezTo>
                  <a:cubicBezTo>
                    <a:pt x="371961" y="165240"/>
                    <a:pt x="385829" y="173269"/>
                    <a:pt x="394164" y="189090"/>
                  </a:cubicBezTo>
                  <a:cubicBezTo>
                    <a:pt x="400536" y="201139"/>
                    <a:pt x="401212" y="213503"/>
                    <a:pt x="401212" y="213608"/>
                  </a:cubicBezTo>
                  <a:cubicBezTo>
                    <a:pt x="401298" y="215255"/>
                    <a:pt x="402650" y="216551"/>
                    <a:pt x="404308" y="216551"/>
                  </a:cubicBezTo>
                  <a:lnTo>
                    <a:pt x="417205" y="216551"/>
                  </a:lnTo>
                  <a:cubicBezTo>
                    <a:pt x="418890" y="216551"/>
                    <a:pt x="420281" y="215170"/>
                    <a:pt x="420281" y="213465"/>
                  </a:cubicBezTo>
                  <a:lnTo>
                    <a:pt x="420281" y="159058"/>
                  </a:lnTo>
                  <a:cubicBezTo>
                    <a:pt x="420281" y="158829"/>
                    <a:pt x="420081" y="158620"/>
                    <a:pt x="419843" y="158620"/>
                  </a:cubicBezTo>
                  <a:lnTo>
                    <a:pt x="406337" y="158620"/>
                  </a:lnTo>
                  <a:cubicBezTo>
                    <a:pt x="401707" y="158620"/>
                    <a:pt x="397945" y="154857"/>
                    <a:pt x="397945" y="150228"/>
                  </a:cubicBezTo>
                  <a:cubicBezTo>
                    <a:pt x="397945" y="145599"/>
                    <a:pt x="401707" y="141837"/>
                    <a:pt x="406337" y="141837"/>
                  </a:cubicBezTo>
                  <a:lnTo>
                    <a:pt x="419843" y="141837"/>
                  </a:lnTo>
                  <a:cubicBezTo>
                    <a:pt x="420072" y="141837"/>
                    <a:pt x="420281" y="141637"/>
                    <a:pt x="420281" y="141399"/>
                  </a:cubicBezTo>
                  <a:lnTo>
                    <a:pt x="420281" y="134474"/>
                  </a:lnTo>
                  <a:cubicBezTo>
                    <a:pt x="420319" y="125130"/>
                    <a:pt x="409185" y="124273"/>
                    <a:pt x="395097" y="123187"/>
                  </a:cubicBezTo>
                  <a:close/>
                  <a:moveTo>
                    <a:pt x="311020" y="89764"/>
                  </a:moveTo>
                  <a:lnTo>
                    <a:pt x="311020" y="123215"/>
                  </a:lnTo>
                  <a:lnTo>
                    <a:pt x="271624" y="123215"/>
                  </a:lnTo>
                  <a:lnTo>
                    <a:pt x="271624" y="83810"/>
                  </a:lnTo>
                  <a:lnTo>
                    <a:pt x="305067" y="83810"/>
                  </a:lnTo>
                  <a:cubicBezTo>
                    <a:pt x="308362" y="83810"/>
                    <a:pt x="311020" y="86477"/>
                    <a:pt x="311020" y="89764"/>
                  </a:cubicBezTo>
                  <a:close/>
                </a:path>
              </a:pathLst>
            </a:custGeom>
            <a:grpFill/>
            <a:ln w="9525" cap="flat">
              <a:noFill/>
              <a:prstDash val="solid"/>
              <a:miter/>
            </a:ln>
          </p:spPr>
          <p:txBody>
            <a:bodyPr rtlCol="0" anchor="ctr"/>
            <a:lstStyle/>
            <a:p>
              <a:endParaRPr lang="en-US" dirty="0">
                <a:solidFill>
                  <a:srgbClr val="0070C0"/>
                </a:solidFill>
                <a:latin typeface="Arial" panose="020B0604020202020204" pitchFamily="34" charset="0"/>
                <a:cs typeface="Arial" panose="020B0604020202020204" pitchFamily="34" charset="0"/>
              </a:endParaRPr>
            </a:p>
          </p:txBody>
        </p:sp>
        <p:sp>
          <p:nvSpPr>
            <p:cNvPr id="284" name="Freeform: Shape 283">
              <a:extLst>
                <a:ext uri="{FF2B5EF4-FFF2-40B4-BE49-F238E27FC236}">
                  <a16:creationId xmlns:a16="http://schemas.microsoft.com/office/drawing/2014/main" id="{C2C39276-10B2-43FE-9549-71B304C7A6B9}"/>
                </a:ext>
              </a:extLst>
            </p:cNvPr>
            <p:cNvSpPr/>
            <p:nvPr/>
          </p:nvSpPr>
          <p:spPr>
            <a:xfrm>
              <a:off x="5661841" y="3183274"/>
              <a:ext cx="628650" cy="200025"/>
            </a:xfrm>
            <a:custGeom>
              <a:avLst/>
              <a:gdLst>
                <a:gd name="connsiteX0" fmla="*/ 627002 w 628650"/>
                <a:gd name="connsiteY0" fmla="*/ 141522 h 200025"/>
                <a:gd name="connsiteX1" fmla="*/ 627002 w 628650"/>
                <a:gd name="connsiteY1" fmla="*/ 10230 h 200025"/>
                <a:gd name="connsiteX2" fmla="*/ 623907 w 628650"/>
                <a:gd name="connsiteY2" fmla="*/ 7144 h 200025"/>
                <a:gd name="connsiteX3" fmla="*/ 10239 w 628650"/>
                <a:gd name="connsiteY3" fmla="*/ 7144 h 200025"/>
                <a:gd name="connsiteX4" fmla="*/ 7144 w 628650"/>
                <a:gd name="connsiteY4" fmla="*/ 10230 h 200025"/>
                <a:gd name="connsiteX5" fmla="*/ 7144 w 628650"/>
                <a:gd name="connsiteY5" fmla="*/ 155105 h 200025"/>
                <a:gd name="connsiteX6" fmla="*/ 7582 w 628650"/>
                <a:gd name="connsiteY6" fmla="*/ 155543 h 200025"/>
                <a:gd name="connsiteX7" fmla="*/ 15783 w 628650"/>
                <a:gd name="connsiteY7" fmla="*/ 155543 h 200025"/>
                <a:gd name="connsiteX8" fmla="*/ 24174 w 628650"/>
                <a:gd name="connsiteY8" fmla="*/ 163935 h 200025"/>
                <a:gd name="connsiteX9" fmla="*/ 15783 w 628650"/>
                <a:gd name="connsiteY9" fmla="*/ 172326 h 200025"/>
                <a:gd name="connsiteX10" fmla="*/ 7582 w 628650"/>
                <a:gd name="connsiteY10" fmla="*/ 172326 h 200025"/>
                <a:gd name="connsiteX11" fmla="*/ 7144 w 628650"/>
                <a:gd name="connsiteY11" fmla="*/ 172774 h 200025"/>
                <a:gd name="connsiteX12" fmla="*/ 7144 w 628650"/>
                <a:gd name="connsiteY12" fmla="*/ 190605 h 200025"/>
                <a:gd name="connsiteX13" fmla="*/ 10239 w 628650"/>
                <a:gd name="connsiteY13" fmla="*/ 193691 h 200025"/>
                <a:gd name="connsiteX14" fmla="*/ 53521 w 628650"/>
                <a:gd name="connsiteY14" fmla="*/ 193691 h 200025"/>
                <a:gd name="connsiteX15" fmla="*/ 56388 w 628650"/>
                <a:gd name="connsiteY15" fmla="*/ 191757 h 200025"/>
                <a:gd name="connsiteX16" fmla="*/ 100727 w 628650"/>
                <a:gd name="connsiteY16" fmla="*/ 164163 h 200025"/>
                <a:gd name="connsiteX17" fmla="*/ 143418 w 628650"/>
                <a:gd name="connsiteY17" fmla="*/ 187204 h 200025"/>
                <a:gd name="connsiteX18" fmla="*/ 146275 w 628650"/>
                <a:gd name="connsiteY18" fmla="*/ 189138 h 200025"/>
                <a:gd name="connsiteX19" fmla="*/ 149133 w 628650"/>
                <a:gd name="connsiteY19" fmla="*/ 187204 h 200025"/>
                <a:gd name="connsiteX20" fmla="*/ 193739 w 628650"/>
                <a:gd name="connsiteY20" fmla="*/ 164402 h 200025"/>
                <a:gd name="connsiteX21" fmla="*/ 238782 w 628650"/>
                <a:gd name="connsiteY21" fmla="*/ 191662 h 200025"/>
                <a:gd name="connsiteX22" fmla="*/ 241697 w 628650"/>
                <a:gd name="connsiteY22" fmla="*/ 193691 h 200025"/>
                <a:gd name="connsiteX23" fmla="*/ 435254 w 628650"/>
                <a:gd name="connsiteY23" fmla="*/ 193691 h 200025"/>
                <a:gd name="connsiteX24" fmla="*/ 438350 w 628650"/>
                <a:gd name="connsiteY24" fmla="*/ 190605 h 200025"/>
                <a:gd name="connsiteX25" fmla="*/ 438350 w 628650"/>
                <a:gd name="connsiteY25" fmla="*/ 144618 h 200025"/>
                <a:gd name="connsiteX26" fmla="*/ 623897 w 628650"/>
                <a:gd name="connsiteY26" fmla="*/ 144609 h 200025"/>
                <a:gd name="connsiteX27" fmla="*/ 627002 w 628650"/>
                <a:gd name="connsiteY27" fmla="*/ 141522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28650" h="200025">
                  <a:moveTo>
                    <a:pt x="627002" y="141522"/>
                  </a:moveTo>
                  <a:lnTo>
                    <a:pt x="627002" y="10230"/>
                  </a:lnTo>
                  <a:cubicBezTo>
                    <a:pt x="627002" y="8525"/>
                    <a:pt x="625612" y="7144"/>
                    <a:pt x="623907" y="7144"/>
                  </a:cubicBezTo>
                  <a:lnTo>
                    <a:pt x="10239" y="7144"/>
                  </a:lnTo>
                  <a:cubicBezTo>
                    <a:pt x="8534" y="7144"/>
                    <a:pt x="7144" y="8534"/>
                    <a:pt x="7144" y="10230"/>
                  </a:cubicBezTo>
                  <a:lnTo>
                    <a:pt x="7144" y="155105"/>
                  </a:lnTo>
                  <a:cubicBezTo>
                    <a:pt x="7144" y="155343"/>
                    <a:pt x="7344" y="155543"/>
                    <a:pt x="7582" y="155543"/>
                  </a:cubicBezTo>
                  <a:lnTo>
                    <a:pt x="15783" y="155543"/>
                  </a:lnTo>
                  <a:cubicBezTo>
                    <a:pt x="20403" y="155543"/>
                    <a:pt x="24174" y="159315"/>
                    <a:pt x="24174" y="163935"/>
                  </a:cubicBezTo>
                  <a:cubicBezTo>
                    <a:pt x="24174" y="168564"/>
                    <a:pt x="20403" y="172326"/>
                    <a:pt x="15783" y="172326"/>
                  </a:cubicBezTo>
                  <a:lnTo>
                    <a:pt x="7582" y="172326"/>
                  </a:lnTo>
                  <a:cubicBezTo>
                    <a:pt x="7334" y="172326"/>
                    <a:pt x="7144" y="172526"/>
                    <a:pt x="7144" y="172774"/>
                  </a:cubicBezTo>
                  <a:lnTo>
                    <a:pt x="7144" y="190605"/>
                  </a:lnTo>
                  <a:cubicBezTo>
                    <a:pt x="7144" y="192319"/>
                    <a:pt x="8534" y="193691"/>
                    <a:pt x="10239" y="193691"/>
                  </a:cubicBezTo>
                  <a:lnTo>
                    <a:pt x="53521" y="193691"/>
                  </a:lnTo>
                  <a:cubicBezTo>
                    <a:pt x="54797" y="193691"/>
                    <a:pt x="55921" y="192948"/>
                    <a:pt x="56388" y="191757"/>
                  </a:cubicBezTo>
                  <a:cubicBezTo>
                    <a:pt x="56502" y="191481"/>
                    <a:pt x="67847" y="164163"/>
                    <a:pt x="100727" y="164163"/>
                  </a:cubicBezTo>
                  <a:cubicBezTo>
                    <a:pt x="133474" y="164163"/>
                    <a:pt x="143018" y="186261"/>
                    <a:pt x="143418" y="187204"/>
                  </a:cubicBezTo>
                  <a:cubicBezTo>
                    <a:pt x="143885" y="188395"/>
                    <a:pt x="145018" y="189138"/>
                    <a:pt x="146275" y="189138"/>
                  </a:cubicBezTo>
                  <a:cubicBezTo>
                    <a:pt x="147542" y="189138"/>
                    <a:pt x="148666" y="188395"/>
                    <a:pt x="149133" y="187204"/>
                  </a:cubicBezTo>
                  <a:cubicBezTo>
                    <a:pt x="149228" y="186995"/>
                    <a:pt x="158963" y="164402"/>
                    <a:pt x="193739" y="164402"/>
                  </a:cubicBezTo>
                  <a:cubicBezTo>
                    <a:pt x="228371" y="164402"/>
                    <a:pt x="238382" y="190557"/>
                    <a:pt x="238782" y="191662"/>
                  </a:cubicBezTo>
                  <a:cubicBezTo>
                    <a:pt x="239220" y="192891"/>
                    <a:pt x="240392" y="193691"/>
                    <a:pt x="241697" y="193691"/>
                  </a:cubicBezTo>
                  <a:lnTo>
                    <a:pt x="435254" y="193691"/>
                  </a:lnTo>
                  <a:cubicBezTo>
                    <a:pt x="436969" y="193691"/>
                    <a:pt x="438350" y="192310"/>
                    <a:pt x="438350" y="190605"/>
                  </a:cubicBezTo>
                  <a:lnTo>
                    <a:pt x="438350" y="144618"/>
                  </a:lnTo>
                  <a:lnTo>
                    <a:pt x="623897" y="144609"/>
                  </a:lnTo>
                  <a:cubicBezTo>
                    <a:pt x="625621" y="144609"/>
                    <a:pt x="627002" y="143218"/>
                    <a:pt x="627002" y="141522"/>
                  </a:cubicBezTo>
                  <a:close/>
                </a:path>
              </a:pathLst>
            </a:custGeom>
            <a:grpFill/>
            <a:ln w="9525" cap="flat">
              <a:noFill/>
              <a:prstDash val="solid"/>
              <a:miter/>
            </a:ln>
          </p:spPr>
          <p:txBody>
            <a:bodyPr rtlCol="0" anchor="ctr"/>
            <a:lstStyle/>
            <a:p>
              <a:endParaRPr lang="en-US" dirty="0">
                <a:solidFill>
                  <a:srgbClr val="0070C0"/>
                </a:solidFill>
                <a:latin typeface="Arial" panose="020B0604020202020204" pitchFamily="34" charset="0"/>
                <a:cs typeface="Arial" panose="020B0604020202020204" pitchFamily="34" charset="0"/>
              </a:endParaRPr>
            </a:p>
          </p:txBody>
        </p:sp>
      </p:grpSp>
      <p:grpSp>
        <p:nvGrpSpPr>
          <p:cNvPr id="285" name="Graphic 10">
            <a:extLst>
              <a:ext uri="{FF2B5EF4-FFF2-40B4-BE49-F238E27FC236}">
                <a16:creationId xmlns:a16="http://schemas.microsoft.com/office/drawing/2014/main" id="{C0FA685D-E05C-45D2-B48F-AFA4AC1C86C0}"/>
              </a:ext>
            </a:extLst>
          </p:cNvPr>
          <p:cNvGrpSpPr/>
          <p:nvPr/>
        </p:nvGrpSpPr>
        <p:grpSpPr>
          <a:xfrm>
            <a:off x="4947346" y="3156240"/>
            <a:ext cx="1507384" cy="1642650"/>
            <a:chOff x="5619750" y="2833687"/>
            <a:chExt cx="952500" cy="1190625"/>
          </a:xfrm>
          <a:solidFill>
            <a:schemeClr val="accent3"/>
          </a:solidFill>
        </p:grpSpPr>
        <p:sp>
          <p:nvSpPr>
            <p:cNvPr id="286" name="Freeform: Shape 285">
              <a:extLst>
                <a:ext uri="{FF2B5EF4-FFF2-40B4-BE49-F238E27FC236}">
                  <a16:creationId xmlns:a16="http://schemas.microsoft.com/office/drawing/2014/main" id="{ECB14082-1532-466B-A5D0-474C4D952E87}"/>
                </a:ext>
              </a:extLst>
            </p:cNvPr>
            <p:cNvSpPr/>
            <p:nvPr/>
          </p:nvSpPr>
          <p:spPr>
            <a:xfrm>
              <a:off x="5722182" y="3353542"/>
              <a:ext cx="76200" cy="76200"/>
            </a:xfrm>
            <a:custGeom>
              <a:avLst/>
              <a:gdLst>
                <a:gd name="connsiteX0" fmla="*/ 41519 w 76200"/>
                <a:gd name="connsiteY0" fmla="*/ 7144 h 76200"/>
                <a:gd name="connsiteX1" fmla="*/ 7144 w 76200"/>
                <a:gd name="connsiteY1" fmla="*/ 41539 h 76200"/>
                <a:gd name="connsiteX2" fmla="*/ 41519 w 76200"/>
                <a:gd name="connsiteY2" fmla="*/ 75905 h 76200"/>
                <a:gd name="connsiteX3" fmla="*/ 75914 w 76200"/>
                <a:gd name="connsiteY3" fmla="*/ 41539 h 76200"/>
                <a:gd name="connsiteX4" fmla="*/ 41519 w 76200"/>
                <a:gd name="connsiteY4" fmla="*/ 7144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6200">
                  <a:moveTo>
                    <a:pt x="41519" y="7144"/>
                  </a:moveTo>
                  <a:cubicBezTo>
                    <a:pt x="22565" y="7144"/>
                    <a:pt x="7144" y="22574"/>
                    <a:pt x="7144" y="41539"/>
                  </a:cubicBezTo>
                  <a:cubicBezTo>
                    <a:pt x="7144" y="60484"/>
                    <a:pt x="22565" y="75905"/>
                    <a:pt x="41519" y="75905"/>
                  </a:cubicBezTo>
                  <a:cubicBezTo>
                    <a:pt x="60493" y="75905"/>
                    <a:pt x="75914" y="60484"/>
                    <a:pt x="75914" y="41539"/>
                  </a:cubicBezTo>
                  <a:cubicBezTo>
                    <a:pt x="75914" y="22574"/>
                    <a:pt x="60493" y="7144"/>
                    <a:pt x="41519" y="7144"/>
                  </a:cubicBezTo>
                  <a:close/>
                </a:path>
              </a:pathLst>
            </a:custGeom>
            <a:grpFill/>
            <a:ln w="9525" cap="flat">
              <a:noFill/>
              <a:prstDash val="solid"/>
              <a:miter/>
            </a:ln>
          </p:spPr>
          <p:txBody>
            <a:bodyPr rtlCol="0" anchor="ctr"/>
            <a:lstStyle/>
            <a:p>
              <a:endParaRPr lang="en-US" dirty="0">
                <a:solidFill>
                  <a:srgbClr val="0070C0"/>
                </a:solidFill>
                <a:latin typeface="Arial" panose="020B0604020202020204" pitchFamily="34" charset="0"/>
                <a:cs typeface="Arial" panose="020B0604020202020204" pitchFamily="34" charset="0"/>
              </a:endParaRPr>
            </a:p>
          </p:txBody>
        </p:sp>
        <p:sp>
          <p:nvSpPr>
            <p:cNvPr id="287" name="Freeform: Shape 286">
              <a:extLst>
                <a:ext uri="{FF2B5EF4-FFF2-40B4-BE49-F238E27FC236}">
                  <a16:creationId xmlns:a16="http://schemas.microsoft.com/office/drawing/2014/main" id="{37058562-DFFE-44C6-A8FC-E874D0DE2B6C}"/>
                </a:ext>
              </a:extLst>
            </p:cNvPr>
            <p:cNvSpPr/>
            <p:nvPr/>
          </p:nvSpPr>
          <p:spPr>
            <a:xfrm>
              <a:off x="5812298" y="3353542"/>
              <a:ext cx="76200" cy="76200"/>
            </a:xfrm>
            <a:custGeom>
              <a:avLst/>
              <a:gdLst>
                <a:gd name="connsiteX0" fmla="*/ 41519 w 76200"/>
                <a:gd name="connsiteY0" fmla="*/ 7144 h 76200"/>
                <a:gd name="connsiteX1" fmla="*/ 7144 w 76200"/>
                <a:gd name="connsiteY1" fmla="*/ 41539 h 76200"/>
                <a:gd name="connsiteX2" fmla="*/ 41519 w 76200"/>
                <a:gd name="connsiteY2" fmla="*/ 75905 h 76200"/>
                <a:gd name="connsiteX3" fmla="*/ 75905 w 76200"/>
                <a:gd name="connsiteY3" fmla="*/ 41539 h 76200"/>
                <a:gd name="connsiteX4" fmla="*/ 41519 w 76200"/>
                <a:gd name="connsiteY4" fmla="*/ 7144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6200">
                  <a:moveTo>
                    <a:pt x="41519" y="7144"/>
                  </a:moveTo>
                  <a:cubicBezTo>
                    <a:pt x="22555" y="7144"/>
                    <a:pt x="7144" y="22574"/>
                    <a:pt x="7144" y="41539"/>
                  </a:cubicBezTo>
                  <a:cubicBezTo>
                    <a:pt x="7144" y="60484"/>
                    <a:pt x="22565" y="75905"/>
                    <a:pt x="41519" y="75905"/>
                  </a:cubicBezTo>
                  <a:cubicBezTo>
                    <a:pt x="60484" y="75905"/>
                    <a:pt x="75905" y="60484"/>
                    <a:pt x="75905" y="41539"/>
                  </a:cubicBezTo>
                  <a:cubicBezTo>
                    <a:pt x="75914" y="22574"/>
                    <a:pt x="60484" y="7144"/>
                    <a:pt x="41519" y="7144"/>
                  </a:cubicBezTo>
                  <a:close/>
                </a:path>
              </a:pathLst>
            </a:custGeom>
            <a:grpFill/>
            <a:ln w="9525" cap="flat">
              <a:noFill/>
              <a:prstDash val="solid"/>
              <a:miter/>
            </a:ln>
          </p:spPr>
          <p:txBody>
            <a:bodyPr rtlCol="0" anchor="ctr"/>
            <a:lstStyle/>
            <a:p>
              <a:endParaRPr lang="en-US" dirty="0">
                <a:solidFill>
                  <a:srgbClr val="0070C0"/>
                </a:solidFill>
                <a:latin typeface="Arial" panose="020B0604020202020204" pitchFamily="34" charset="0"/>
                <a:cs typeface="Arial" panose="020B0604020202020204" pitchFamily="34" charset="0"/>
              </a:endParaRPr>
            </a:p>
          </p:txBody>
        </p:sp>
        <p:sp>
          <p:nvSpPr>
            <p:cNvPr id="288" name="Freeform: Shape 287">
              <a:extLst>
                <a:ext uri="{FF2B5EF4-FFF2-40B4-BE49-F238E27FC236}">
                  <a16:creationId xmlns:a16="http://schemas.microsoft.com/office/drawing/2014/main" id="{079F7B63-66A3-4FA4-8EA3-FCF197CCA9DB}"/>
                </a:ext>
              </a:extLst>
            </p:cNvPr>
            <p:cNvSpPr/>
            <p:nvPr/>
          </p:nvSpPr>
          <p:spPr>
            <a:xfrm>
              <a:off x="6093828" y="3353542"/>
              <a:ext cx="76200" cy="76200"/>
            </a:xfrm>
            <a:custGeom>
              <a:avLst/>
              <a:gdLst>
                <a:gd name="connsiteX0" fmla="*/ 41519 w 76200"/>
                <a:gd name="connsiteY0" fmla="*/ 7144 h 76200"/>
                <a:gd name="connsiteX1" fmla="*/ 7144 w 76200"/>
                <a:gd name="connsiteY1" fmla="*/ 41539 h 76200"/>
                <a:gd name="connsiteX2" fmla="*/ 41519 w 76200"/>
                <a:gd name="connsiteY2" fmla="*/ 75905 h 76200"/>
                <a:gd name="connsiteX3" fmla="*/ 75905 w 76200"/>
                <a:gd name="connsiteY3" fmla="*/ 41539 h 76200"/>
                <a:gd name="connsiteX4" fmla="*/ 41519 w 76200"/>
                <a:gd name="connsiteY4" fmla="*/ 7144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6200">
                  <a:moveTo>
                    <a:pt x="41519" y="7144"/>
                  </a:moveTo>
                  <a:cubicBezTo>
                    <a:pt x="22565" y="7144"/>
                    <a:pt x="7144" y="22574"/>
                    <a:pt x="7144" y="41539"/>
                  </a:cubicBezTo>
                  <a:cubicBezTo>
                    <a:pt x="7144" y="60484"/>
                    <a:pt x="22565" y="75905"/>
                    <a:pt x="41519" y="75905"/>
                  </a:cubicBezTo>
                  <a:cubicBezTo>
                    <a:pt x="60474" y="75905"/>
                    <a:pt x="75905" y="60484"/>
                    <a:pt x="75905" y="41539"/>
                  </a:cubicBezTo>
                  <a:cubicBezTo>
                    <a:pt x="75905" y="22574"/>
                    <a:pt x="60474" y="7144"/>
                    <a:pt x="41519" y="7144"/>
                  </a:cubicBezTo>
                  <a:close/>
                </a:path>
              </a:pathLst>
            </a:custGeom>
            <a:grpFill/>
            <a:ln w="9525" cap="flat">
              <a:noFill/>
              <a:prstDash val="solid"/>
              <a:miter/>
            </a:ln>
          </p:spPr>
          <p:txBody>
            <a:bodyPr rtlCol="0" anchor="ctr"/>
            <a:lstStyle/>
            <a:p>
              <a:endParaRPr lang="en-US" dirty="0">
                <a:solidFill>
                  <a:srgbClr val="0070C0"/>
                </a:solidFill>
                <a:latin typeface="Arial" panose="020B0604020202020204" pitchFamily="34" charset="0"/>
                <a:cs typeface="Arial" panose="020B0604020202020204" pitchFamily="34" charset="0"/>
              </a:endParaRPr>
            </a:p>
          </p:txBody>
        </p:sp>
        <p:sp>
          <p:nvSpPr>
            <p:cNvPr id="289" name="Freeform: Shape 288">
              <a:extLst>
                <a:ext uri="{FF2B5EF4-FFF2-40B4-BE49-F238E27FC236}">
                  <a16:creationId xmlns:a16="http://schemas.microsoft.com/office/drawing/2014/main" id="{5975C67B-47FF-42A7-9813-FF7867F3DBF0}"/>
                </a:ext>
              </a:extLst>
            </p:cNvPr>
            <p:cNvSpPr/>
            <p:nvPr/>
          </p:nvSpPr>
          <p:spPr>
            <a:xfrm>
              <a:off x="6183239" y="3353542"/>
              <a:ext cx="76200" cy="76200"/>
            </a:xfrm>
            <a:custGeom>
              <a:avLst/>
              <a:gdLst>
                <a:gd name="connsiteX0" fmla="*/ 41510 w 76200"/>
                <a:gd name="connsiteY0" fmla="*/ 7144 h 76200"/>
                <a:gd name="connsiteX1" fmla="*/ 7144 w 76200"/>
                <a:gd name="connsiteY1" fmla="*/ 41539 h 76200"/>
                <a:gd name="connsiteX2" fmla="*/ 41510 w 76200"/>
                <a:gd name="connsiteY2" fmla="*/ 75905 h 76200"/>
                <a:gd name="connsiteX3" fmla="*/ 75895 w 76200"/>
                <a:gd name="connsiteY3" fmla="*/ 41539 h 76200"/>
                <a:gd name="connsiteX4" fmla="*/ 41510 w 76200"/>
                <a:gd name="connsiteY4" fmla="*/ 7144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6200">
                  <a:moveTo>
                    <a:pt x="41510" y="7144"/>
                  </a:moveTo>
                  <a:cubicBezTo>
                    <a:pt x="22546" y="7144"/>
                    <a:pt x="7144" y="22574"/>
                    <a:pt x="7144" y="41539"/>
                  </a:cubicBezTo>
                  <a:cubicBezTo>
                    <a:pt x="7144" y="60484"/>
                    <a:pt x="22546" y="75905"/>
                    <a:pt x="41510" y="75905"/>
                  </a:cubicBezTo>
                  <a:cubicBezTo>
                    <a:pt x="60465" y="75905"/>
                    <a:pt x="75895" y="60484"/>
                    <a:pt x="75895" y="41539"/>
                  </a:cubicBezTo>
                  <a:cubicBezTo>
                    <a:pt x="75895" y="22574"/>
                    <a:pt x="60465" y="7144"/>
                    <a:pt x="41510" y="7144"/>
                  </a:cubicBezTo>
                  <a:close/>
                </a:path>
              </a:pathLst>
            </a:custGeom>
            <a:grpFill/>
            <a:ln w="9525" cap="flat">
              <a:noFill/>
              <a:prstDash val="solid"/>
              <a:miter/>
            </a:ln>
          </p:spPr>
          <p:txBody>
            <a:bodyPr rtlCol="0" anchor="ctr"/>
            <a:lstStyle/>
            <a:p>
              <a:endParaRPr lang="en-US" dirty="0">
                <a:solidFill>
                  <a:srgbClr val="0070C0"/>
                </a:solidFill>
                <a:latin typeface="Arial" panose="020B0604020202020204" pitchFamily="34" charset="0"/>
                <a:cs typeface="Arial" panose="020B0604020202020204" pitchFamily="34" charset="0"/>
              </a:endParaRPr>
            </a:p>
          </p:txBody>
        </p:sp>
        <p:sp>
          <p:nvSpPr>
            <p:cNvPr id="290" name="Freeform: Shape 289">
              <a:extLst>
                <a:ext uri="{FF2B5EF4-FFF2-40B4-BE49-F238E27FC236}">
                  <a16:creationId xmlns:a16="http://schemas.microsoft.com/office/drawing/2014/main" id="{B8962CDA-5E2C-4EC6-824E-12B397AD6DD0}"/>
                </a:ext>
              </a:extLst>
            </p:cNvPr>
            <p:cNvSpPr/>
            <p:nvPr/>
          </p:nvSpPr>
          <p:spPr>
            <a:xfrm>
              <a:off x="6416459" y="3353542"/>
              <a:ext cx="76200" cy="76200"/>
            </a:xfrm>
            <a:custGeom>
              <a:avLst/>
              <a:gdLst>
                <a:gd name="connsiteX0" fmla="*/ 41529 w 76200"/>
                <a:gd name="connsiteY0" fmla="*/ 7144 h 76200"/>
                <a:gd name="connsiteX1" fmla="*/ 7144 w 76200"/>
                <a:gd name="connsiteY1" fmla="*/ 41539 h 76200"/>
                <a:gd name="connsiteX2" fmla="*/ 41529 w 76200"/>
                <a:gd name="connsiteY2" fmla="*/ 75905 h 76200"/>
                <a:gd name="connsiteX3" fmla="*/ 75905 w 76200"/>
                <a:gd name="connsiteY3" fmla="*/ 41539 h 76200"/>
                <a:gd name="connsiteX4" fmla="*/ 41529 w 76200"/>
                <a:gd name="connsiteY4" fmla="*/ 7144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6200">
                  <a:moveTo>
                    <a:pt x="41529" y="7144"/>
                  </a:moveTo>
                  <a:cubicBezTo>
                    <a:pt x="22565" y="7144"/>
                    <a:pt x="7144" y="22574"/>
                    <a:pt x="7144" y="41539"/>
                  </a:cubicBezTo>
                  <a:cubicBezTo>
                    <a:pt x="7144" y="60484"/>
                    <a:pt x="22565" y="75905"/>
                    <a:pt x="41529" y="75905"/>
                  </a:cubicBezTo>
                  <a:cubicBezTo>
                    <a:pt x="60474" y="75905"/>
                    <a:pt x="75905" y="60484"/>
                    <a:pt x="75905" y="41539"/>
                  </a:cubicBezTo>
                  <a:cubicBezTo>
                    <a:pt x="75905" y="22574"/>
                    <a:pt x="60474" y="7144"/>
                    <a:pt x="41529" y="7144"/>
                  </a:cubicBezTo>
                  <a:close/>
                </a:path>
              </a:pathLst>
            </a:custGeom>
            <a:grpFill/>
            <a:ln w="9525" cap="flat">
              <a:noFill/>
              <a:prstDash val="solid"/>
              <a:miter/>
            </a:ln>
          </p:spPr>
          <p:txBody>
            <a:bodyPr rtlCol="0" anchor="ctr"/>
            <a:lstStyle/>
            <a:p>
              <a:endParaRPr lang="en-US" dirty="0">
                <a:solidFill>
                  <a:srgbClr val="0070C0"/>
                </a:solidFill>
                <a:latin typeface="Arial" panose="020B0604020202020204" pitchFamily="34" charset="0"/>
                <a:cs typeface="Arial" panose="020B0604020202020204" pitchFamily="34" charset="0"/>
              </a:endParaRPr>
            </a:p>
          </p:txBody>
        </p:sp>
        <p:sp>
          <p:nvSpPr>
            <p:cNvPr id="291" name="Freeform: Shape 290">
              <a:extLst>
                <a:ext uri="{FF2B5EF4-FFF2-40B4-BE49-F238E27FC236}">
                  <a16:creationId xmlns:a16="http://schemas.microsoft.com/office/drawing/2014/main" id="{BB3704F1-1166-45E8-AD3F-E3F41F363F9D}"/>
                </a:ext>
              </a:extLst>
            </p:cNvPr>
            <p:cNvSpPr/>
            <p:nvPr/>
          </p:nvSpPr>
          <p:spPr>
            <a:xfrm>
              <a:off x="6102677" y="3183264"/>
              <a:ext cx="419100" cy="219075"/>
            </a:xfrm>
            <a:custGeom>
              <a:avLst/>
              <a:gdLst>
                <a:gd name="connsiteX0" fmla="*/ 395097 w 419100"/>
                <a:gd name="connsiteY0" fmla="*/ 123187 h 219075"/>
                <a:gd name="connsiteX1" fmla="*/ 370027 w 419100"/>
                <a:gd name="connsiteY1" fmla="*/ 122653 h 219075"/>
                <a:gd name="connsiteX2" fmla="*/ 328451 w 419100"/>
                <a:gd name="connsiteY2" fmla="*/ 123111 h 219075"/>
                <a:gd name="connsiteX3" fmla="*/ 328451 w 419100"/>
                <a:gd name="connsiteY3" fmla="*/ 81629 h 219075"/>
                <a:gd name="connsiteX4" fmla="*/ 315335 w 419100"/>
                <a:gd name="connsiteY4" fmla="*/ 66046 h 219075"/>
                <a:gd name="connsiteX5" fmla="*/ 296923 w 419100"/>
                <a:gd name="connsiteY5" fmla="*/ 66046 h 219075"/>
                <a:gd name="connsiteX6" fmla="*/ 280226 w 419100"/>
                <a:gd name="connsiteY6" fmla="*/ 37690 h 219075"/>
                <a:gd name="connsiteX7" fmla="*/ 212846 w 419100"/>
                <a:gd name="connsiteY7" fmla="*/ 7144 h 219075"/>
                <a:gd name="connsiteX8" fmla="*/ 198006 w 419100"/>
                <a:gd name="connsiteY8" fmla="*/ 10916 h 219075"/>
                <a:gd name="connsiteX9" fmla="*/ 195024 w 419100"/>
                <a:gd name="connsiteY9" fmla="*/ 23508 h 219075"/>
                <a:gd name="connsiteX10" fmla="*/ 195034 w 419100"/>
                <a:gd name="connsiteY10" fmla="*/ 25546 h 219075"/>
                <a:gd name="connsiteX11" fmla="*/ 195034 w 419100"/>
                <a:gd name="connsiteY11" fmla="*/ 152619 h 219075"/>
                <a:gd name="connsiteX12" fmla="*/ 10249 w 419100"/>
                <a:gd name="connsiteY12" fmla="*/ 152619 h 219075"/>
                <a:gd name="connsiteX13" fmla="*/ 7144 w 419100"/>
                <a:gd name="connsiteY13" fmla="*/ 155705 h 219075"/>
                <a:gd name="connsiteX14" fmla="*/ 7144 w 419100"/>
                <a:gd name="connsiteY14" fmla="*/ 168659 h 219075"/>
                <a:gd name="connsiteX15" fmla="*/ 10249 w 419100"/>
                <a:gd name="connsiteY15" fmla="*/ 171755 h 219075"/>
                <a:gd name="connsiteX16" fmla="*/ 59836 w 419100"/>
                <a:gd name="connsiteY16" fmla="*/ 171755 h 219075"/>
                <a:gd name="connsiteX17" fmla="*/ 72533 w 419100"/>
                <a:gd name="connsiteY17" fmla="*/ 189852 h 219075"/>
                <a:gd name="connsiteX18" fmla="*/ 75619 w 419100"/>
                <a:gd name="connsiteY18" fmla="*/ 192948 h 219075"/>
                <a:gd name="connsiteX19" fmla="*/ 78696 w 419100"/>
                <a:gd name="connsiteY19" fmla="*/ 189852 h 219075"/>
                <a:gd name="connsiteX20" fmla="*/ 94907 w 419100"/>
                <a:gd name="connsiteY20" fmla="*/ 173803 h 219075"/>
                <a:gd name="connsiteX21" fmla="*/ 154305 w 419100"/>
                <a:gd name="connsiteY21" fmla="*/ 173803 h 219075"/>
                <a:gd name="connsiteX22" fmla="*/ 170869 w 419100"/>
                <a:gd name="connsiteY22" fmla="*/ 211788 h 219075"/>
                <a:gd name="connsiteX23" fmla="*/ 173965 w 419100"/>
                <a:gd name="connsiteY23" fmla="*/ 214865 h 219075"/>
                <a:gd name="connsiteX24" fmla="*/ 302371 w 419100"/>
                <a:gd name="connsiteY24" fmla="*/ 214865 h 219075"/>
                <a:gd name="connsiteX25" fmla="*/ 305448 w 419100"/>
                <a:gd name="connsiteY25" fmla="*/ 211884 h 219075"/>
                <a:gd name="connsiteX26" fmla="*/ 312087 w 419100"/>
                <a:gd name="connsiteY26" fmla="*/ 188404 h 219075"/>
                <a:gd name="connsiteX27" fmla="*/ 352997 w 419100"/>
                <a:gd name="connsiteY27" fmla="*/ 165240 h 219075"/>
                <a:gd name="connsiteX28" fmla="*/ 394164 w 419100"/>
                <a:gd name="connsiteY28" fmla="*/ 189090 h 219075"/>
                <a:gd name="connsiteX29" fmla="*/ 401212 w 419100"/>
                <a:gd name="connsiteY29" fmla="*/ 213608 h 219075"/>
                <a:gd name="connsiteX30" fmla="*/ 404308 w 419100"/>
                <a:gd name="connsiteY30" fmla="*/ 216551 h 219075"/>
                <a:gd name="connsiteX31" fmla="*/ 417205 w 419100"/>
                <a:gd name="connsiteY31" fmla="*/ 216551 h 219075"/>
                <a:gd name="connsiteX32" fmla="*/ 420281 w 419100"/>
                <a:gd name="connsiteY32" fmla="*/ 213465 h 219075"/>
                <a:gd name="connsiteX33" fmla="*/ 420281 w 419100"/>
                <a:gd name="connsiteY33" fmla="*/ 159058 h 219075"/>
                <a:gd name="connsiteX34" fmla="*/ 419843 w 419100"/>
                <a:gd name="connsiteY34" fmla="*/ 158620 h 219075"/>
                <a:gd name="connsiteX35" fmla="*/ 406337 w 419100"/>
                <a:gd name="connsiteY35" fmla="*/ 158620 h 219075"/>
                <a:gd name="connsiteX36" fmla="*/ 397945 w 419100"/>
                <a:gd name="connsiteY36" fmla="*/ 150228 h 219075"/>
                <a:gd name="connsiteX37" fmla="*/ 406337 w 419100"/>
                <a:gd name="connsiteY37" fmla="*/ 141837 h 219075"/>
                <a:gd name="connsiteX38" fmla="*/ 419843 w 419100"/>
                <a:gd name="connsiteY38" fmla="*/ 141837 h 219075"/>
                <a:gd name="connsiteX39" fmla="*/ 420281 w 419100"/>
                <a:gd name="connsiteY39" fmla="*/ 141399 h 219075"/>
                <a:gd name="connsiteX40" fmla="*/ 420281 w 419100"/>
                <a:gd name="connsiteY40" fmla="*/ 134474 h 219075"/>
                <a:gd name="connsiteX41" fmla="*/ 395097 w 419100"/>
                <a:gd name="connsiteY41" fmla="*/ 123187 h 219075"/>
                <a:gd name="connsiteX42" fmla="*/ 311020 w 419100"/>
                <a:gd name="connsiteY42" fmla="*/ 89764 h 219075"/>
                <a:gd name="connsiteX43" fmla="*/ 311020 w 419100"/>
                <a:gd name="connsiteY43" fmla="*/ 123215 h 219075"/>
                <a:gd name="connsiteX44" fmla="*/ 271624 w 419100"/>
                <a:gd name="connsiteY44" fmla="*/ 123215 h 219075"/>
                <a:gd name="connsiteX45" fmla="*/ 271624 w 419100"/>
                <a:gd name="connsiteY45" fmla="*/ 83810 h 219075"/>
                <a:gd name="connsiteX46" fmla="*/ 305067 w 419100"/>
                <a:gd name="connsiteY46" fmla="*/ 83810 h 219075"/>
                <a:gd name="connsiteX47" fmla="*/ 311020 w 419100"/>
                <a:gd name="connsiteY47" fmla="*/ 89764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19100" h="219075">
                  <a:moveTo>
                    <a:pt x="395097" y="123187"/>
                  </a:moveTo>
                  <a:cubicBezTo>
                    <a:pt x="390506" y="122834"/>
                    <a:pt x="382067" y="122653"/>
                    <a:pt x="370027" y="122653"/>
                  </a:cubicBezTo>
                  <a:cubicBezTo>
                    <a:pt x="354111" y="122653"/>
                    <a:pt x="335966" y="122968"/>
                    <a:pt x="328451" y="123111"/>
                  </a:cubicBezTo>
                  <a:lnTo>
                    <a:pt x="328451" y="81629"/>
                  </a:lnTo>
                  <a:cubicBezTo>
                    <a:pt x="328451" y="71142"/>
                    <a:pt x="324155" y="66046"/>
                    <a:pt x="315335" y="66046"/>
                  </a:cubicBezTo>
                  <a:lnTo>
                    <a:pt x="296923" y="66046"/>
                  </a:lnTo>
                  <a:cubicBezTo>
                    <a:pt x="295180" y="61255"/>
                    <a:pt x="290217" y="49530"/>
                    <a:pt x="280226" y="37690"/>
                  </a:cubicBezTo>
                  <a:cubicBezTo>
                    <a:pt x="268453" y="23765"/>
                    <a:pt x="247202" y="7144"/>
                    <a:pt x="212846" y="7144"/>
                  </a:cubicBezTo>
                  <a:cubicBezTo>
                    <a:pt x="204978" y="7144"/>
                    <a:pt x="200673" y="8239"/>
                    <a:pt x="198006" y="10916"/>
                  </a:cubicBezTo>
                  <a:cubicBezTo>
                    <a:pt x="194958" y="13983"/>
                    <a:pt x="194986" y="18193"/>
                    <a:pt x="195024" y="23508"/>
                  </a:cubicBezTo>
                  <a:cubicBezTo>
                    <a:pt x="195024" y="24165"/>
                    <a:pt x="195034" y="24841"/>
                    <a:pt x="195034" y="25546"/>
                  </a:cubicBezTo>
                  <a:lnTo>
                    <a:pt x="195034" y="152619"/>
                  </a:lnTo>
                  <a:lnTo>
                    <a:pt x="10249" y="152619"/>
                  </a:lnTo>
                  <a:cubicBezTo>
                    <a:pt x="8544" y="152619"/>
                    <a:pt x="7144" y="154010"/>
                    <a:pt x="7144" y="155705"/>
                  </a:cubicBezTo>
                  <a:lnTo>
                    <a:pt x="7144" y="168659"/>
                  </a:lnTo>
                  <a:cubicBezTo>
                    <a:pt x="7144" y="170364"/>
                    <a:pt x="8544" y="171755"/>
                    <a:pt x="10249" y="171755"/>
                  </a:cubicBezTo>
                  <a:lnTo>
                    <a:pt x="59836" y="171755"/>
                  </a:lnTo>
                  <a:cubicBezTo>
                    <a:pt x="62113" y="172507"/>
                    <a:pt x="72533" y="176746"/>
                    <a:pt x="72533" y="189852"/>
                  </a:cubicBezTo>
                  <a:cubicBezTo>
                    <a:pt x="72533" y="191567"/>
                    <a:pt x="73924" y="192948"/>
                    <a:pt x="75619" y="192948"/>
                  </a:cubicBezTo>
                  <a:cubicBezTo>
                    <a:pt x="77333" y="192948"/>
                    <a:pt x="78696" y="191557"/>
                    <a:pt x="78696" y="189852"/>
                  </a:cubicBezTo>
                  <a:cubicBezTo>
                    <a:pt x="78696" y="176298"/>
                    <a:pt x="93307" y="174022"/>
                    <a:pt x="94907" y="173803"/>
                  </a:cubicBezTo>
                  <a:lnTo>
                    <a:pt x="154305" y="173803"/>
                  </a:lnTo>
                  <a:cubicBezTo>
                    <a:pt x="157277" y="175108"/>
                    <a:pt x="170869" y="182690"/>
                    <a:pt x="170869" y="211788"/>
                  </a:cubicBezTo>
                  <a:cubicBezTo>
                    <a:pt x="170869" y="213484"/>
                    <a:pt x="172269" y="214865"/>
                    <a:pt x="173965" y="214865"/>
                  </a:cubicBezTo>
                  <a:lnTo>
                    <a:pt x="302371" y="214865"/>
                  </a:lnTo>
                  <a:cubicBezTo>
                    <a:pt x="304029" y="214865"/>
                    <a:pt x="305372" y="213560"/>
                    <a:pt x="305448" y="211884"/>
                  </a:cubicBezTo>
                  <a:cubicBezTo>
                    <a:pt x="305448" y="211760"/>
                    <a:pt x="305953" y="200025"/>
                    <a:pt x="312087" y="188404"/>
                  </a:cubicBezTo>
                  <a:cubicBezTo>
                    <a:pt x="320202" y="173050"/>
                    <a:pt x="333966" y="165240"/>
                    <a:pt x="352997" y="165240"/>
                  </a:cubicBezTo>
                  <a:cubicBezTo>
                    <a:pt x="371961" y="165240"/>
                    <a:pt x="385829" y="173269"/>
                    <a:pt x="394164" y="189090"/>
                  </a:cubicBezTo>
                  <a:cubicBezTo>
                    <a:pt x="400536" y="201139"/>
                    <a:pt x="401212" y="213503"/>
                    <a:pt x="401212" y="213608"/>
                  </a:cubicBezTo>
                  <a:cubicBezTo>
                    <a:pt x="401298" y="215255"/>
                    <a:pt x="402650" y="216551"/>
                    <a:pt x="404308" y="216551"/>
                  </a:cubicBezTo>
                  <a:lnTo>
                    <a:pt x="417205" y="216551"/>
                  </a:lnTo>
                  <a:cubicBezTo>
                    <a:pt x="418890" y="216551"/>
                    <a:pt x="420281" y="215170"/>
                    <a:pt x="420281" y="213465"/>
                  </a:cubicBezTo>
                  <a:lnTo>
                    <a:pt x="420281" y="159058"/>
                  </a:lnTo>
                  <a:cubicBezTo>
                    <a:pt x="420281" y="158829"/>
                    <a:pt x="420081" y="158620"/>
                    <a:pt x="419843" y="158620"/>
                  </a:cubicBezTo>
                  <a:lnTo>
                    <a:pt x="406337" y="158620"/>
                  </a:lnTo>
                  <a:cubicBezTo>
                    <a:pt x="401707" y="158620"/>
                    <a:pt x="397945" y="154857"/>
                    <a:pt x="397945" y="150228"/>
                  </a:cubicBezTo>
                  <a:cubicBezTo>
                    <a:pt x="397945" y="145599"/>
                    <a:pt x="401707" y="141837"/>
                    <a:pt x="406337" y="141837"/>
                  </a:cubicBezTo>
                  <a:lnTo>
                    <a:pt x="419843" y="141837"/>
                  </a:lnTo>
                  <a:cubicBezTo>
                    <a:pt x="420072" y="141837"/>
                    <a:pt x="420281" y="141637"/>
                    <a:pt x="420281" y="141399"/>
                  </a:cubicBezTo>
                  <a:lnTo>
                    <a:pt x="420281" y="134474"/>
                  </a:lnTo>
                  <a:cubicBezTo>
                    <a:pt x="420319" y="125130"/>
                    <a:pt x="409185" y="124273"/>
                    <a:pt x="395097" y="123187"/>
                  </a:cubicBezTo>
                  <a:close/>
                  <a:moveTo>
                    <a:pt x="311020" y="89764"/>
                  </a:moveTo>
                  <a:lnTo>
                    <a:pt x="311020" y="123215"/>
                  </a:lnTo>
                  <a:lnTo>
                    <a:pt x="271624" y="123215"/>
                  </a:lnTo>
                  <a:lnTo>
                    <a:pt x="271624" y="83810"/>
                  </a:lnTo>
                  <a:lnTo>
                    <a:pt x="305067" y="83810"/>
                  </a:lnTo>
                  <a:cubicBezTo>
                    <a:pt x="308362" y="83810"/>
                    <a:pt x="311020" y="86477"/>
                    <a:pt x="311020" y="89764"/>
                  </a:cubicBezTo>
                  <a:close/>
                </a:path>
              </a:pathLst>
            </a:custGeom>
            <a:grpFill/>
            <a:ln w="9525" cap="flat">
              <a:noFill/>
              <a:prstDash val="solid"/>
              <a:miter/>
            </a:ln>
          </p:spPr>
          <p:txBody>
            <a:bodyPr rtlCol="0" anchor="ctr"/>
            <a:lstStyle/>
            <a:p>
              <a:endParaRPr lang="en-US" dirty="0">
                <a:solidFill>
                  <a:srgbClr val="0070C0"/>
                </a:solidFill>
                <a:latin typeface="Arial" panose="020B0604020202020204" pitchFamily="34" charset="0"/>
                <a:cs typeface="Arial" panose="020B0604020202020204" pitchFamily="34" charset="0"/>
              </a:endParaRPr>
            </a:p>
          </p:txBody>
        </p:sp>
        <p:sp>
          <p:nvSpPr>
            <p:cNvPr id="292" name="Freeform: Shape 291">
              <a:extLst>
                <a:ext uri="{FF2B5EF4-FFF2-40B4-BE49-F238E27FC236}">
                  <a16:creationId xmlns:a16="http://schemas.microsoft.com/office/drawing/2014/main" id="{DA0E6B95-42A9-438D-9BE9-ABA9145F3B20}"/>
                </a:ext>
              </a:extLst>
            </p:cNvPr>
            <p:cNvSpPr/>
            <p:nvPr/>
          </p:nvSpPr>
          <p:spPr>
            <a:xfrm>
              <a:off x="5661841" y="3183274"/>
              <a:ext cx="628650" cy="200025"/>
            </a:xfrm>
            <a:custGeom>
              <a:avLst/>
              <a:gdLst>
                <a:gd name="connsiteX0" fmla="*/ 627002 w 628650"/>
                <a:gd name="connsiteY0" fmla="*/ 141522 h 200025"/>
                <a:gd name="connsiteX1" fmla="*/ 627002 w 628650"/>
                <a:gd name="connsiteY1" fmla="*/ 10230 h 200025"/>
                <a:gd name="connsiteX2" fmla="*/ 623907 w 628650"/>
                <a:gd name="connsiteY2" fmla="*/ 7144 h 200025"/>
                <a:gd name="connsiteX3" fmla="*/ 10239 w 628650"/>
                <a:gd name="connsiteY3" fmla="*/ 7144 h 200025"/>
                <a:gd name="connsiteX4" fmla="*/ 7144 w 628650"/>
                <a:gd name="connsiteY4" fmla="*/ 10230 h 200025"/>
                <a:gd name="connsiteX5" fmla="*/ 7144 w 628650"/>
                <a:gd name="connsiteY5" fmla="*/ 155105 h 200025"/>
                <a:gd name="connsiteX6" fmla="*/ 7582 w 628650"/>
                <a:gd name="connsiteY6" fmla="*/ 155543 h 200025"/>
                <a:gd name="connsiteX7" fmla="*/ 15783 w 628650"/>
                <a:gd name="connsiteY7" fmla="*/ 155543 h 200025"/>
                <a:gd name="connsiteX8" fmla="*/ 24174 w 628650"/>
                <a:gd name="connsiteY8" fmla="*/ 163935 h 200025"/>
                <a:gd name="connsiteX9" fmla="*/ 15783 w 628650"/>
                <a:gd name="connsiteY9" fmla="*/ 172326 h 200025"/>
                <a:gd name="connsiteX10" fmla="*/ 7582 w 628650"/>
                <a:gd name="connsiteY10" fmla="*/ 172326 h 200025"/>
                <a:gd name="connsiteX11" fmla="*/ 7144 w 628650"/>
                <a:gd name="connsiteY11" fmla="*/ 172774 h 200025"/>
                <a:gd name="connsiteX12" fmla="*/ 7144 w 628650"/>
                <a:gd name="connsiteY12" fmla="*/ 190605 h 200025"/>
                <a:gd name="connsiteX13" fmla="*/ 10239 w 628650"/>
                <a:gd name="connsiteY13" fmla="*/ 193691 h 200025"/>
                <a:gd name="connsiteX14" fmla="*/ 53521 w 628650"/>
                <a:gd name="connsiteY14" fmla="*/ 193691 h 200025"/>
                <a:gd name="connsiteX15" fmla="*/ 56388 w 628650"/>
                <a:gd name="connsiteY15" fmla="*/ 191757 h 200025"/>
                <a:gd name="connsiteX16" fmla="*/ 100727 w 628650"/>
                <a:gd name="connsiteY16" fmla="*/ 164163 h 200025"/>
                <a:gd name="connsiteX17" fmla="*/ 143418 w 628650"/>
                <a:gd name="connsiteY17" fmla="*/ 187204 h 200025"/>
                <a:gd name="connsiteX18" fmla="*/ 146275 w 628650"/>
                <a:gd name="connsiteY18" fmla="*/ 189138 h 200025"/>
                <a:gd name="connsiteX19" fmla="*/ 149133 w 628650"/>
                <a:gd name="connsiteY19" fmla="*/ 187204 h 200025"/>
                <a:gd name="connsiteX20" fmla="*/ 193739 w 628650"/>
                <a:gd name="connsiteY20" fmla="*/ 164402 h 200025"/>
                <a:gd name="connsiteX21" fmla="*/ 238782 w 628650"/>
                <a:gd name="connsiteY21" fmla="*/ 191662 h 200025"/>
                <a:gd name="connsiteX22" fmla="*/ 241697 w 628650"/>
                <a:gd name="connsiteY22" fmla="*/ 193691 h 200025"/>
                <a:gd name="connsiteX23" fmla="*/ 435254 w 628650"/>
                <a:gd name="connsiteY23" fmla="*/ 193691 h 200025"/>
                <a:gd name="connsiteX24" fmla="*/ 438350 w 628650"/>
                <a:gd name="connsiteY24" fmla="*/ 190605 h 200025"/>
                <a:gd name="connsiteX25" fmla="*/ 438350 w 628650"/>
                <a:gd name="connsiteY25" fmla="*/ 144618 h 200025"/>
                <a:gd name="connsiteX26" fmla="*/ 623897 w 628650"/>
                <a:gd name="connsiteY26" fmla="*/ 144609 h 200025"/>
                <a:gd name="connsiteX27" fmla="*/ 627002 w 628650"/>
                <a:gd name="connsiteY27" fmla="*/ 141522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28650" h="200025">
                  <a:moveTo>
                    <a:pt x="627002" y="141522"/>
                  </a:moveTo>
                  <a:lnTo>
                    <a:pt x="627002" y="10230"/>
                  </a:lnTo>
                  <a:cubicBezTo>
                    <a:pt x="627002" y="8525"/>
                    <a:pt x="625612" y="7144"/>
                    <a:pt x="623907" y="7144"/>
                  </a:cubicBezTo>
                  <a:lnTo>
                    <a:pt x="10239" y="7144"/>
                  </a:lnTo>
                  <a:cubicBezTo>
                    <a:pt x="8534" y="7144"/>
                    <a:pt x="7144" y="8534"/>
                    <a:pt x="7144" y="10230"/>
                  </a:cubicBezTo>
                  <a:lnTo>
                    <a:pt x="7144" y="155105"/>
                  </a:lnTo>
                  <a:cubicBezTo>
                    <a:pt x="7144" y="155343"/>
                    <a:pt x="7344" y="155543"/>
                    <a:pt x="7582" y="155543"/>
                  </a:cubicBezTo>
                  <a:lnTo>
                    <a:pt x="15783" y="155543"/>
                  </a:lnTo>
                  <a:cubicBezTo>
                    <a:pt x="20403" y="155543"/>
                    <a:pt x="24174" y="159315"/>
                    <a:pt x="24174" y="163935"/>
                  </a:cubicBezTo>
                  <a:cubicBezTo>
                    <a:pt x="24174" y="168564"/>
                    <a:pt x="20403" y="172326"/>
                    <a:pt x="15783" y="172326"/>
                  </a:cubicBezTo>
                  <a:lnTo>
                    <a:pt x="7582" y="172326"/>
                  </a:lnTo>
                  <a:cubicBezTo>
                    <a:pt x="7334" y="172326"/>
                    <a:pt x="7144" y="172526"/>
                    <a:pt x="7144" y="172774"/>
                  </a:cubicBezTo>
                  <a:lnTo>
                    <a:pt x="7144" y="190605"/>
                  </a:lnTo>
                  <a:cubicBezTo>
                    <a:pt x="7144" y="192319"/>
                    <a:pt x="8534" y="193691"/>
                    <a:pt x="10239" y="193691"/>
                  </a:cubicBezTo>
                  <a:lnTo>
                    <a:pt x="53521" y="193691"/>
                  </a:lnTo>
                  <a:cubicBezTo>
                    <a:pt x="54797" y="193691"/>
                    <a:pt x="55921" y="192948"/>
                    <a:pt x="56388" y="191757"/>
                  </a:cubicBezTo>
                  <a:cubicBezTo>
                    <a:pt x="56502" y="191481"/>
                    <a:pt x="67847" y="164163"/>
                    <a:pt x="100727" y="164163"/>
                  </a:cubicBezTo>
                  <a:cubicBezTo>
                    <a:pt x="133474" y="164163"/>
                    <a:pt x="143018" y="186261"/>
                    <a:pt x="143418" y="187204"/>
                  </a:cubicBezTo>
                  <a:cubicBezTo>
                    <a:pt x="143885" y="188395"/>
                    <a:pt x="145018" y="189138"/>
                    <a:pt x="146275" y="189138"/>
                  </a:cubicBezTo>
                  <a:cubicBezTo>
                    <a:pt x="147542" y="189138"/>
                    <a:pt x="148666" y="188395"/>
                    <a:pt x="149133" y="187204"/>
                  </a:cubicBezTo>
                  <a:cubicBezTo>
                    <a:pt x="149228" y="186995"/>
                    <a:pt x="158963" y="164402"/>
                    <a:pt x="193739" y="164402"/>
                  </a:cubicBezTo>
                  <a:cubicBezTo>
                    <a:pt x="228371" y="164402"/>
                    <a:pt x="238382" y="190557"/>
                    <a:pt x="238782" y="191662"/>
                  </a:cubicBezTo>
                  <a:cubicBezTo>
                    <a:pt x="239220" y="192891"/>
                    <a:pt x="240392" y="193691"/>
                    <a:pt x="241697" y="193691"/>
                  </a:cubicBezTo>
                  <a:lnTo>
                    <a:pt x="435254" y="193691"/>
                  </a:lnTo>
                  <a:cubicBezTo>
                    <a:pt x="436969" y="193691"/>
                    <a:pt x="438350" y="192310"/>
                    <a:pt x="438350" y="190605"/>
                  </a:cubicBezTo>
                  <a:lnTo>
                    <a:pt x="438350" y="144618"/>
                  </a:lnTo>
                  <a:lnTo>
                    <a:pt x="623897" y="144609"/>
                  </a:lnTo>
                  <a:cubicBezTo>
                    <a:pt x="625621" y="144609"/>
                    <a:pt x="627002" y="143218"/>
                    <a:pt x="627002" y="141522"/>
                  </a:cubicBezTo>
                  <a:close/>
                </a:path>
              </a:pathLst>
            </a:custGeom>
            <a:grpFill/>
            <a:ln w="9525" cap="flat">
              <a:noFill/>
              <a:prstDash val="solid"/>
              <a:miter/>
            </a:ln>
          </p:spPr>
          <p:txBody>
            <a:bodyPr rtlCol="0" anchor="ctr"/>
            <a:lstStyle/>
            <a:p>
              <a:endParaRPr lang="en-US" dirty="0">
                <a:solidFill>
                  <a:srgbClr val="0070C0"/>
                </a:solidFill>
                <a:latin typeface="Arial" panose="020B0604020202020204" pitchFamily="34" charset="0"/>
                <a:cs typeface="Arial" panose="020B0604020202020204" pitchFamily="34" charset="0"/>
              </a:endParaRPr>
            </a:p>
          </p:txBody>
        </p:sp>
      </p:grpSp>
      <p:grpSp>
        <p:nvGrpSpPr>
          <p:cNvPr id="293" name="Graphic 10">
            <a:extLst>
              <a:ext uri="{FF2B5EF4-FFF2-40B4-BE49-F238E27FC236}">
                <a16:creationId xmlns:a16="http://schemas.microsoft.com/office/drawing/2014/main" id="{908C9EB9-AD4E-47D6-A808-38A918AC4066}"/>
              </a:ext>
            </a:extLst>
          </p:cNvPr>
          <p:cNvGrpSpPr/>
          <p:nvPr/>
        </p:nvGrpSpPr>
        <p:grpSpPr>
          <a:xfrm>
            <a:off x="6629713" y="3152107"/>
            <a:ext cx="1507384" cy="1642650"/>
            <a:chOff x="5619750" y="2833687"/>
            <a:chExt cx="952500" cy="1190625"/>
          </a:xfrm>
          <a:solidFill>
            <a:schemeClr val="accent3"/>
          </a:solidFill>
        </p:grpSpPr>
        <p:sp>
          <p:nvSpPr>
            <p:cNvPr id="294" name="Freeform: Shape 293">
              <a:extLst>
                <a:ext uri="{FF2B5EF4-FFF2-40B4-BE49-F238E27FC236}">
                  <a16:creationId xmlns:a16="http://schemas.microsoft.com/office/drawing/2014/main" id="{EBB20400-7601-4151-819B-0C0FC070DA64}"/>
                </a:ext>
              </a:extLst>
            </p:cNvPr>
            <p:cNvSpPr/>
            <p:nvPr/>
          </p:nvSpPr>
          <p:spPr>
            <a:xfrm>
              <a:off x="5722182" y="3353542"/>
              <a:ext cx="76200" cy="76200"/>
            </a:xfrm>
            <a:custGeom>
              <a:avLst/>
              <a:gdLst>
                <a:gd name="connsiteX0" fmla="*/ 41519 w 76200"/>
                <a:gd name="connsiteY0" fmla="*/ 7144 h 76200"/>
                <a:gd name="connsiteX1" fmla="*/ 7144 w 76200"/>
                <a:gd name="connsiteY1" fmla="*/ 41539 h 76200"/>
                <a:gd name="connsiteX2" fmla="*/ 41519 w 76200"/>
                <a:gd name="connsiteY2" fmla="*/ 75905 h 76200"/>
                <a:gd name="connsiteX3" fmla="*/ 75914 w 76200"/>
                <a:gd name="connsiteY3" fmla="*/ 41539 h 76200"/>
                <a:gd name="connsiteX4" fmla="*/ 41519 w 76200"/>
                <a:gd name="connsiteY4" fmla="*/ 7144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6200">
                  <a:moveTo>
                    <a:pt x="41519" y="7144"/>
                  </a:moveTo>
                  <a:cubicBezTo>
                    <a:pt x="22565" y="7144"/>
                    <a:pt x="7144" y="22574"/>
                    <a:pt x="7144" y="41539"/>
                  </a:cubicBezTo>
                  <a:cubicBezTo>
                    <a:pt x="7144" y="60484"/>
                    <a:pt x="22565" y="75905"/>
                    <a:pt x="41519" y="75905"/>
                  </a:cubicBezTo>
                  <a:cubicBezTo>
                    <a:pt x="60493" y="75905"/>
                    <a:pt x="75914" y="60484"/>
                    <a:pt x="75914" y="41539"/>
                  </a:cubicBezTo>
                  <a:cubicBezTo>
                    <a:pt x="75914" y="22574"/>
                    <a:pt x="60493" y="7144"/>
                    <a:pt x="41519" y="7144"/>
                  </a:cubicBezTo>
                  <a:close/>
                </a:path>
              </a:pathLst>
            </a:custGeom>
            <a:grpFill/>
            <a:ln w="9525" cap="flat">
              <a:noFill/>
              <a:prstDash val="solid"/>
              <a:miter/>
            </a:ln>
          </p:spPr>
          <p:txBody>
            <a:bodyPr rtlCol="0" anchor="ctr"/>
            <a:lstStyle/>
            <a:p>
              <a:endParaRPr lang="en-US" dirty="0">
                <a:solidFill>
                  <a:srgbClr val="0070C0"/>
                </a:solidFill>
                <a:latin typeface="Arial" panose="020B0604020202020204" pitchFamily="34" charset="0"/>
                <a:cs typeface="Arial" panose="020B0604020202020204" pitchFamily="34" charset="0"/>
              </a:endParaRPr>
            </a:p>
          </p:txBody>
        </p:sp>
        <p:sp>
          <p:nvSpPr>
            <p:cNvPr id="295" name="Freeform: Shape 294">
              <a:extLst>
                <a:ext uri="{FF2B5EF4-FFF2-40B4-BE49-F238E27FC236}">
                  <a16:creationId xmlns:a16="http://schemas.microsoft.com/office/drawing/2014/main" id="{AC0EC6A7-5058-42D7-A22F-856208BA535D}"/>
                </a:ext>
              </a:extLst>
            </p:cNvPr>
            <p:cNvSpPr/>
            <p:nvPr/>
          </p:nvSpPr>
          <p:spPr>
            <a:xfrm>
              <a:off x="5812298" y="3353542"/>
              <a:ext cx="76200" cy="76200"/>
            </a:xfrm>
            <a:custGeom>
              <a:avLst/>
              <a:gdLst>
                <a:gd name="connsiteX0" fmla="*/ 41519 w 76200"/>
                <a:gd name="connsiteY0" fmla="*/ 7144 h 76200"/>
                <a:gd name="connsiteX1" fmla="*/ 7144 w 76200"/>
                <a:gd name="connsiteY1" fmla="*/ 41539 h 76200"/>
                <a:gd name="connsiteX2" fmla="*/ 41519 w 76200"/>
                <a:gd name="connsiteY2" fmla="*/ 75905 h 76200"/>
                <a:gd name="connsiteX3" fmla="*/ 75905 w 76200"/>
                <a:gd name="connsiteY3" fmla="*/ 41539 h 76200"/>
                <a:gd name="connsiteX4" fmla="*/ 41519 w 76200"/>
                <a:gd name="connsiteY4" fmla="*/ 7144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6200">
                  <a:moveTo>
                    <a:pt x="41519" y="7144"/>
                  </a:moveTo>
                  <a:cubicBezTo>
                    <a:pt x="22555" y="7144"/>
                    <a:pt x="7144" y="22574"/>
                    <a:pt x="7144" y="41539"/>
                  </a:cubicBezTo>
                  <a:cubicBezTo>
                    <a:pt x="7144" y="60484"/>
                    <a:pt x="22565" y="75905"/>
                    <a:pt x="41519" y="75905"/>
                  </a:cubicBezTo>
                  <a:cubicBezTo>
                    <a:pt x="60484" y="75905"/>
                    <a:pt x="75905" y="60484"/>
                    <a:pt x="75905" y="41539"/>
                  </a:cubicBezTo>
                  <a:cubicBezTo>
                    <a:pt x="75914" y="22574"/>
                    <a:pt x="60484" y="7144"/>
                    <a:pt x="41519" y="7144"/>
                  </a:cubicBezTo>
                  <a:close/>
                </a:path>
              </a:pathLst>
            </a:custGeom>
            <a:grpFill/>
            <a:ln w="9525" cap="flat">
              <a:noFill/>
              <a:prstDash val="solid"/>
              <a:miter/>
            </a:ln>
          </p:spPr>
          <p:txBody>
            <a:bodyPr rtlCol="0" anchor="ctr"/>
            <a:lstStyle/>
            <a:p>
              <a:endParaRPr lang="en-US" dirty="0">
                <a:solidFill>
                  <a:srgbClr val="0070C0"/>
                </a:solidFill>
                <a:latin typeface="Arial" panose="020B0604020202020204" pitchFamily="34" charset="0"/>
                <a:cs typeface="Arial" panose="020B0604020202020204" pitchFamily="34" charset="0"/>
              </a:endParaRPr>
            </a:p>
          </p:txBody>
        </p:sp>
        <p:sp>
          <p:nvSpPr>
            <p:cNvPr id="296" name="Freeform: Shape 295">
              <a:extLst>
                <a:ext uri="{FF2B5EF4-FFF2-40B4-BE49-F238E27FC236}">
                  <a16:creationId xmlns:a16="http://schemas.microsoft.com/office/drawing/2014/main" id="{69046B60-D281-4A68-A045-04565DECD479}"/>
                </a:ext>
              </a:extLst>
            </p:cNvPr>
            <p:cNvSpPr/>
            <p:nvPr/>
          </p:nvSpPr>
          <p:spPr>
            <a:xfrm>
              <a:off x="6093828" y="3353542"/>
              <a:ext cx="76200" cy="76200"/>
            </a:xfrm>
            <a:custGeom>
              <a:avLst/>
              <a:gdLst>
                <a:gd name="connsiteX0" fmla="*/ 41519 w 76200"/>
                <a:gd name="connsiteY0" fmla="*/ 7144 h 76200"/>
                <a:gd name="connsiteX1" fmla="*/ 7144 w 76200"/>
                <a:gd name="connsiteY1" fmla="*/ 41539 h 76200"/>
                <a:gd name="connsiteX2" fmla="*/ 41519 w 76200"/>
                <a:gd name="connsiteY2" fmla="*/ 75905 h 76200"/>
                <a:gd name="connsiteX3" fmla="*/ 75905 w 76200"/>
                <a:gd name="connsiteY3" fmla="*/ 41539 h 76200"/>
                <a:gd name="connsiteX4" fmla="*/ 41519 w 76200"/>
                <a:gd name="connsiteY4" fmla="*/ 7144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6200">
                  <a:moveTo>
                    <a:pt x="41519" y="7144"/>
                  </a:moveTo>
                  <a:cubicBezTo>
                    <a:pt x="22565" y="7144"/>
                    <a:pt x="7144" y="22574"/>
                    <a:pt x="7144" y="41539"/>
                  </a:cubicBezTo>
                  <a:cubicBezTo>
                    <a:pt x="7144" y="60484"/>
                    <a:pt x="22565" y="75905"/>
                    <a:pt x="41519" y="75905"/>
                  </a:cubicBezTo>
                  <a:cubicBezTo>
                    <a:pt x="60474" y="75905"/>
                    <a:pt x="75905" y="60484"/>
                    <a:pt x="75905" y="41539"/>
                  </a:cubicBezTo>
                  <a:cubicBezTo>
                    <a:pt x="75905" y="22574"/>
                    <a:pt x="60474" y="7144"/>
                    <a:pt x="41519" y="7144"/>
                  </a:cubicBezTo>
                  <a:close/>
                </a:path>
              </a:pathLst>
            </a:custGeom>
            <a:grpFill/>
            <a:ln w="9525" cap="flat">
              <a:noFill/>
              <a:prstDash val="solid"/>
              <a:miter/>
            </a:ln>
          </p:spPr>
          <p:txBody>
            <a:bodyPr rtlCol="0" anchor="ctr"/>
            <a:lstStyle/>
            <a:p>
              <a:endParaRPr lang="en-US" dirty="0">
                <a:solidFill>
                  <a:srgbClr val="0070C0"/>
                </a:solidFill>
                <a:latin typeface="Arial" panose="020B0604020202020204" pitchFamily="34" charset="0"/>
                <a:cs typeface="Arial" panose="020B0604020202020204" pitchFamily="34" charset="0"/>
              </a:endParaRPr>
            </a:p>
          </p:txBody>
        </p:sp>
        <p:sp>
          <p:nvSpPr>
            <p:cNvPr id="297" name="Freeform: Shape 296">
              <a:extLst>
                <a:ext uri="{FF2B5EF4-FFF2-40B4-BE49-F238E27FC236}">
                  <a16:creationId xmlns:a16="http://schemas.microsoft.com/office/drawing/2014/main" id="{D609A174-9ADD-4A04-AFD0-AEB383D6C034}"/>
                </a:ext>
              </a:extLst>
            </p:cNvPr>
            <p:cNvSpPr/>
            <p:nvPr/>
          </p:nvSpPr>
          <p:spPr>
            <a:xfrm>
              <a:off x="6183239" y="3353542"/>
              <a:ext cx="76200" cy="76200"/>
            </a:xfrm>
            <a:custGeom>
              <a:avLst/>
              <a:gdLst>
                <a:gd name="connsiteX0" fmla="*/ 41510 w 76200"/>
                <a:gd name="connsiteY0" fmla="*/ 7144 h 76200"/>
                <a:gd name="connsiteX1" fmla="*/ 7144 w 76200"/>
                <a:gd name="connsiteY1" fmla="*/ 41539 h 76200"/>
                <a:gd name="connsiteX2" fmla="*/ 41510 w 76200"/>
                <a:gd name="connsiteY2" fmla="*/ 75905 h 76200"/>
                <a:gd name="connsiteX3" fmla="*/ 75895 w 76200"/>
                <a:gd name="connsiteY3" fmla="*/ 41539 h 76200"/>
                <a:gd name="connsiteX4" fmla="*/ 41510 w 76200"/>
                <a:gd name="connsiteY4" fmla="*/ 7144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6200">
                  <a:moveTo>
                    <a:pt x="41510" y="7144"/>
                  </a:moveTo>
                  <a:cubicBezTo>
                    <a:pt x="22546" y="7144"/>
                    <a:pt x="7144" y="22574"/>
                    <a:pt x="7144" y="41539"/>
                  </a:cubicBezTo>
                  <a:cubicBezTo>
                    <a:pt x="7144" y="60484"/>
                    <a:pt x="22546" y="75905"/>
                    <a:pt x="41510" y="75905"/>
                  </a:cubicBezTo>
                  <a:cubicBezTo>
                    <a:pt x="60465" y="75905"/>
                    <a:pt x="75895" y="60484"/>
                    <a:pt x="75895" y="41539"/>
                  </a:cubicBezTo>
                  <a:cubicBezTo>
                    <a:pt x="75895" y="22574"/>
                    <a:pt x="60465" y="7144"/>
                    <a:pt x="41510" y="7144"/>
                  </a:cubicBezTo>
                  <a:close/>
                </a:path>
              </a:pathLst>
            </a:custGeom>
            <a:grpFill/>
            <a:ln w="9525" cap="flat">
              <a:noFill/>
              <a:prstDash val="solid"/>
              <a:miter/>
            </a:ln>
          </p:spPr>
          <p:txBody>
            <a:bodyPr rtlCol="0" anchor="ctr"/>
            <a:lstStyle/>
            <a:p>
              <a:endParaRPr lang="en-US" dirty="0">
                <a:solidFill>
                  <a:srgbClr val="0070C0"/>
                </a:solidFill>
                <a:latin typeface="Arial" panose="020B0604020202020204" pitchFamily="34" charset="0"/>
                <a:cs typeface="Arial" panose="020B0604020202020204" pitchFamily="34" charset="0"/>
              </a:endParaRPr>
            </a:p>
          </p:txBody>
        </p:sp>
        <p:sp>
          <p:nvSpPr>
            <p:cNvPr id="298" name="Freeform: Shape 297">
              <a:extLst>
                <a:ext uri="{FF2B5EF4-FFF2-40B4-BE49-F238E27FC236}">
                  <a16:creationId xmlns:a16="http://schemas.microsoft.com/office/drawing/2014/main" id="{8DCB1FC1-A40C-4584-A234-084F3107E7DF}"/>
                </a:ext>
              </a:extLst>
            </p:cNvPr>
            <p:cNvSpPr/>
            <p:nvPr/>
          </p:nvSpPr>
          <p:spPr>
            <a:xfrm>
              <a:off x="6416459" y="3353542"/>
              <a:ext cx="76200" cy="76200"/>
            </a:xfrm>
            <a:custGeom>
              <a:avLst/>
              <a:gdLst>
                <a:gd name="connsiteX0" fmla="*/ 41529 w 76200"/>
                <a:gd name="connsiteY0" fmla="*/ 7144 h 76200"/>
                <a:gd name="connsiteX1" fmla="*/ 7144 w 76200"/>
                <a:gd name="connsiteY1" fmla="*/ 41539 h 76200"/>
                <a:gd name="connsiteX2" fmla="*/ 41529 w 76200"/>
                <a:gd name="connsiteY2" fmla="*/ 75905 h 76200"/>
                <a:gd name="connsiteX3" fmla="*/ 75905 w 76200"/>
                <a:gd name="connsiteY3" fmla="*/ 41539 h 76200"/>
                <a:gd name="connsiteX4" fmla="*/ 41529 w 76200"/>
                <a:gd name="connsiteY4" fmla="*/ 7144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6200">
                  <a:moveTo>
                    <a:pt x="41529" y="7144"/>
                  </a:moveTo>
                  <a:cubicBezTo>
                    <a:pt x="22565" y="7144"/>
                    <a:pt x="7144" y="22574"/>
                    <a:pt x="7144" y="41539"/>
                  </a:cubicBezTo>
                  <a:cubicBezTo>
                    <a:pt x="7144" y="60484"/>
                    <a:pt x="22565" y="75905"/>
                    <a:pt x="41529" y="75905"/>
                  </a:cubicBezTo>
                  <a:cubicBezTo>
                    <a:pt x="60474" y="75905"/>
                    <a:pt x="75905" y="60484"/>
                    <a:pt x="75905" y="41539"/>
                  </a:cubicBezTo>
                  <a:cubicBezTo>
                    <a:pt x="75905" y="22574"/>
                    <a:pt x="60474" y="7144"/>
                    <a:pt x="41529" y="7144"/>
                  </a:cubicBezTo>
                  <a:close/>
                </a:path>
              </a:pathLst>
            </a:custGeom>
            <a:grpFill/>
            <a:ln w="9525" cap="flat">
              <a:noFill/>
              <a:prstDash val="solid"/>
              <a:miter/>
            </a:ln>
          </p:spPr>
          <p:txBody>
            <a:bodyPr rtlCol="0" anchor="ctr"/>
            <a:lstStyle/>
            <a:p>
              <a:endParaRPr lang="en-US" dirty="0">
                <a:solidFill>
                  <a:srgbClr val="0070C0"/>
                </a:solidFill>
                <a:latin typeface="Arial" panose="020B0604020202020204" pitchFamily="34" charset="0"/>
                <a:cs typeface="Arial" panose="020B0604020202020204" pitchFamily="34" charset="0"/>
              </a:endParaRPr>
            </a:p>
          </p:txBody>
        </p:sp>
        <p:sp>
          <p:nvSpPr>
            <p:cNvPr id="299" name="Freeform: Shape 298">
              <a:extLst>
                <a:ext uri="{FF2B5EF4-FFF2-40B4-BE49-F238E27FC236}">
                  <a16:creationId xmlns:a16="http://schemas.microsoft.com/office/drawing/2014/main" id="{A2C184E4-F14A-4FAC-B8B0-C579FC74401A}"/>
                </a:ext>
              </a:extLst>
            </p:cNvPr>
            <p:cNvSpPr/>
            <p:nvPr/>
          </p:nvSpPr>
          <p:spPr>
            <a:xfrm>
              <a:off x="6102677" y="3183264"/>
              <a:ext cx="419100" cy="219075"/>
            </a:xfrm>
            <a:custGeom>
              <a:avLst/>
              <a:gdLst>
                <a:gd name="connsiteX0" fmla="*/ 395097 w 419100"/>
                <a:gd name="connsiteY0" fmla="*/ 123187 h 219075"/>
                <a:gd name="connsiteX1" fmla="*/ 370027 w 419100"/>
                <a:gd name="connsiteY1" fmla="*/ 122653 h 219075"/>
                <a:gd name="connsiteX2" fmla="*/ 328451 w 419100"/>
                <a:gd name="connsiteY2" fmla="*/ 123111 h 219075"/>
                <a:gd name="connsiteX3" fmla="*/ 328451 w 419100"/>
                <a:gd name="connsiteY3" fmla="*/ 81629 h 219075"/>
                <a:gd name="connsiteX4" fmla="*/ 315335 w 419100"/>
                <a:gd name="connsiteY4" fmla="*/ 66046 h 219075"/>
                <a:gd name="connsiteX5" fmla="*/ 296923 w 419100"/>
                <a:gd name="connsiteY5" fmla="*/ 66046 h 219075"/>
                <a:gd name="connsiteX6" fmla="*/ 280226 w 419100"/>
                <a:gd name="connsiteY6" fmla="*/ 37690 h 219075"/>
                <a:gd name="connsiteX7" fmla="*/ 212846 w 419100"/>
                <a:gd name="connsiteY7" fmla="*/ 7144 h 219075"/>
                <a:gd name="connsiteX8" fmla="*/ 198006 w 419100"/>
                <a:gd name="connsiteY8" fmla="*/ 10916 h 219075"/>
                <a:gd name="connsiteX9" fmla="*/ 195024 w 419100"/>
                <a:gd name="connsiteY9" fmla="*/ 23508 h 219075"/>
                <a:gd name="connsiteX10" fmla="*/ 195034 w 419100"/>
                <a:gd name="connsiteY10" fmla="*/ 25546 h 219075"/>
                <a:gd name="connsiteX11" fmla="*/ 195034 w 419100"/>
                <a:gd name="connsiteY11" fmla="*/ 152619 h 219075"/>
                <a:gd name="connsiteX12" fmla="*/ 10249 w 419100"/>
                <a:gd name="connsiteY12" fmla="*/ 152619 h 219075"/>
                <a:gd name="connsiteX13" fmla="*/ 7144 w 419100"/>
                <a:gd name="connsiteY13" fmla="*/ 155705 h 219075"/>
                <a:gd name="connsiteX14" fmla="*/ 7144 w 419100"/>
                <a:gd name="connsiteY14" fmla="*/ 168659 h 219075"/>
                <a:gd name="connsiteX15" fmla="*/ 10249 w 419100"/>
                <a:gd name="connsiteY15" fmla="*/ 171755 h 219075"/>
                <a:gd name="connsiteX16" fmla="*/ 59836 w 419100"/>
                <a:gd name="connsiteY16" fmla="*/ 171755 h 219075"/>
                <a:gd name="connsiteX17" fmla="*/ 72533 w 419100"/>
                <a:gd name="connsiteY17" fmla="*/ 189852 h 219075"/>
                <a:gd name="connsiteX18" fmla="*/ 75619 w 419100"/>
                <a:gd name="connsiteY18" fmla="*/ 192948 h 219075"/>
                <a:gd name="connsiteX19" fmla="*/ 78696 w 419100"/>
                <a:gd name="connsiteY19" fmla="*/ 189852 h 219075"/>
                <a:gd name="connsiteX20" fmla="*/ 94907 w 419100"/>
                <a:gd name="connsiteY20" fmla="*/ 173803 h 219075"/>
                <a:gd name="connsiteX21" fmla="*/ 154305 w 419100"/>
                <a:gd name="connsiteY21" fmla="*/ 173803 h 219075"/>
                <a:gd name="connsiteX22" fmla="*/ 170869 w 419100"/>
                <a:gd name="connsiteY22" fmla="*/ 211788 h 219075"/>
                <a:gd name="connsiteX23" fmla="*/ 173965 w 419100"/>
                <a:gd name="connsiteY23" fmla="*/ 214865 h 219075"/>
                <a:gd name="connsiteX24" fmla="*/ 302371 w 419100"/>
                <a:gd name="connsiteY24" fmla="*/ 214865 h 219075"/>
                <a:gd name="connsiteX25" fmla="*/ 305448 w 419100"/>
                <a:gd name="connsiteY25" fmla="*/ 211884 h 219075"/>
                <a:gd name="connsiteX26" fmla="*/ 312087 w 419100"/>
                <a:gd name="connsiteY26" fmla="*/ 188404 h 219075"/>
                <a:gd name="connsiteX27" fmla="*/ 352997 w 419100"/>
                <a:gd name="connsiteY27" fmla="*/ 165240 h 219075"/>
                <a:gd name="connsiteX28" fmla="*/ 394164 w 419100"/>
                <a:gd name="connsiteY28" fmla="*/ 189090 h 219075"/>
                <a:gd name="connsiteX29" fmla="*/ 401212 w 419100"/>
                <a:gd name="connsiteY29" fmla="*/ 213608 h 219075"/>
                <a:gd name="connsiteX30" fmla="*/ 404308 w 419100"/>
                <a:gd name="connsiteY30" fmla="*/ 216551 h 219075"/>
                <a:gd name="connsiteX31" fmla="*/ 417205 w 419100"/>
                <a:gd name="connsiteY31" fmla="*/ 216551 h 219075"/>
                <a:gd name="connsiteX32" fmla="*/ 420281 w 419100"/>
                <a:gd name="connsiteY32" fmla="*/ 213465 h 219075"/>
                <a:gd name="connsiteX33" fmla="*/ 420281 w 419100"/>
                <a:gd name="connsiteY33" fmla="*/ 159058 h 219075"/>
                <a:gd name="connsiteX34" fmla="*/ 419843 w 419100"/>
                <a:gd name="connsiteY34" fmla="*/ 158620 h 219075"/>
                <a:gd name="connsiteX35" fmla="*/ 406337 w 419100"/>
                <a:gd name="connsiteY35" fmla="*/ 158620 h 219075"/>
                <a:gd name="connsiteX36" fmla="*/ 397945 w 419100"/>
                <a:gd name="connsiteY36" fmla="*/ 150228 h 219075"/>
                <a:gd name="connsiteX37" fmla="*/ 406337 w 419100"/>
                <a:gd name="connsiteY37" fmla="*/ 141837 h 219075"/>
                <a:gd name="connsiteX38" fmla="*/ 419843 w 419100"/>
                <a:gd name="connsiteY38" fmla="*/ 141837 h 219075"/>
                <a:gd name="connsiteX39" fmla="*/ 420281 w 419100"/>
                <a:gd name="connsiteY39" fmla="*/ 141399 h 219075"/>
                <a:gd name="connsiteX40" fmla="*/ 420281 w 419100"/>
                <a:gd name="connsiteY40" fmla="*/ 134474 h 219075"/>
                <a:gd name="connsiteX41" fmla="*/ 395097 w 419100"/>
                <a:gd name="connsiteY41" fmla="*/ 123187 h 219075"/>
                <a:gd name="connsiteX42" fmla="*/ 311020 w 419100"/>
                <a:gd name="connsiteY42" fmla="*/ 89764 h 219075"/>
                <a:gd name="connsiteX43" fmla="*/ 311020 w 419100"/>
                <a:gd name="connsiteY43" fmla="*/ 123215 h 219075"/>
                <a:gd name="connsiteX44" fmla="*/ 271624 w 419100"/>
                <a:gd name="connsiteY44" fmla="*/ 123215 h 219075"/>
                <a:gd name="connsiteX45" fmla="*/ 271624 w 419100"/>
                <a:gd name="connsiteY45" fmla="*/ 83810 h 219075"/>
                <a:gd name="connsiteX46" fmla="*/ 305067 w 419100"/>
                <a:gd name="connsiteY46" fmla="*/ 83810 h 219075"/>
                <a:gd name="connsiteX47" fmla="*/ 311020 w 419100"/>
                <a:gd name="connsiteY47" fmla="*/ 89764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19100" h="219075">
                  <a:moveTo>
                    <a:pt x="395097" y="123187"/>
                  </a:moveTo>
                  <a:cubicBezTo>
                    <a:pt x="390506" y="122834"/>
                    <a:pt x="382067" y="122653"/>
                    <a:pt x="370027" y="122653"/>
                  </a:cubicBezTo>
                  <a:cubicBezTo>
                    <a:pt x="354111" y="122653"/>
                    <a:pt x="335966" y="122968"/>
                    <a:pt x="328451" y="123111"/>
                  </a:cubicBezTo>
                  <a:lnTo>
                    <a:pt x="328451" y="81629"/>
                  </a:lnTo>
                  <a:cubicBezTo>
                    <a:pt x="328451" y="71142"/>
                    <a:pt x="324155" y="66046"/>
                    <a:pt x="315335" y="66046"/>
                  </a:cubicBezTo>
                  <a:lnTo>
                    <a:pt x="296923" y="66046"/>
                  </a:lnTo>
                  <a:cubicBezTo>
                    <a:pt x="295180" y="61255"/>
                    <a:pt x="290217" y="49530"/>
                    <a:pt x="280226" y="37690"/>
                  </a:cubicBezTo>
                  <a:cubicBezTo>
                    <a:pt x="268453" y="23765"/>
                    <a:pt x="247202" y="7144"/>
                    <a:pt x="212846" y="7144"/>
                  </a:cubicBezTo>
                  <a:cubicBezTo>
                    <a:pt x="204978" y="7144"/>
                    <a:pt x="200673" y="8239"/>
                    <a:pt x="198006" y="10916"/>
                  </a:cubicBezTo>
                  <a:cubicBezTo>
                    <a:pt x="194958" y="13983"/>
                    <a:pt x="194986" y="18193"/>
                    <a:pt x="195024" y="23508"/>
                  </a:cubicBezTo>
                  <a:cubicBezTo>
                    <a:pt x="195024" y="24165"/>
                    <a:pt x="195034" y="24841"/>
                    <a:pt x="195034" y="25546"/>
                  </a:cubicBezTo>
                  <a:lnTo>
                    <a:pt x="195034" y="152619"/>
                  </a:lnTo>
                  <a:lnTo>
                    <a:pt x="10249" y="152619"/>
                  </a:lnTo>
                  <a:cubicBezTo>
                    <a:pt x="8544" y="152619"/>
                    <a:pt x="7144" y="154010"/>
                    <a:pt x="7144" y="155705"/>
                  </a:cubicBezTo>
                  <a:lnTo>
                    <a:pt x="7144" y="168659"/>
                  </a:lnTo>
                  <a:cubicBezTo>
                    <a:pt x="7144" y="170364"/>
                    <a:pt x="8544" y="171755"/>
                    <a:pt x="10249" y="171755"/>
                  </a:cubicBezTo>
                  <a:lnTo>
                    <a:pt x="59836" y="171755"/>
                  </a:lnTo>
                  <a:cubicBezTo>
                    <a:pt x="62113" y="172507"/>
                    <a:pt x="72533" y="176746"/>
                    <a:pt x="72533" y="189852"/>
                  </a:cubicBezTo>
                  <a:cubicBezTo>
                    <a:pt x="72533" y="191567"/>
                    <a:pt x="73924" y="192948"/>
                    <a:pt x="75619" y="192948"/>
                  </a:cubicBezTo>
                  <a:cubicBezTo>
                    <a:pt x="77333" y="192948"/>
                    <a:pt x="78696" y="191557"/>
                    <a:pt x="78696" y="189852"/>
                  </a:cubicBezTo>
                  <a:cubicBezTo>
                    <a:pt x="78696" y="176298"/>
                    <a:pt x="93307" y="174022"/>
                    <a:pt x="94907" y="173803"/>
                  </a:cubicBezTo>
                  <a:lnTo>
                    <a:pt x="154305" y="173803"/>
                  </a:lnTo>
                  <a:cubicBezTo>
                    <a:pt x="157277" y="175108"/>
                    <a:pt x="170869" y="182690"/>
                    <a:pt x="170869" y="211788"/>
                  </a:cubicBezTo>
                  <a:cubicBezTo>
                    <a:pt x="170869" y="213484"/>
                    <a:pt x="172269" y="214865"/>
                    <a:pt x="173965" y="214865"/>
                  </a:cubicBezTo>
                  <a:lnTo>
                    <a:pt x="302371" y="214865"/>
                  </a:lnTo>
                  <a:cubicBezTo>
                    <a:pt x="304029" y="214865"/>
                    <a:pt x="305372" y="213560"/>
                    <a:pt x="305448" y="211884"/>
                  </a:cubicBezTo>
                  <a:cubicBezTo>
                    <a:pt x="305448" y="211760"/>
                    <a:pt x="305953" y="200025"/>
                    <a:pt x="312087" y="188404"/>
                  </a:cubicBezTo>
                  <a:cubicBezTo>
                    <a:pt x="320202" y="173050"/>
                    <a:pt x="333966" y="165240"/>
                    <a:pt x="352997" y="165240"/>
                  </a:cubicBezTo>
                  <a:cubicBezTo>
                    <a:pt x="371961" y="165240"/>
                    <a:pt x="385829" y="173269"/>
                    <a:pt x="394164" y="189090"/>
                  </a:cubicBezTo>
                  <a:cubicBezTo>
                    <a:pt x="400536" y="201139"/>
                    <a:pt x="401212" y="213503"/>
                    <a:pt x="401212" y="213608"/>
                  </a:cubicBezTo>
                  <a:cubicBezTo>
                    <a:pt x="401298" y="215255"/>
                    <a:pt x="402650" y="216551"/>
                    <a:pt x="404308" y="216551"/>
                  </a:cubicBezTo>
                  <a:lnTo>
                    <a:pt x="417205" y="216551"/>
                  </a:lnTo>
                  <a:cubicBezTo>
                    <a:pt x="418890" y="216551"/>
                    <a:pt x="420281" y="215170"/>
                    <a:pt x="420281" y="213465"/>
                  </a:cubicBezTo>
                  <a:lnTo>
                    <a:pt x="420281" y="159058"/>
                  </a:lnTo>
                  <a:cubicBezTo>
                    <a:pt x="420281" y="158829"/>
                    <a:pt x="420081" y="158620"/>
                    <a:pt x="419843" y="158620"/>
                  </a:cubicBezTo>
                  <a:lnTo>
                    <a:pt x="406337" y="158620"/>
                  </a:lnTo>
                  <a:cubicBezTo>
                    <a:pt x="401707" y="158620"/>
                    <a:pt x="397945" y="154857"/>
                    <a:pt x="397945" y="150228"/>
                  </a:cubicBezTo>
                  <a:cubicBezTo>
                    <a:pt x="397945" y="145599"/>
                    <a:pt x="401707" y="141837"/>
                    <a:pt x="406337" y="141837"/>
                  </a:cubicBezTo>
                  <a:lnTo>
                    <a:pt x="419843" y="141837"/>
                  </a:lnTo>
                  <a:cubicBezTo>
                    <a:pt x="420072" y="141837"/>
                    <a:pt x="420281" y="141637"/>
                    <a:pt x="420281" y="141399"/>
                  </a:cubicBezTo>
                  <a:lnTo>
                    <a:pt x="420281" y="134474"/>
                  </a:lnTo>
                  <a:cubicBezTo>
                    <a:pt x="420319" y="125130"/>
                    <a:pt x="409185" y="124273"/>
                    <a:pt x="395097" y="123187"/>
                  </a:cubicBezTo>
                  <a:close/>
                  <a:moveTo>
                    <a:pt x="311020" y="89764"/>
                  </a:moveTo>
                  <a:lnTo>
                    <a:pt x="311020" y="123215"/>
                  </a:lnTo>
                  <a:lnTo>
                    <a:pt x="271624" y="123215"/>
                  </a:lnTo>
                  <a:lnTo>
                    <a:pt x="271624" y="83810"/>
                  </a:lnTo>
                  <a:lnTo>
                    <a:pt x="305067" y="83810"/>
                  </a:lnTo>
                  <a:cubicBezTo>
                    <a:pt x="308362" y="83810"/>
                    <a:pt x="311020" y="86477"/>
                    <a:pt x="311020" y="89764"/>
                  </a:cubicBezTo>
                  <a:close/>
                </a:path>
              </a:pathLst>
            </a:custGeom>
            <a:grpFill/>
            <a:ln w="9525" cap="flat">
              <a:noFill/>
              <a:prstDash val="solid"/>
              <a:miter/>
            </a:ln>
          </p:spPr>
          <p:txBody>
            <a:bodyPr rtlCol="0" anchor="ctr"/>
            <a:lstStyle/>
            <a:p>
              <a:endParaRPr lang="en-US" dirty="0">
                <a:solidFill>
                  <a:srgbClr val="0070C0"/>
                </a:solidFill>
                <a:latin typeface="Arial" panose="020B0604020202020204" pitchFamily="34" charset="0"/>
                <a:cs typeface="Arial" panose="020B0604020202020204" pitchFamily="34" charset="0"/>
              </a:endParaRPr>
            </a:p>
          </p:txBody>
        </p:sp>
        <p:sp>
          <p:nvSpPr>
            <p:cNvPr id="300" name="Freeform: Shape 299">
              <a:extLst>
                <a:ext uri="{FF2B5EF4-FFF2-40B4-BE49-F238E27FC236}">
                  <a16:creationId xmlns:a16="http://schemas.microsoft.com/office/drawing/2014/main" id="{A66B0E6F-400A-48CF-ABF1-2A1C223EC731}"/>
                </a:ext>
              </a:extLst>
            </p:cNvPr>
            <p:cNvSpPr/>
            <p:nvPr/>
          </p:nvSpPr>
          <p:spPr>
            <a:xfrm>
              <a:off x="5661841" y="3183274"/>
              <a:ext cx="628650" cy="200025"/>
            </a:xfrm>
            <a:custGeom>
              <a:avLst/>
              <a:gdLst>
                <a:gd name="connsiteX0" fmla="*/ 627002 w 628650"/>
                <a:gd name="connsiteY0" fmla="*/ 141522 h 200025"/>
                <a:gd name="connsiteX1" fmla="*/ 627002 w 628650"/>
                <a:gd name="connsiteY1" fmla="*/ 10230 h 200025"/>
                <a:gd name="connsiteX2" fmla="*/ 623907 w 628650"/>
                <a:gd name="connsiteY2" fmla="*/ 7144 h 200025"/>
                <a:gd name="connsiteX3" fmla="*/ 10239 w 628650"/>
                <a:gd name="connsiteY3" fmla="*/ 7144 h 200025"/>
                <a:gd name="connsiteX4" fmla="*/ 7144 w 628650"/>
                <a:gd name="connsiteY4" fmla="*/ 10230 h 200025"/>
                <a:gd name="connsiteX5" fmla="*/ 7144 w 628650"/>
                <a:gd name="connsiteY5" fmla="*/ 155105 h 200025"/>
                <a:gd name="connsiteX6" fmla="*/ 7582 w 628650"/>
                <a:gd name="connsiteY6" fmla="*/ 155543 h 200025"/>
                <a:gd name="connsiteX7" fmla="*/ 15783 w 628650"/>
                <a:gd name="connsiteY7" fmla="*/ 155543 h 200025"/>
                <a:gd name="connsiteX8" fmla="*/ 24174 w 628650"/>
                <a:gd name="connsiteY8" fmla="*/ 163935 h 200025"/>
                <a:gd name="connsiteX9" fmla="*/ 15783 w 628650"/>
                <a:gd name="connsiteY9" fmla="*/ 172326 h 200025"/>
                <a:gd name="connsiteX10" fmla="*/ 7582 w 628650"/>
                <a:gd name="connsiteY10" fmla="*/ 172326 h 200025"/>
                <a:gd name="connsiteX11" fmla="*/ 7144 w 628650"/>
                <a:gd name="connsiteY11" fmla="*/ 172774 h 200025"/>
                <a:gd name="connsiteX12" fmla="*/ 7144 w 628650"/>
                <a:gd name="connsiteY12" fmla="*/ 190605 h 200025"/>
                <a:gd name="connsiteX13" fmla="*/ 10239 w 628650"/>
                <a:gd name="connsiteY13" fmla="*/ 193691 h 200025"/>
                <a:gd name="connsiteX14" fmla="*/ 53521 w 628650"/>
                <a:gd name="connsiteY14" fmla="*/ 193691 h 200025"/>
                <a:gd name="connsiteX15" fmla="*/ 56388 w 628650"/>
                <a:gd name="connsiteY15" fmla="*/ 191757 h 200025"/>
                <a:gd name="connsiteX16" fmla="*/ 100727 w 628650"/>
                <a:gd name="connsiteY16" fmla="*/ 164163 h 200025"/>
                <a:gd name="connsiteX17" fmla="*/ 143418 w 628650"/>
                <a:gd name="connsiteY17" fmla="*/ 187204 h 200025"/>
                <a:gd name="connsiteX18" fmla="*/ 146275 w 628650"/>
                <a:gd name="connsiteY18" fmla="*/ 189138 h 200025"/>
                <a:gd name="connsiteX19" fmla="*/ 149133 w 628650"/>
                <a:gd name="connsiteY19" fmla="*/ 187204 h 200025"/>
                <a:gd name="connsiteX20" fmla="*/ 193739 w 628650"/>
                <a:gd name="connsiteY20" fmla="*/ 164402 h 200025"/>
                <a:gd name="connsiteX21" fmla="*/ 238782 w 628650"/>
                <a:gd name="connsiteY21" fmla="*/ 191662 h 200025"/>
                <a:gd name="connsiteX22" fmla="*/ 241697 w 628650"/>
                <a:gd name="connsiteY22" fmla="*/ 193691 h 200025"/>
                <a:gd name="connsiteX23" fmla="*/ 435254 w 628650"/>
                <a:gd name="connsiteY23" fmla="*/ 193691 h 200025"/>
                <a:gd name="connsiteX24" fmla="*/ 438350 w 628650"/>
                <a:gd name="connsiteY24" fmla="*/ 190605 h 200025"/>
                <a:gd name="connsiteX25" fmla="*/ 438350 w 628650"/>
                <a:gd name="connsiteY25" fmla="*/ 144618 h 200025"/>
                <a:gd name="connsiteX26" fmla="*/ 623897 w 628650"/>
                <a:gd name="connsiteY26" fmla="*/ 144609 h 200025"/>
                <a:gd name="connsiteX27" fmla="*/ 627002 w 628650"/>
                <a:gd name="connsiteY27" fmla="*/ 141522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28650" h="200025">
                  <a:moveTo>
                    <a:pt x="627002" y="141522"/>
                  </a:moveTo>
                  <a:lnTo>
                    <a:pt x="627002" y="10230"/>
                  </a:lnTo>
                  <a:cubicBezTo>
                    <a:pt x="627002" y="8525"/>
                    <a:pt x="625612" y="7144"/>
                    <a:pt x="623907" y="7144"/>
                  </a:cubicBezTo>
                  <a:lnTo>
                    <a:pt x="10239" y="7144"/>
                  </a:lnTo>
                  <a:cubicBezTo>
                    <a:pt x="8534" y="7144"/>
                    <a:pt x="7144" y="8534"/>
                    <a:pt x="7144" y="10230"/>
                  </a:cubicBezTo>
                  <a:lnTo>
                    <a:pt x="7144" y="155105"/>
                  </a:lnTo>
                  <a:cubicBezTo>
                    <a:pt x="7144" y="155343"/>
                    <a:pt x="7344" y="155543"/>
                    <a:pt x="7582" y="155543"/>
                  </a:cubicBezTo>
                  <a:lnTo>
                    <a:pt x="15783" y="155543"/>
                  </a:lnTo>
                  <a:cubicBezTo>
                    <a:pt x="20403" y="155543"/>
                    <a:pt x="24174" y="159315"/>
                    <a:pt x="24174" y="163935"/>
                  </a:cubicBezTo>
                  <a:cubicBezTo>
                    <a:pt x="24174" y="168564"/>
                    <a:pt x="20403" y="172326"/>
                    <a:pt x="15783" y="172326"/>
                  </a:cubicBezTo>
                  <a:lnTo>
                    <a:pt x="7582" y="172326"/>
                  </a:lnTo>
                  <a:cubicBezTo>
                    <a:pt x="7334" y="172326"/>
                    <a:pt x="7144" y="172526"/>
                    <a:pt x="7144" y="172774"/>
                  </a:cubicBezTo>
                  <a:lnTo>
                    <a:pt x="7144" y="190605"/>
                  </a:lnTo>
                  <a:cubicBezTo>
                    <a:pt x="7144" y="192319"/>
                    <a:pt x="8534" y="193691"/>
                    <a:pt x="10239" y="193691"/>
                  </a:cubicBezTo>
                  <a:lnTo>
                    <a:pt x="53521" y="193691"/>
                  </a:lnTo>
                  <a:cubicBezTo>
                    <a:pt x="54797" y="193691"/>
                    <a:pt x="55921" y="192948"/>
                    <a:pt x="56388" y="191757"/>
                  </a:cubicBezTo>
                  <a:cubicBezTo>
                    <a:pt x="56502" y="191481"/>
                    <a:pt x="67847" y="164163"/>
                    <a:pt x="100727" y="164163"/>
                  </a:cubicBezTo>
                  <a:cubicBezTo>
                    <a:pt x="133474" y="164163"/>
                    <a:pt x="143018" y="186261"/>
                    <a:pt x="143418" y="187204"/>
                  </a:cubicBezTo>
                  <a:cubicBezTo>
                    <a:pt x="143885" y="188395"/>
                    <a:pt x="145018" y="189138"/>
                    <a:pt x="146275" y="189138"/>
                  </a:cubicBezTo>
                  <a:cubicBezTo>
                    <a:pt x="147542" y="189138"/>
                    <a:pt x="148666" y="188395"/>
                    <a:pt x="149133" y="187204"/>
                  </a:cubicBezTo>
                  <a:cubicBezTo>
                    <a:pt x="149228" y="186995"/>
                    <a:pt x="158963" y="164402"/>
                    <a:pt x="193739" y="164402"/>
                  </a:cubicBezTo>
                  <a:cubicBezTo>
                    <a:pt x="228371" y="164402"/>
                    <a:pt x="238382" y="190557"/>
                    <a:pt x="238782" y="191662"/>
                  </a:cubicBezTo>
                  <a:cubicBezTo>
                    <a:pt x="239220" y="192891"/>
                    <a:pt x="240392" y="193691"/>
                    <a:pt x="241697" y="193691"/>
                  </a:cubicBezTo>
                  <a:lnTo>
                    <a:pt x="435254" y="193691"/>
                  </a:lnTo>
                  <a:cubicBezTo>
                    <a:pt x="436969" y="193691"/>
                    <a:pt x="438350" y="192310"/>
                    <a:pt x="438350" y="190605"/>
                  </a:cubicBezTo>
                  <a:lnTo>
                    <a:pt x="438350" y="144618"/>
                  </a:lnTo>
                  <a:lnTo>
                    <a:pt x="623897" y="144609"/>
                  </a:lnTo>
                  <a:cubicBezTo>
                    <a:pt x="625621" y="144609"/>
                    <a:pt x="627002" y="143218"/>
                    <a:pt x="627002" y="141522"/>
                  </a:cubicBezTo>
                  <a:close/>
                </a:path>
              </a:pathLst>
            </a:custGeom>
            <a:grpFill/>
            <a:ln w="9525" cap="flat">
              <a:noFill/>
              <a:prstDash val="solid"/>
              <a:miter/>
            </a:ln>
          </p:spPr>
          <p:txBody>
            <a:bodyPr rtlCol="0" anchor="ctr"/>
            <a:lstStyle/>
            <a:p>
              <a:endParaRPr lang="en-US" dirty="0">
                <a:solidFill>
                  <a:srgbClr val="0070C0"/>
                </a:solidFill>
                <a:latin typeface="Arial" panose="020B0604020202020204" pitchFamily="34" charset="0"/>
                <a:cs typeface="Arial" panose="020B0604020202020204" pitchFamily="34" charset="0"/>
              </a:endParaRPr>
            </a:p>
          </p:txBody>
        </p:sp>
      </p:grpSp>
      <p:grpSp>
        <p:nvGrpSpPr>
          <p:cNvPr id="301" name="Graphic 10">
            <a:extLst>
              <a:ext uri="{FF2B5EF4-FFF2-40B4-BE49-F238E27FC236}">
                <a16:creationId xmlns:a16="http://schemas.microsoft.com/office/drawing/2014/main" id="{9E130EA6-F8A2-45A9-BE26-A8EAB2014BC4}"/>
              </a:ext>
            </a:extLst>
          </p:cNvPr>
          <p:cNvGrpSpPr/>
          <p:nvPr/>
        </p:nvGrpSpPr>
        <p:grpSpPr>
          <a:xfrm>
            <a:off x="3302984" y="3155910"/>
            <a:ext cx="1507384" cy="1642650"/>
            <a:chOff x="5619750" y="2833687"/>
            <a:chExt cx="952500" cy="1190625"/>
          </a:xfrm>
          <a:solidFill>
            <a:schemeClr val="accent3"/>
          </a:solidFill>
        </p:grpSpPr>
        <p:sp>
          <p:nvSpPr>
            <p:cNvPr id="302" name="Freeform: Shape 301">
              <a:extLst>
                <a:ext uri="{FF2B5EF4-FFF2-40B4-BE49-F238E27FC236}">
                  <a16:creationId xmlns:a16="http://schemas.microsoft.com/office/drawing/2014/main" id="{C8F762FE-1CEA-41AF-99A8-3E67D10A415C}"/>
                </a:ext>
              </a:extLst>
            </p:cNvPr>
            <p:cNvSpPr/>
            <p:nvPr/>
          </p:nvSpPr>
          <p:spPr>
            <a:xfrm>
              <a:off x="5722182" y="3353542"/>
              <a:ext cx="76200" cy="76200"/>
            </a:xfrm>
            <a:custGeom>
              <a:avLst/>
              <a:gdLst>
                <a:gd name="connsiteX0" fmla="*/ 41519 w 76200"/>
                <a:gd name="connsiteY0" fmla="*/ 7144 h 76200"/>
                <a:gd name="connsiteX1" fmla="*/ 7144 w 76200"/>
                <a:gd name="connsiteY1" fmla="*/ 41539 h 76200"/>
                <a:gd name="connsiteX2" fmla="*/ 41519 w 76200"/>
                <a:gd name="connsiteY2" fmla="*/ 75905 h 76200"/>
                <a:gd name="connsiteX3" fmla="*/ 75914 w 76200"/>
                <a:gd name="connsiteY3" fmla="*/ 41539 h 76200"/>
                <a:gd name="connsiteX4" fmla="*/ 41519 w 76200"/>
                <a:gd name="connsiteY4" fmla="*/ 7144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6200">
                  <a:moveTo>
                    <a:pt x="41519" y="7144"/>
                  </a:moveTo>
                  <a:cubicBezTo>
                    <a:pt x="22565" y="7144"/>
                    <a:pt x="7144" y="22574"/>
                    <a:pt x="7144" y="41539"/>
                  </a:cubicBezTo>
                  <a:cubicBezTo>
                    <a:pt x="7144" y="60484"/>
                    <a:pt x="22565" y="75905"/>
                    <a:pt x="41519" y="75905"/>
                  </a:cubicBezTo>
                  <a:cubicBezTo>
                    <a:pt x="60493" y="75905"/>
                    <a:pt x="75914" y="60484"/>
                    <a:pt x="75914" y="41539"/>
                  </a:cubicBezTo>
                  <a:cubicBezTo>
                    <a:pt x="75914" y="22574"/>
                    <a:pt x="60493" y="7144"/>
                    <a:pt x="41519" y="7144"/>
                  </a:cubicBezTo>
                  <a:close/>
                </a:path>
              </a:pathLst>
            </a:custGeom>
            <a:grpFill/>
            <a:ln w="9525" cap="flat">
              <a:noFill/>
              <a:prstDash val="solid"/>
              <a:miter/>
            </a:ln>
          </p:spPr>
          <p:txBody>
            <a:bodyPr rtlCol="0" anchor="ctr"/>
            <a:lstStyle/>
            <a:p>
              <a:endParaRPr lang="en-US" dirty="0">
                <a:solidFill>
                  <a:srgbClr val="0070C0"/>
                </a:solidFill>
                <a:latin typeface="Arial" panose="020B0604020202020204" pitchFamily="34" charset="0"/>
                <a:cs typeface="Arial" panose="020B0604020202020204" pitchFamily="34" charset="0"/>
              </a:endParaRPr>
            </a:p>
          </p:txBody>
        </p:sp>
        <p:sp>
          <p:nvSpPr>
            <p:cNvPr id="303" name="Freeform: Shape 302">
              <a:extLst>
                <a:ext uri="{FF2B5EF4-FFF2-40B4-BE49-F238E27FC236}">
                  <a16:creationId xmlns:a16="http://schemas.microsoft.com/office/drawing/2014/main" id="{416075A1-8BC2-4A9F-9F98-D40A374DABA0}"/>
                </a:ext>
              </a:extLst>
            </p:cNvPr>
            <p:cNvSpPr/>
            <p:nvPr/>
          </p:nvSpPr>
          <p:spPr>
            <a:xfrm>
              <a:off x="5812298" y="3353542"/>
              <a:ext cx="76200" cy="76200"/>
            </a:xfrm>
            <a:custGeom>
              <a:avLst/>
              <a:gdLst>
                <a:gd name="connsiteX0" fmla="*/ 41519 w 76200"/>
                <a:gd name="connsiteY0" fmla="*/ 7144 h 76200"/>
                <a:gd name="connsiteX1" fmla="*/ 7144 w 76200"/>
                <a:gd name="connsiteY1" fmla="*/ 41539 h 76200"/>
                <a:gd name="connsiteX2" fmla="*/ 41519 w 76200"/>
                <a:gd name="connsiteY2" fmla="*/ 75905 h 76200"/>
                <a:gd name="connsiteX3" fmla="*/ 75905 w 76200"/>
                <a:gd name="connsiteY3" fmla="*/ 41539 h 76200"/>
                <a:gd name="connsiteX4" fmla="*/ 41519 w 76200"/>
                <a:gd name="connsiteY4" fmla="*/ 7144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6200">
                  <a:moveTo>
                    <a:pt x="41519" y="7144"/>
                  </a:moveTo>
                  <a:cubicBezTo>
                    <a:pt x="22555" y="7144"/>
                    <a:pt x="7144" y="22574"/>
                    <a:pt x="7144" y="41539"/>
                  </a:cubicBezTo>
                  <a:cubicBezTo>
                    <a:pt x="7144" y="60484"/>
                    <a:pt x="22565" y="75905"/>
                    <a:pt x="41519" y="75905"/>
                  </a:cubicBezTo>
                  <a:cubicBezTo>
                    <a:pt x="60484" y="75905"/>
                    <a:pt x="75905" y="60484"/>
                    <a:pt x="75905" y="41539"/>
                  </a:cubicBezTo>
                  <a:cubicBezTo>
                    <a:pt x="75914" y="22574"/>
                    <a:pt x="60484" y="7144"/>
                    <a:pt x="41519" y="7144"/>
                  </a:cubicBezTo>
                  <a:close/>
                </a:path>
              </a:pathLst>
            </a:custGeom>
            <a:grpFill/>
            <a:ln w="9525" cap="flat">
              <a:noFill/>
              <a:prstDash val="solid"/>
              <a:miter/>
            </a:ln>
          </p:spPr>
          <p:txBody>
            <a:bodyPr rtlCol="0" anchor="ctr"/>
            <a:lstStyle/>
            <a:p>
              <a:endParaRPr lang="en-US" dirty="0">
                <a:solidFill>
                  <a:srgbClr val="0070C0"/>
                </a:solidFill>
                <a:latin typeface="Arial" panose="020B0604020202020204" pitchFamily="34" charset="0"/>
                <a:cs typeface="Arial" panose="020B0604020202020204" pitchFamily="34" charset="0"/>
              </a:endParaRPr>
            </a:p>
          </p:txBody>
        </p:sp>
        <p:sp>
          <p:nvSpPr>
            <p:cNvPr id="304" name="Freeform: Shape 303">
              <a:extLst>
                <a:ext uri="{FF2B5EF4-FFF2-40B4-BE49-F238E27FC236}">
                  <a16:creationId xmlns:a16="http://schemas.microsoft.com/office/drawing/2014/main" id="{FC016C35-2705-4108-894E-D58282CE5579}"/>
                </a:ext>
              </a:extLst>
            </p:cNvPr>
            <p:cNvSpPr/>
            <p:nvPr/>
          </p:nvSpPr>
          <p:spPr>
            <a:xfrm>
              <a:off x="6093828" y="3353542"/>
              <a:ext cx="76200" cy="76200"/>
            </a:xfrm>
            <a:custGeom>
              <a:avLst/>
              <a:gdLst>
                <a:gd name="connsiteX0" fmla="*/ 41519 w 76200"/>
                <a:gd name="connsiteY0" fmla="*/ 7144 h 76200"/>
                <a:gd name="connsiteX1" fmla="*/ 7144 w 76200"/>
                <a:gd name="connsiteY1" fmla="*/ 41539 h 76200"/>
                <a:gd name="connsiteX2" fmla="*/ 41519 w 76200"/>
                <a:gd name="connsiteY2" fmla="*/ 75905 h 76200"/>
                <a:gd name="connsiteX3" fmla="*/ 75905 w 76200"/>
                <a:gd name="connsiteY3" fmla="*/ 41539 h 76200"/>
                <a:gd name="connsiteX4" fmla="*/ 41519 w 76200"/>
                <a:gd name="connsiteY4" fmla="*/ 7144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6200">
                  <a:moveTo>
                    <a:pt x="41519" y="7144"/>
                  </a:moveTo>
                  <a:cubicBezTo>
                    <a:pt x="22565" y="7144"/>
                    <a:pt x="7144" y="22574"/>
                    <a:pt x="7144" y="41539"/>
                  </a:cubicBezTo>
                  <a:cubicBezTo>
                    <a:pt x="7144" y="60484"/>
                    <a:pt x="22565" y="75905"/>
                    <a:pt x="41519" y="75905"/>
                  </a:cubicBezTo>
                  <a:cubicBezTo>
                    <a:pt x="60474" y="75905"/>
                    <a:pt x="75905" y="60484"/>
                    <a:pt x="75905" y="41539"/>
                  </a:cubicBezTo>
                  <a:cubicBezTo>
                    <a:pt x="75905" y="22574"/>
                    <a:pt x="60474" y="7144"/>
                    <a:pt x="41519" y="7144"/>
                  </a:cubicBezTo>
                  <a:close/>
                </a:path>
              </a:pathLst>
            </a:custGeom>
            <a:grpFill/>
            <a:ln w="9525" cap="flat">
              <a:noFill/>
              <a:prstDash val="solid"/>
              <a:miter/>
            </a:ln>
          </p:spPr>
          <p:txBody>
            <a:bodyPr rtlCol="0" anchor="ctr"/>
            <a:lstStyle/>
            <a:p>
              <a:endParaRPr lang="en-US" dirty="0">
                <a:solidFill>
                  <a:srgbClr val="0070C0"/>
                </a:solidFill>
                <a:latin typeface="Arial" panose="020B0604020202020204" pitchFamily="34" charset="0"/>
                <a:cs typeface="Arial" panose="020B0604020202020204" pitchFamily="34" charset="0"/>
              </a:endParaRPr>
            </a:p>
          </p:txBody>
        </p:sp>
        <p:sp>
          <p:nvSpPr>
            <p:cNvPr id="305" name="Freeform: Shape 304">
              <a:extLst>
                <a:ext uri="{FF2B5EF4-FFF2-40B4-BE49-F238E27FC236}">
                  <a16:creationId xmlns:a16="http://schemas.microsoft.com/office/drawing/2014/main" id="{5FE189DA-3D27-43E6-9075-E0DEE47D3A26}"/>
                </a:ext>
              </a:extLst>
            </p:cNvPr>
            <p:cNvSpPr/>
            <p:nvPr/>
          </p:nvSpPr>
          <p:spPr>
            <a:xfrm>
              <a:off x="6183239" y="3353542"/>
              <a:ext cx="76200" cy="76200"/>
            </a:xfrm>
            <a:custGeom>
              <a:avLst/>
              <a:gdLst>
                <a:gd name="connsiteX0" fmla="*/ 41510 w 76200"/>
                <a:gd name="connsiteY0" fmla="*/ 7144 h 76200"/>
                <a:gd name="connsiteX1" fmla="*/ 7144 w 76200"/>
                <a:gd name="connsiteY1" fmla="*/ 41539 h 76200"/>
                <a:gd name="connsiteX2" fmla="*/ 41510 w 76200"/>
                <a:gd name="connsiteY2" fmla="*/ 75905 h 76200"/>
                <a:gd name="connsiteX3" fmla="*/ 75895 w 76200"/>
                <a:gd name="connsiteY3" fmla="*/ 41539 h 76200"/>
                <a:gd name="connsiteX4" fmla="*/ 41510 w 76200"/>
                <a:gd name="connsiteY4" fmla="*/ 7144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6200">
                  <a:moveTo>
                    <a:pt x="41510" y="7144"/>
                  </a:moveTo>
                  <a:cubicBezTo>
                    <a:pt x="22546" y="7144"/>
                    <a:pt x="7144" y="22574"/>
                    <a:pt x="7144" y="41539"/>
                  </a:cubicBezTo>
                  <a:cubicBezTo>
                    <a:pt x="7144" y="60484"/>
                    <a:pt x="22546" y="75905"/>
                    <a:pt x="41510" y="75905"/>
                  </a:cubicBezTo>
                  <a:cubicBezTo>
                    <a:pt x="60465" y="75905"/>
                    <a:pt x="75895" y="60484"/>
                    <a:pt x="75895" y="41539"/>
                  </a:cubicBezTo>
                  <a:cubicBezTo>
                    <a:pt x="75895" y="22574"/>
                    <a:pt x="60465" y="7144"/>
                    <a:pt x="41510" y="7144"/>
                  </a:cubicBezTo>
                  <a:close/>
                </a:path>
              </a:pathLst>
            </a:custGeom>
            <a:grpFill/>
            <a:ln w="9525" cap="flat">
              <a:noFill/>
              <a:prstDash val="solid"/>
              <a:miter/>
            </a:ln>
          </p:spPr>
          <p:txBody>
            <a:bodyPr rtlCol="0" anchor="ctr"/>
            <a:lstStyle/>
            <a:p>
              <a:endParaRPr lang="en-US" dirty="0">
                <a:solidFill>
                  <a:srgbClr val="0070C0"/>
                </a:solidFill>
                <a:latin typeface="Arial" panose="020B0604020202020204" pitchFamily="34" charset="0"/>
                <a:cs typeface="Arial" panose="020B0604020202020204" pitchFamily="34" charset="0"/>
              </a:endParaRPr>
            </a:p>
          </p:txBody>
        </p:sp>
        <p:sp>
          <p:nvSpPr>
            <p:cNvPr id="306" name="Freeform: Shape 305">
              <a:extLst>
                <a:ext uri="{FF2B5EF4-FFF2-40B4-BE49-F238E27FC236}">
                  <a16:creationId xmlns:a16="http://schemas.microsoft.com/office/drawing/2014/main" id="{0897107D-6283-4BB0-8E12-0A38CAA1A9AD}"/>
                </a:ext>
              </a:extLst>
            </p:cNvPr>
            <p:cNvSpPr/>
            <p:nvPr/>
          </p:nvSpPr>
          <p:spPr>
            <a:xfrm>
              <a:off x="6416459" y="3353542"/>
              <a:ext cx="76200" cy="76200"/>
            </a:xfrm>
            <a:custGeom>
              <a:avLst/>
              <a:gdLst>
                <a:gd name="connsiteX0" fmla="*/ 41529 w 76200"/>
                <a:gd name="connsiteY0" fmla="*/ 7144 h 76200"/>
                <a:gd name="connsiteX1" fmla="*/ 7144 w 76200"/>
                <a:gd name="connsiteY1" fmla="*/ 41539 h 76200"/>
                <a:gd name="connsiteX2" fmla="*/ 41529 w 76200"/>
                <a:gd name="connsiteY2" fmla="*/ 75905 h 76200"/>
                <a:gd name="connsiteX3" fmla="*/ 75905 w 76200"/>
                <a:gd name="connsiteY3" fmla="*/ 41539 h 76200"/>
                <a:gd name="connsiteX4" fmla="*/ 41529 w 76200"/>
                <a:gd name="connsiteY4" fmla="*/ 7144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6200">
                  <a:moveTo>
                    <a:pt x="41529" y="7144"/>
                  </a:moveTo>
                  <a:cubicBezTo>
                    <a:pt x="22565" y="7144"/>
                    <a:pt x="7144" y="22574"/>
                    <a:pt x="7144" y="41539"/>
                  </a:cubicBezTo>
                  <a:cubicBezTo>
                    <a:pt x="7144" y="60484"/>
                    <a:pt x="22565" y="75905"/>
                    <a:pt x="41529" y="75905"/>
                  </a:cubicBezTo>
                  <a:cubicBezTo>
                    <a:pt x="60474" y="75905"/>
                    <a:pt x="75905" y="60484"/>
                    <a:pt x="75905" y="41539"/>
                  </a:cubicBezTo>
                  <a:cubicBezTo>
                    <a:pt x="75905" y="22574"/>
                    <a:pt x="60474" y="7144"/>
                    <a:pt x="41529" y="7144"/>
                  </a:cubicBezTo>
                  <a:close/>
                </a:path>
              </a:pathLst>
            </a:custGeom>
            <a:grpFill/>
            <a:ln w="9525" cap="flat">
              <a:noFill/>
              <a:prstDash val="solid"/>
              <a:miter/>
            </a:ln>
          </p:spPr>
          <p:txBody>
            <a:bodyPr rtlCol="0" anchor="ctr"/>
            <a:lstStyle/>
            <a:p>
              <a:endParaRPr lang="en-US" dirty="0">
                <a:solidFill>
                  <a:srgbClr val="0070C0"/>
                </a:solidFill>
                <a:latin typeface="Arial" panose="020B0604020202020204" pitchFamily="34" charset="0"/>
                <a:cs typeface="Arial" panose="020B0604020202020204" pitchFamily="34" charset="0"/>
              </a:endParaRPr>
            </a:p>
          </p:txBody>
        </p:sp>
        <p:sp>
          <p:nvSpPr>
            <p:cNvPr id="307" name="Freeform: Shape 306">
              <a:extLst>
                <a:ext uri="{FF2B5EF4-FFF2-40B4-BE49-F238E27FC236}">
                  <a16:creationId xmlns:a16="http://schemas.microsoft.com/office/drawing/2014/main" id="{14EB8062-2A42-4E6A-A17D-F41DA0F5E37E}"/>
                </a:ext>
              </a:extLst>
            </p:cNvPr>
            <p:cNvSpPr/>
            <p:nvPr/>
          </p:nvSpPr>
          <p:spPr>
            <a:xfrm>
              <a:off x="6102677" y="3183264"/>
              <a:ext cx="419100" cy="219075"/>
            </a:xfrm>
            <a:custGeom>
              <a:avLst/>
              <a:gdLst>
                <a:gd name="connsiteX0" fmla="*/ 395097 w 419100"/>
                <a:gd name="connsiteY0" fmla="*/ 123187 h 219075"/>
                <a:gd name="connsiteX1" fmla="*/ 370027 w 419100"/>
                <a:gd name="connsiteY1" fmla="*/ 122653 h 219075"/>
                <a:gd name="connsiteX2" fmla="*/ 328451 w 419100"/>
                <a:gd name="connsiteY2" fmla="*/ 123111 h 219075"/>
                <a:gd name="connsiteX3" fmla="*/ 328451 w 419100"/>
                <a:gd name="connsiteY3" fmla="*/ 81629 h 219075"/>
                <a:gd name="connsiteX4" fmla="*/ 315335 w 419100"/>
                <a:gd name="connsiteY4" fmla="*/ 66046 h 219075"/>
                <a:gd name="connsiteX5" fmla="*/ 296923 w 419100"/>
                <a:gd name="connsiteY5" fmla="*/ 66046 h 219075"/>
                <a:gd name="connsiteX6" fmla="*/ 280226 w 419100"/>
                <a:gd name="connsiteY6" fmla="*/ 37690 h 219075"/>
                <a:gd name="connsiteX7" fmla="*/ 212846 w 419100"/>
                <a:gd name="connsiteY7" fmla="*/ 7144 h 219075"/>
                <a:gd name="connsiteX8" fmla="*/ 198006 w 419100"/>
                <a:gd name="connsiteY8" fmla="*/ 10916 h 219075"/>
                <a:gd name="connsiteX9" fmla="*/ 195024 w 419100"/>
                <a:gd name="connsiteY9" fmla="*/ 23508 h 219075"/>
                <a:gd name="connsiteX10" fmla="*/ 195034 w 419100"/>
                <a:gd name="connsiteY10" fmla="*/ 25546 h 219075"/>
                <a:gd name="connsiteX11" fmla="*/ 195034 w 419100"/>
                <a:gd name="connsiteY11" fmla="*/ 152619 h 219075"/>
                <a:gd name="connsiteX12" fmla="*/ 10249 w 419100"/>
                <a:gd name="connsiteY12" fmla="*/ 152619 h 219075"/>
                <a:gd name="connsiteX13" fmla="*/ 7144 w 419100"/>
                <a:gd name="connsiteY13" fmla="*/ 155705 h 219075"/>
                <a:gd name="connsiteX14" fmla="*/ 7144 w 419100"/>
                <a:gd name="connsiteY14" fmla="*/ 168659 h 219075"/>
                <a:gd name="connsiteX15" fmla="*/ 10249 w 419100"/>
                <a:gd name="connsiteY15" fmla="*/ 171755 h 219075"/>
                <a:gd name="connsiteX16" fmla="*/ 59836 w 419100"/>
                <a:gd name="connsiteY16" fmla="*/ 171755 h 219075"/>
                <a:gd name="connsiteX17" fmla="*/ 72533 w 419100"/>
                <a:gd name="connsiteY17" fmla="*/ 189852 h 219075"/>
                <a:gd name="connsiteX18" fmla="*/ 75619 w 419100"/>
                <a:gd name="connsiteY18" fmla="*/ 192948 h 219075"/>
                <a:gd name="connsiteX19" fmla="*/ 78696 w 419100"/>
                <a:gd name="connsiteY19" fmla="*/ 189852 h 219075"/>
                <a:gd name="connsiteX20" fmla="*/ 94907 w 419100"/>
                <a:gd name="connsiteY20" fmla="*/ 173803 h 219075"/>
                <a:gd name="connsiteX21" fmla="*/ 154305 w 419100"/>
                <a:gd name="connsiteY21" fmla="*/ 173803 h 219075"/>
                <a:gd name="connsiteX22" fmla="*/ 170869 w 419100"/>
                <a:gd name="connsiteY22" fmla="*/ 211788 h 219075"/>
                <a:gd name="connsiteX23" fmla="*/ 173965 w 419100"/>
                <a:gd name="connsiteY23" fmla="*/ 214865 h 219075"/>
                <a:gd name="connsiteX24" fmla="*/ 302371 w 419100"/>
                <a:gd name="connsiteY24" fmla="*/ 214865 h 219075"/>
                <a:gd name="connsiteX25" fmla="*/ 305448 w 419100"/>
                <a:gd name="connsiteY25" fmla="*/ 211884 h 219075"/>
                <a:gd name="connsiteX26" fmla="*/ 312087 w 419100"/>
                <a:gd name="connsiteY26" fmla="*/ 188404 h 219075"/>
                <a:gd name="connsiteX27" fmla="*/ 352997 w 419100"/>
                <a:gd name="connsiteY27" fmla="*/ 165240 h 219075"/>
                <a:gd name="connsiteX28" fmla="*/ 394164 w 419100"/>
                <a:gd name="connsiteY28" fmla="*/ 189090 h 219075"/>
                <a:gd name="connsiteX29" fmla="*/ 401212 w 419100"/>
                <a:gd name="connsiteY29" fmla="*/ 213608 h 219075"/>
                <a:gd name="connsiteX30" fmla="*/ 404308 w 419100"/>
                <a:gd name="connsiteY30" fmla="*/ 216551 h 219075"/>
                <a:gd name="connsiteX31" fmla="*/ 417205 w 419100"/>
                <a:gd name="connsiteY31" fmla="*/ 216551 h 219075"/>
                <a:gd name="connsiteX32" fmla="*/ 420281 w 419100"/>
                <a:gd name="connsiteY32" fmla="*/ 213465 h 219075"/>
                <a:gd name="connsiteX33" fmla="*/ 420281 w 419100"/>
                <a:gd name="connsiteY33" fmla="*/ 159058 h 219075"/>
                <a:gd name="connsiteX34" fmla="*/ 419843 w 419100"/>
                <a:gd name="connsiteY34" fmla="*/ 158620 h 219075"/>
                <a:gd name="connsiteX35" fmla="*/ 406337 w 419100"/>
                <a:gd name="connsiteY35" fmla="*/ 158620 h 219075"/>
                <a:gd name="connsiteX36" fmla="*/ 397945 w 419100"/>
                <a:gd name="connsiteY36" fmla="*/ 150228 h 219075"/>
                <a:gd name="connsiteX37" fmla="*/ 406337 w 419100"/>
                <a:gd name="connsiteY37" fmla="*/ 141837 h 219075"/>
                <a:gd name="connsiteX38" fmla="*/ 419843 w 419100"/>
                <a:gd name="connsiteY38" fmla="*/ 141837 h 219075"/>
                <a:gd name="connsiteX39" fmla="*/ 420281 w 419100"/>
                <a:gd name="connsiteY39" fmla="*/ 141399 h 219075"/>
                <a:gd name="connsiteX40" fmla="*/ 420281 w 419100"/>
                <a:gd name="connsiteY40" fmla="*/ 134474 h 219075"/>
                <a:gd name="connsiteX41" fmla="*/ 395097 w 419100"/>
                <a:gd name="connsiteY41" fmla="*/ 123187 h 219075"/>
                <a:gd name="connsiteX42" fmla="*/ 311020 w 419100"/>
                <a:gd name="connsiteY42" fmla="*/ 89764 h 219075"/>
                <a:gd name="connsiteX43" fmla="*/ 311020 w 419100"/>
                <a:gd name="connsiteY43" fmla="*/ 123215 h 219075"/>
                <a:gd name="connsiteX44" fmla="*/ 271624 w 419100"/>
                <a:gd name="connsiteY44" fmla="*/ 123215 h 219075"/>
                <a:gd name="connsiteX45" fmla="*/ 271624 w 419100"/>
                <a:gd name="connsiteY45" fmla="*/ 83810 h 219075"/>
                <a:gd name="connsiteX46" fmla="*/ 305067 w 419100"/>
                <a:gd name="connsiteY46" fmla="*/ 83810 h 219075"/>
                <a:gd name="connsiteX47" fmla="*/ 311020 w 419100"/>
                <a:gd name="connsiteY47" fmla="*/ 89764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19100" h="219075">
                  <a:moveTo>
                    <a:pt x="395097" y="123187"/>
                  </a:moveTo>
                  <a:cubicBezTo>
                    <a:pt x="390506" y="122834"/>
                    <a:pt x="382067" y="122653"/>
                    <a:pt x="370027" y="122653"/>
                  </a:cubicBezTo>
                  <a:cubicBezTo>
                    <a:pt x="354111" y="122653"/>
                    <a:pt x="335966" y="122968"/>
                    <a:pt x="328451" y="123111"/>
                  </a:cubicBezTo>
                  <a:lnTo>
                    <a:pt x="328451" y="81629"/>
                  </a:lnTo>
                  <a:cubicBezTo>
                    <a:pt x="328451" y="71142"/>
                    <a:pt x="324155" y="66046"/>
                    <a:pt x="315335" y="66046"/>
                  </a:cubicBezTo>
                  <a:lnTo>
                    <a:pt x="296923" y="66046"/>
                  </a:lnTo>
                  <a:cubicBezTo>
                    <a:pt x="295180" y="61255"/>
                    <a:pt x="290217" y="49530"/>
                    <a:pt x="280226" y="37690"/>
                  </a:cubicBezTo>
                  <a:cubicBezTo>
                    <a:pt x="268453" y="23765"/>
                    <a:pt x="247202" y="7144"/>
                    <a:pt x="212846" y="7144"/>
                  </a:cubicBezTo>
                  <a:cubicBezTo>
                    <a:pt x="204978" y="7144"/>
                    <a:pt x="200673" y="8239"/>
                    <a:pt x="198006" y="10916"/>
                  </a:cubicBezTo>
                  <a:cubicBezTo>
                    <a:pt x="194958" y="13983"/>
                    <a:pt x="194986" y="18193"/>
                    <a:pt x="195024" y="23508"/>
                  </a:cubicBezTo>
                  <a:cubicBezTo>
                    <a:pt x="195024" y="24165"/>
                    <a:pt x="195034" y="24841"/>
                    <a:pt x="195034" y="25546"/>
                  </a:cubicBezTo>
                  <a:lnTo>
                    <a:pt x="195034" y="152619"/>
                  </a:lnTo>
                  <a:lnTo>
                    <a:pt x="10249" y="152619"/>
                  </a:lnTo>
                  <a:cubicBezTo>
                    <a:pt x="8544" y="152619"/>
                    <a:pt x="7144" y="154010"/>
                    <a:pt x="7144" y="155705"/>
                  </a:cubicBezTo>
                  <a:lnTo>
                    <a:pt x="7144" y="168659"/>
                  </a:lnTo>
                  <a:cubicBezTo>
                    <a:pt x="7144" y="170364"/>
                    <a:pt x="8544" y="171755"/>
                    <a:pt x="10249" y="171755"/>
                  </a:cubicBezTo>
                  <a:lnTo>
                    <a:pt x="59836" y="171755"/>
                  </a:lnTo>
                  <a:cubicBezTo>
                    <a:pt x="62113" y="172507"/>
                    <a:pt x="72533" y="176746"/>
                    <a:pt x="72533" y="189852"/>
                  </a:cubicBezTo>
                  <a:cubicBezTo>
                    <a:pt x="72533" y="191567"/>
                    <a:pt x="73924" y="192948"/>
                    <a:pt x="75619" y="192948"/>
                  </a:cubicBezTo>
                  <a:cubicBezTo>
                    <a:pt x="77333" y="192948"/>
                    <a:pt x="78696" y="191557"/>
                    <a:pt x="78696" y="189852"/>
                  </a:cubicBezTo>
                  <a:cubicBezTo>
                    <a:pt x="78696" y="176298"/>
                    <a:pt x="93307" y="174022"/>
                    <a:pt x="94907" y="173803"/>
                  </a:cubicBezTo>
                  <a:lnTo>
                    <a:pt x="154305" y="173803"/>
                  </a:lnTo>
                  <a:cubicBezTo>
                    <a:pt x="157277" y="175108"/>
                    <a:pt x="170869" y="182690"/>
                    <a:pt x="170869" y="211788"/>
                  </a:cubicBezTo>
                  <a:cubicBezTo>
                    <a:pt x="170869" y="213484"/>
                    <a:pt x="172269" y="214865"/>
                    <a:pt x="173965" y="214865"/>
                  </a:cubicBezTo>
                  <a:lnTo>
                    <a:pt x="302371" y="214865"/>
                  </a:lnTo>
                  <a:cubicBezTo>
                    <a:pt x="304029" y="214865"/>
                    <a:pt x="305372" y="213560"/>
                    <a:pt x="305448" y="211884"/>
                  </a:cubicBezTo>
                  <a:cubicBezTo>
                    <a:pt x="305448" y="211760"/>
                    <a:pt x="305953" y="200025"/>
                    <a:pt x="312087" y="188404"/>
                  </a:cubicBezTo>
                  <a:cubicBezTo>
                    <a:pt x="320202" y="173050"/>
                    <a:pt x="333966" y="165240"/>
                    <a:pt x="352997" y="165240"/>
                  </a:cubicBezTo>
                  <a:cubicBezTo>
                    <a:pt x="371961" y="165240"/>
                    <a:pt x="385829" y="173269"/>
                    <a:pt x="394164" y="189090"/>
                  </a:cubicBezTo>
                  <a:cubicBezTo>
                    <a:pt x="400536" y="201139"/>
                    <a:pt x="401212" y="213503"/>
                    <a:pt x="401212" y="213608"/>
                  </a:cubicBezTo>
                  <a:cubicBezTo>
                    <a:pt x="401298" y="215255"/>
                    <a:pt x="402650" y="216551"/>
                    <a:pt x="404308" y="216551"/>
                  </a:cubicBezTo>
                  <a:lnTo>
                    <a:pt x="417205" y="216551"/>
                  </a:lnTo>
                  <a:cubicBezTo>
                    <a:pt x="418890" y="216551"/>
                    <a:pt x="420281" y="215170"/>
                    <a:pt x="420281" y="213465"/>
                  </a:cubicBezTo>
                  <a:lnTo>
                    <a:pt x="420281" y="159058"/>
                  </a:lnTo>
                  <a:cubicBezTo>
                    <a:pt x="420281" y="158829"/>
                    <a:pt x="420081" y="158620"/>
                    <a:pt x="419843" y="158620"/>
                  </a:cubicBezTo>
                  <a:lnTo>
                    <a:pt x="406337" y="158620"/>
                  </a:lnTo>
                  <a:cubicBezTo>
                    <a:pt x="401707" y="158620"/>
                    <a:pt x="397945" y="154857"/>
                    <a:pt x="397945" y="150228"/>
                  </a:cubicBezTo>
                  <a:cubicBezTo>
                    <a:pt x="397945" y="145599"/>
                    <a:pt x="401707" y="141837"/>
                    <a:pt x="406337" y="141837"/>
                  </a:cubicBezTo>
                  <a:lnTo>
                    <a:pt x="419843" y="141837"/>
                  </a:lnTo>
                  <a:cubicBezTo>
                    <a:pt x="420072" y="141837"/>
                    <a:pt x="420281" y="141637"/>
                    <a:pt x="420281" y="141399"/>
                  </a:cubicBezTo>
                  <a:lnTo>
                    <a:pt x="420281" y="134474"/>
                  </a:lnTo>
                  <a:cubicBezTo>
                    <a:pt x="420319" y="125130"/>
                    <a:pt x="409185" y="124273"/>
                    <a:pt x="395097" y="123187"/>
                  </a:cubicBezTo>
                  <a:close/>
                  <a:moveTo>
                    <a:pt x="311020" y="89764"/>
                  </a:moveTo>
                  <a:lnTo>
                    <a:pt x="311020" y="123215"/>
                  </a:lnTo>
                  <a:lnTo>
                    <a:pt x="271624" y="123215"/>
                  </a:lnTo>
                  <a:lnTo>
                    <a:pt x="271624" y="83810"/>
                  </a:lnTo>
                  <a:lnTo>
                    <a:pt x="305067" y="83810"/>
                  </a:lnTo>
                  <a:cubicBezTo>
                    <a:pt x="308362" y="83810"/>
                    <a:pt x="311020" y="86477"/>
                    <a:pt x="311020" y="89764"/>
                  </a:cubicBezTo>
                  <a:close/>
                </a:path>
              </a:pathLst>
            </a:custGeom>
            <a:grpFill/>
            <a:ln w="9525" cap="flat">
              <a:noFill/>
              <a:prstDash val="solid"/>
              <a:miter/>
            </a:ln>
          </p:spPr>
          <p:txBody>
            <a:bodyPr rtlCol="0" anchor="ctr"/>
            <a:lstStyle/>
            <a:p>
              <a:endParaRPr lang="en-US" dirty="0">
                <a:solidFill>
                  <a:srgbClr val="0070C0"/>
                </a:solidFill>
                <a:latin typeface="Arial" panose="020B0604020202020204" pitchFamily="34" charset="0"/>
                <a:cs typeface="Arial" panose="020B0604020202020204" pitchFamily="34" charset="0"/>
              </a:endParaRPr>
            </a:p>
          </p:txBody>
        </p:sp>
        <p:sp>
          <p:nvSpPr>
            <p:cNvPr id="308" name="Freeform: Shape 307">
              <a:extLst>
                <a:ext uri="{FF2B5EF4-FFF2-40B4-BE49-F238E27FC236}">
                  <a16:creationId xmlns:a16="http://schemas.microsoft.com/office/drawing/2014/main" id="{B03B75C2-59FC-4690-8056-8E23F193B35B}"/>
                </a:ext>
              </a:extLst>
            </p:cNvPr>
            <p:cNvSpPr/>
            <p:nvPr/>
          </p:nvSpPr>
          <p:spPr>
            <a:xfrm>
              <a:off x="5661841" y="3183274"/>
              <a:ext cx="628650" cy="200025"/>
            </a:xfrm>
            <a:custGeom>
              <a:avLst/>
              <a:gdLst>
                <a:gd name="connsiteX0" fmla="*/ 627002 w 628650"/>
                <a:gd name="connsiteY0" fmla="*/ 141522 h 200025"/>
                <a:gd name="connsiteX1" fmla="*/ 627002 w 628650"/>
                <a:gd name="connsiteY1" fmla="*/ 10230 h 200025"/>
                <a:gd name="connsiteX2" fmla="*/ 623907 w 628650"/>
                <a:gd name="connsiteY2" fmla="*/ 7144 h 200025"/>
                <a:gd name="connsiteX3" fmla="*/ 10239 w 628650"/>
                <a:gd name="connsiteY3" fmla="*/ 7144 h 200025"/>
                <a:gd name="connsiteX4" fmla="*/ 7144 w 628650"/>
                <a:gd name="connsiteY4" fmla="*/ 10230 h 200025"/>
                <a:gd name="connsiteX5" fmla="*/ 7144 w 628650"/>
                <a:gd name="connsiteY5" fmla="*/ 155105 h 200025"/>
                <a:gd name="connsiteX6" fmla="*/ 7582 w 628650"/>
                <a:gd name="connsiteY6" fmla="*/ 155543 h 200025"/>
                <a:gd name="connsiteX7" fmla="*/ 15783 w 628650"/>
                <a:gd name="connsiteY7" fmla="*/ 155543 h 200025"/>
                <a:gd name="connsiteX8" fmla="*/ 24174 w 628650"/>
                <a:gd name="connsiteY8" fmla="*/ 163935 h 200025"/>
                <a:gd name="connsiteX9" fmla="*/ 15783 w 628650"/>
                <a:gd name="connsiteY9" fmla="*/ 172326 h 200025"/>
                <a:gd name="connsiteX10" fmla="*/ 7582 w 628650"/>
                <a:gd name="connsiteY10" fmla="*/ 172326 h 200025"/>
                <a:gd name="connsiteX11" fmla="*/ 7144 w 628650"/>
                <a:gd name="connsiteY11" fmla="*/ 172774 h 200025"/>
                <a:gd name="connsiteX12" fmla="*/ 7144 w 628650"/>
                <a:gd name="connsiteY12" fmla="*/ 190605 h 200025"/>
                <a:gd name="connsiteX13" fmla="*/ 10239 w 628650"/>
                <a:gd name="connsiteY13" fmla="*/ 193691 h 200025"/>
                <a:gd name="connsiteX14" fmla="*/ 53521 w 628650"/>
                <a:gd name="connsiteY14" fmla="*/ 193691 h 200025"/>
                <a:gd name="connsiteX15" fmla="*/ 56388 w 628650"/>
                <a:gd name="connsiteY15" fmla="*/ 191757 h 200025"/>
                <a:gd name="connsiteX16" fmla="*/ 100727 w 628650"/>
                <a:gd name="connsiteY16" fmla="*/ 164163 h 200025"/>
                <a:gd name="connsiteX17" fmla="*/ 143418 w 628650"/>
                <a:gd name="connsiteY17" fmla="*/ 187204 h 200025"/>
                <a:gd name="connsiteX18" fmla="*/ 146275 w 628650"/>
                <a:gd name="connsiteY18" fmla="*/ 189138 h 200025"/>
                <a:gd name="connsiteX19" fmla="*/ 149133 w 628650"/>
                <a:gd name="connsiteY19" fmla="*/ 187204 h 200025"/>
                <a:gd name="connsiteX20" fmla="*/ 193739 w 628650"/>
                <a:gd name="connsiteY20" fmla="*/ 164402 h 200025"/>
                <a:gd name="connsiteX21" fmla="*/ 238782 w 628650"/>
                <a:gd name="connsiteY21" fmla="*/ 191662 h 200025"/>
                <a:gd name="connsiteX22" fmla="*/ 241697 w 628650"/>
                <a:gd name="connsiteY22" fmla="*/ 193691 h 200025"/>
                <a:gd name="connsiteX23" fmla="*/ 435254 w 628650"/>
                <a:gd name="connsiteY23" fmla="*/ 193691 h 200025"/>
                <a:gd name="connsiteX24" fmla="*/ 438350 w 628650"/>
                <a:gd name="connsiteY24" fmla="*/ 190605 h 200025"/>
                <a:gd name="connsiteX25" fmla="*/ 438350 w 628650"/>
                <a:gd name="connsiteY25" fmla="*/ 144618 h 200025"/>
                <a:gd name="connsiteX26" fmla="*/ 623897 w 628650"/>
                <a:gd name="connsiteY26" fmla="*/ 144609 h 200025"/>
                <a:gd name="connsiteX27" fmla="*/ 627002 w 628650"/>
                <a:gd name="connsiteY27" fmla="*/ 141522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28650" h="200025">
                  <a:moveTo>
                    <a:pt x="627002" y="141522"/>
                  </a:moveTo>
                  <a:lnTo>
                    <a:pt x="627002" y="10230"/>
                  </a:lnTo>
                  <a:cubicBezTo>
                    <a:pt x="627002" y="8525"/>
                    <a:pt x="625612" y="7144"/>
                    <a:pt x="623907" y="7144"/>
                  </a:cubicBezTo>
                  <a:lnTo>
                    <a:pt x="10239" y="7144"/>
                  </a:lnTo>
                  <a:cubicBezTo>
                    <a:pt x="8534" y="7144"/>
                    <a:pt x="7144" y="8534"/>
                    <a:pt x="7144" y="10230"/>
                  </a:cubicBezTo>
                  <a:lnTo>
                    <a:pt x="7144" y="155105"/>
                  </a:lnTo>
                  <a:cubicBezTo>
                    <a:pt x="7144" y="155343"/>
                    <a:pt x="7344" y="155543"/>
                    <a:pt x="7582" y="155543"/>
                  </a:cubicBezTo>
                  <a:lnTo>
                    <a:pt x="15783" y="155543"/>
                  </a:lnTo>
                  <a:cubicBezTo>
                    <a:pt x="20403" y="155543"/>
                    <a:pt x="24174" y="159315"/>
                    <a:pt x="24174" y="163935"/>
                  </a:cubicBezTo>
                  <a:cubicBezTo>
                    <a:pt x="24174" y="168564"/>
                    <a:pt x="20403" y="172326"/>
                    <a:pt x="15783" y="172326"/>
                  </a:cubicBezTo>
                  <a:lnTo>
                    <a:pt x="7582" y="172326"/>
                  </a:lnTo>
                  <a:cubicBezTo>
                    <a:pt x="7334" y="172326"/>
                    <a:pt x="7144" y="172526"/>
                    <a:pt x="7144" y="172774"/>
                  </a:cubicBezTo>
                  <a:lnTo>
                    <a:pt x="7144" y="190605"/>
                  </a:lnTo>
                  <a:cubicBezTo>
                    <a:pt x="7144" y="192319"/>
                    <a:pt x="8534" y="193691"/>
                    <a:pt x="10239" y="193691"/>
                  </a:cubicBezTo>
                  <a:lnTo>
                    <a:pt x="53521" y="193691"/>
                  </a:lnTo>
                  <a:cubicBezTo>
                    <a:pt x="54797" y="193691"/>
                    <a:pt x="55921" y="192948"/>
                    <a:pt x="56388" y="191757"/>
                  </a:cubicBezTo>
                  <a:cubicBezTo>
                    <a:pt x="56502" y="191481"/>
                    <a:pt x="67847" y="164163"/>
                    <a:pt x="100727" y="164163"/>
                  </a:cubicBezTo>
                  <a:cubicBezTo>
                    <a:pt x="133474" y="164163"/>
                    <a:pt x="143018" y="186261"/>
                    <a:pt x="143418" y="187204"/>
                  </a:cubicBezTo>
                  <a:cubicBezTo>
                    <a:pt x="143885" y="188395"/>
                    <a:pt x="145018" y="189138"/>
                    <a:pt x="146275" y="189138"/>
                  </a:cubicBezTo>
                  <a:cubicBezTo>
                    <a:pt x="147542" y="189138"/>
                    <a:pt x="148666" y="188395"/>
                    <a:pt x="149133" y="187204"/>
                  </a:cubicBezTo>
                  <a:cubicBezTo>
                    <a:pt x="149228" y="186995"/>
                    <a:pt x="158963" y="164402"/>
                    <a:pt x="193739" y="164402"/>
                  </a:cubicBezTo>
                  <a:cubicBezTo>
                    <a:pt x="228371" y="164402"/>
                    <a:pt x="238382" y="190557"/>
                    <a:pt x="238782" y="191662"/>
                  </a:cubicBezTo>
                  <a:cubicBezTo>
                    <a:pt x="239220" y="192891"/>
                    <a:pt x="240392" y="193691"/>
                    <a:pt x="241697" y="193691"/>
                  </a:cubicBezTo>
                  <a:lnTo>
                    <a:pt x="435254" y="193691"/>
                  </a:lnTo>
                  <a:cubicBezTo>
                    <a:pt x="436969" y="193691"/>
                    <a:pt x="438350" y="192310"/>
                    <a:pt x="438350" y="190605"/>
                  </a:cubicBezTo>
                  <a:lnTo>
                    <a:pt x="438350" y="144618"/>
                  </a:lnTo>
                  <a:lnTo>
                    <a:pt x="623897" y="144609"/>
                  </a:lnTo>
                  <a:cubicBezTo>
                    <a:pt x="625621" y="144609"/>
                    <a:pt x="627002" y="143218"/>
                    <a:pt x="627002" y="141522"/>
                  </a:cubicBezTo>
                  <a:close/>
                </a:path>
              </a:pathLst>
            </a:custGeom>
            <a:grpFill/>
            <a:ln w="9525" cap="flat">
              <a:noFill/>
              <a:prstDash val="solid"/>
              <a:miter/>
            </a:ln>
          </p:spPr>
          <p:txBody>
            <a:bodyPr rtlCol="0" anchor="ctr"/>
            <a:lstStyle/>
            <a:p>
              <a:endParaRPr lang="en-US" dirty="0">
                <a:solidFill>
                  <a:srgbClr val="0070C0"/>
                </a:solidFill>
                <a:latin typeface="Arial" panose="020B0604020202020204" pitchFamily="34" charset="0"/>
                <a:cs typeface="Arial" panose="020B0604020202020204" pitchFamily="34" charset="0"/>
              </a:endParaRPr>
            </a:p>
          </p:txBody>
        </p:sp>
      </p:grpSp>
      <p:grpSp>
        <p:nvGrpSpPr>
          <p:cNvPr id="309" name="Graphic 10">
            <a:extLst>
              <a:ext uri="{FF2B5EF4-FFF2-40B4-BE49-F238E27FC236}">
                <a16:creationId xmlns:a16="http://schemas.microsoft.com/office/drawing/2014/main" id="{E4B7F0C7-E243-4B27-8F55-A54010FA4E0C}"/>
              </a:ext>
            </a:extLst>
          </p:cNvPr>
          <p:cNvGrpSpPr/>
          <p:nvPr/>
        </p:nvGrpSpPr>
        <p:grpSpPr>
          <a:xfrm>
            <a:off x="1565093" y="2525914"/>
            <a:ext cx="1507384" cy="1642650"/>
            <a:chOff x="5619750" y="2833687"/>
            <a:chExt cx="952500" cy="1190625"/>
          </a:xfrm>
          <a:solidFill>
            <a:schemeClr val="accent4"/>
          </a:solidFill>
        </p:grpSpPr>
        <p:sp>
          <p:nvSpPr>
            <p:cNvPr id="310" name="Freeform: Shape 309">
              <a:extLst>
                <a:ext uri="{FF2B5EF4-FFF2-40B4-BE49-F238E27FC236}">
                  <a16:creationId xmlns:a16="http://schemas.microsoft.com/office/drawing/2014/main" id="{995952A4-99FF-47A9-9A47-3D0E83DECB85}"/>
                </a:ext>
              </a:extLst>
            </p:cNvPr>
            <p:cNvSpPr/>
            <p:nvPr/>
          </p:nvSpPr>
          <p:spPr>
            <a:xfrm>
              <a:off x="5722182" y="3353542"/>
              <a:ext cx="76200" cy="76200"/>
            </a:xfrm>
            <a:custGeom>
              <a:avLst/>
              <a:gdLst>
                <a:gd name="connsiteX0" fmla="*/ 41519 w 76200"/>
                <a:gd name="connsiteY0" fmla="*/ 7144 h 76200"/>
                <a:gd name="connsiteX1" fmla="*/ 7144 w 76200"/>
                <a:gd name="connsiteY1" fmla="*/ 41539 h 76200"/>
                <a:gd name="connsiteX2" fmla="*/ 41519 w 76200"/>
                <a:gd name="connsiteY2" fmla="*/ 75905 h 76200"/>
                <a:gd name="connsiteX3" fmla="*/ 75914 w 76200"/>
                <a:gd name="connsiteY3" fmla="*/ 41539 h 76200"/>
                <a:gd name="connsiteX4" fmla="*/ 41519 w 76200"/>
                <a:gd name="connsiteY4" fmla="*/ 7144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6200">
                  <a:moveTo>
                    <a:pt x="41519" y="7144"/>
                  </a:moveTo>
                  <a:cubicBezTo>
                    <a:pt x="22565" y="7144"/>
                    <a:pt x="7144" y="22574"/>
                    <a:pt x="7144" y="41539"/>
                  </a:cubicBezTo>
                  <a:cubicBezTo>
                    <a:pt x="7144" y="60484"/>
                    <a:pt x="22565" y="75905"/>
                    <a:pt x="41519" y="75905"/>
                  </a:cubicBezTo>
                  <a:cubicBezTo>
                    <a:pt x="60493" y="75905"/>
                    <a:pt x="75914" y="60484"/>
                    <a:pt x="75914" y="41539"/>
                  </a:cubicBezTo>
                  <a:cubicBezTo>
                    <a:pt x="75914" y="22574"/>
                    <a:pt x="60493" y="7144"/>
                    <a:pt x="41519" y="7144"/>
                  </a:cubicBezTo>
                  <a:close/>
                </a:path>
              </a:pathLst>
            </a:custGeom>
            <a:grpFill/>
            <a:ln w="9525" cap="flat">
              <a:noFill/>
              <a:prstDash val="solid"/>
              <a:miter/>
            </a:ln>
          </p:spPr>
          <p:txBody>
            <a:bodyPr rtlCol="0" anchor="ctr"/>
            <a:lstStyle/>
            <a:p>
              <a:endParaRPr lang="en-US" dirty="0">
                <a:solidFill>
                  <a:srgbClr val="0070C0"/>
                </a:solidFill>
                <a:latin typeface="Arial" panose="020B0604020202020204" pitchFamily="34" charset="0"/>
                <a:cs typeface="Arial" panose="020B0604020202020204" pitchFamily="34" charset="0"/>
              </a:endParaRPr>
            </a:p>
          </p:txBody>
        </p:sp>
        <p:sp>
          <p:nvSpPr>
            <p:cNvPr id="311" name="Freeform: Shape 310">
              <a:extLst>
                <a:ext uri="{FF2B5EF4-FFF2-40B4-BE49-F238E27FC236}">
                  <a16:creationId xmlns:a16="http://schemas.microsoft.com/office/drawing/2014/main" id="{4205F7C2-DDA7-44A0-A8C4-2354B810FBBF}"/>
                </a:ext>
              </a:extLst>
            </p:cNvPr>
            <p:cNvSpPr/>
            <p:nvPr/>
          </p:nvSpPr>
          <p:spPr>
            <a:xfrm>
              <a:off x="5812298" y="3353542"/>
              <a:ext cx="76200" cy="76200"/>
            </a:xfrm>
            <a:custGeom>
              <a:avLst/>
              <a:gdLst>
                <a:gd name="connsiteX0" fmla="*/ 41519 w 76200"/>
                <a:gd name="connsiteY0" fmla="*/ 7144 h 76200"/>
                <a:gd name="connsiteX1" fmla="*/ 7144 w 76200"/>
                <a:gd name="connsiteY1" fmla="*/ 41539 h 76200"/>
                <a:gd name="connsiteX2" fmla="*/ 41519 w 76200"/>
                <a:gd name="connsiteY2" fmla="*/ 75905 h 76200"/>
                <a:gd name="connsiteX3" fmla="*/ 75905 w 76200"/>
                <a:gd name="connsiteY3" fmla="*/ 41539 h 76200"/>
                <a:gd name="connsiteX4" fmla="*/ 41519 w 76200"/>
                <a:gd name="connsiteY4" fmla="*/ 7144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6200">
                  <a:moveTo>
                    <a:pt x="41519" y="7144"/>
                  </a:moveTo>
                  <a:cubicBezTo>
                    <a:pt x="22555" y="7144"/>
                    <a:pt x="7144" y="22574"/>
                    <a:pt x="7144" y="41539"/>
                  </a:cubicBezTo>
                  <a:cubicBezTo>
                    <a:pt x="7144" y="60484"/>
                    <a:pt x="22565" y="75905"/>
                    <a:pt x="41519" y="75905"/>
                  </a:cubicBezTo>
                  <a:cubicBezTo>
                    <a:pt x="60484" y="75905"/>
                    <a:pt x="75905" y="60484"/>
                    <a:pt x="75905" y="41539"/>
                  </a:cubicBezTo>
                  <a:cubicBezTo>
                    <a:pt x="75914" y="22574"/>
                    <a:pt x="60484" y="7144"/>
                    <a:pt x="41519" y="7144"/>
                  </a:cubicBezTo>
                  <a:close/>
                </a:path>
              </a:pathLst>
            </a:custGeom>
            <a:grpFill/>
            <a:ln w="9525" cap="flat">
              <a:noFill/>
              <a:prstDash val="solid"/>
              <a:miter/>
            </a:ln>
          </p:spPr>
          <p:txBody>
            <a:bodyPr rtlCol="0" anchor="ctr"/>
            <a:lstStyle/>
            <a:p>
              <a:endParaRPr lang="en-US" dirty="0">
                <a:solidFill>
                  <a:srgbClr val="0070C0"/>
                </a:solidFill>
                <a:latin typeface="Arial" panose="020B0604020202020204" pitchFamily="34" charset="0"/>
                <a:cs typeface="Arial" panose="020B0604020202020204" pitchFamily="34" charset="0"/>
              </a:endParaRPr>
            </a:p>
          </p:txBody>
        </p:sp>
        <p:sp>
          <p:nvSpPr>
            <p:cNvPr id="312" name="Freeform: Shape 311">
              <a:extLst>
                <a:ext uri="{FF2B5EF4-FFF2-40B4-BE49-F238E27FC236}">
                  <a16:creationId xmlns:a16="http://schemas.microsoft.com/office/drawing/2014/main" id="{34B82641-A224-47D6-8751-BD86CA179E12}"/>
                </a:ext>
              </a:extLst>
            </p:cNvPr>
            <p:cNvSpPr/>
            <p:nvPr/>
          </p:nvSpPr>
          <p:spPr>
            <a:xfrm>
              <a:off x="6093828" y="3353542"/>
              <a:ext cx="76200" cy="76200"/>
            </a:xfrm>
            <a:custGeom>
              <a:avLst/>
              <a:gdLst>
                <a:gd name="connsiteX0" fmla="*/ 41519 w 76200"/>
                <a:gd name="connsiteY0" fmla="*/ 7144 h 76200"/>
                <a:gd name="connsiteX1" fmla="*/ 7144 w 76200"/>
                <a:gd name="connsiteY1" fmla="*/ 41539 h 76200"/>
                <a:gd name="connsiteX2" fmla="*/ 41519 w 76200"/>
                <a:gd name="connsiteY2" fmla="*/ 75905 h 76200"/>
                <a:gd name="connsiteX3" fmla="*/ 75905 w 76200"/>
                <a:gd name="connsiteY3" fmla="*/ 41539 h 76200"/>
                <a:gd name="connsiteX4" fmla="*/ 41519 w 76200"/>
                <a:gd name="connsiteY4" fmla="*/ 7144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6200">
                  <a:moveTo>
                    <a:pt x="41519" y="7144"/>
                  </a:moveTo>
                  <a:cubicBezTo>
                    <a:pt x="22565" y="7144"/>
                    <a:pt x="7144" y="22574"/>
                    <a:pt x="7144" y="41539"/>
                  </a:cubicBezTo>
                  <a:cubicBezTo>
                    <a:pt x="7144" y="60484"/>
                    <a:pt x="22565" y="75905"/>
                    <a:pt x="41519" y="75905"/>
                  </a:cubicBezTo>
                  <a:cubicBezTo>
                    <a:pt x="60474" y="75905"/>
                    <a:pt x="75905" y="60484"/>
                    <a:pt x="75905" y="41539"/>
                  </a:cubicBezTo>
                  <a:cubicBezTo>
                    <a:pt x="75905" y="22574"/>
                    <a:pt x="60474" y="7144"/>
                    <a:pt x="41519" y="7144"/>
                  </a:cubicBezTo>
                  <a:close/>
                </a:path>
              </a:pathLst>
            </a:custGeom>
            <a:grpFill/>
            <a:ln w="9525" cap="flat">
              <a:noFill/>
              <a:prstDash val="solid"/>
              <a:miter/>
            </a:ln>
          </p:spPr>
          <p:txBody>
            <a:bodyPr rtlCol="0" anchor="ctr"/>
            <a:lstStyle/>
            <a:p>
              <a:endParaRPr lang="en-US" dirty="0">
                <a:solidFill>
                  <a:srgbClr val="0070C0"/>
                </a:solidFill>
                <a:latin typeface="Arial" panose="020B0604020202020204" pitchFamily="34" charset="0"/>
                <a:cs typeface="Arial" panose="020B0604020202020204" pitchFamily="34" charset="0"/>
              </a:endParaRPr>
            </a:p>
          </p:txBody>
        </p:sp>
        <p:sp>
          <p:nvSpPr>
            <p:cNvPr id="313" name="Freeform: Shape 312">
              <a:extLst>
                <a:ext uri="{FF2B5EF4-FFF2-40B4-BE49-F238E27FC236}">
                  <a16:creationId xmlns:a16="http://schemas.microsoft.com/office/drawing/2014/main" id="{F26296C1-EDAA-4824-B742-A346D2FFD7B8}"/>
                </a:ext>
              </a:extLst>
            </p:cNvPr>
            <p:cNvSpPr/>
            <p:nvPr/>
          </p:nvSpPr>
          <p:spPr>
            <a:xfrm>
              <a:off x="6183239" y="3353542"/>
              <a:ext cx="76200" cy="76200"/>
            </a:xfrm>
            <a:custGeom>
              <a:avLst/>
              <a:gdLst>
                <a:gd name="connsiteX0" fmla="*/ 41510 w 76200"/>
                <a:gd name="connsiteY0" fmla="*/ 7144 h 76200"/>
                <a:gd name="connsiteX1" fmla="*/ 7144 w 76200"/>
                <a:gd name="connsiteY1" fmla="*/ 41539 h 76200"/>
                <a:gd name="connsiteX2" fmla="*/ 41510 w 76200"/>
                <a:gd name="connsiteY2" fmla="*/ 75905 h 76200"/>
                <a:gd name="connsiteX3" fmla="*/ 75895 w 76200"/>
                <a:gd name="connsiteY3" fmla="*/ 41539 h 76200"/>
                <a:gd name="connsiteX4" fmla="*/ 41510 w 76200"/>
                <a:gd name="connsiteY4" fmla="*/ 7144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6200">
                  <a:moveTo>
                    <a:pt x="41510" y="7144"/>
                  </a:moveTo>
                  <a:cubicBezTo>
                    <a:pt x="22546" y="7144"/>
                    <a:pt x="7144" y="22574"/>
                    <a:pt x="7144" y="41539"/>
                  </a:cubicBezTo>
                  <a:cubicBezTo>
                    <a:pt x="7144" y="60484"/>
                    <a:pt x="22546" y="75905"/>
                    <a:pt x="41510" y="75905"/>
                  </a:cubicBezTo>
                  <a:cubicBezTo>
                    <a:pt x="60465" y="75905"/>
                    <a:pt x="75895" y="60484"/>
                    <a:pt x="75895" y="41539"/>
                  </a:cubicBezTo>
                  <a:cubicBezTo>
                    <a:pt x="75895" y="22574"/>
                    <a:pt x="60465" y="7144"/>
                    <a:pt x="41510" y="7144"/>
                  </a:cubicBezTo>
                  <a:close/>
                </a:path>
              </a:pathLst>
            </a:custGeom>
            <a:grpFill/>
            <a:ln w="9525" cap="flat">
              <a:noFill/>
              <a:prstDash val="solid"/>
              <a:miter/>
            </a:ln>
          </p:spPr>
          <p:txBody>
            <a:bodyPr rtlCol="0" anchor="ctr"/>
            <a:lstStyle/>
            <a:p>
              <a:endParaRPr lang="en-US" dirty="0">
                <a:solidFill>
                  <a:srgbClr val="0070C0"/>
                </a:solidFill>
                <a:latin typeface="Arial" panose="020B0604020202020204" pitchFamily="34" charset="0"/>
                <a:cs typeface="Arial" panose="020B0604020202020204" pitchFamily="34" charset="0"/>
              </a:endParaRPr>
            </a:p>
          </p:txBody>
        </p:sp>
        <p:sp>
          <p:nvSpPr>
            <p:cNvPr id="314" name="Freeform: Shape 313">
              <a:extLst>
                <a:ext uri="{FF2B5EF4-FFF2-40B4-BE49-F238E27FC236}">
                  <a16:creationId xmlns:a16="http://schemas.microsoft.com/office/drawing/2014/main" id="{9D96C534-8458-4AA8-A52A-CE68B1C02EC0}"/>
                </a:ext>
              </a:extLst>
            </p:cNvPr>
            <p:cNvSpPr/>
            <p:nvPr/>
          </p:nvSpPr>
          <p:spPr>
            <a:xfrm>
              <a:off x="6416459" y="3353542"/>
              <a:ext cx="76200" cy="76200"/>
            </a:xfrm>
            <a:custGeom>
              <a:avLst/>
              <a:gdLst>
                <a:gd name="connsiteX0" fmla="*/ 41529 w 76200"/>
                <a:gd name="connsiteY0" fmla="*/ 7144 h 76200"/>
                <a:gd name="connsiteX1" fmla="*/ 7144 w 76200"/>
                <a:gd name="connsiteY1" fmla="*/ 41539 h 76200"/>
                <a:gd name="connsiteX2" fmla="*/ 41529 w 76200"/>
                <a:gd name="connsiteY2" fmla="*/ 75905 h 76200"/>
                <a:gd name="connsiteX3" fmla="*/ 75905 w 76200"/>
                <a:gd name="connsiteY3" fmla="*/ 41539 h 76200"/>
                <a:gd name="connsiteX4" fmla="*/ 41529 w 76200"/>
                <a:gd name="connsiteY4" fmla="*/ 7144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6200">
                  <a:moveTo>
                    <a:pt x="41529" y="7144"/>
                  </a:moveTo>
                  <a:cubicBezTo>
                    <a:pt x="22565" y="7144"/>
                    <a:pt x="7144" y="22574"/>
                    <a:pt x="7144" y="41539"/>
                  </a:cubicBezTo>
                  <a:cubicBezTo>
                    <a:pt x="7144" y="60484"/>
                    <a:pt x="22565" y="75905"/>
                    <a:pt x="41529" y="75905"/>
                  </a:cubicBezTo>
                  <a:cubicBezTo>
                    <a:pt x="60474" y="75905"/>
                    <a:pt x="75905" y="60484"/>
                    <a:pt x="75905" y="41539"/>
                  </a:cubicBezTo>
                  <a:cubicBezTo>
                    <a:pt x="75905" y="22574"/>
                    <a:pt x="60474" y="7144"/>
                    <a:pt x="41529" y="7144"/>
                  </a:cubicBezTo>
                  <a:close/>
                </a:path>
              </a:pathLst>
            </a:custGeom>
            <a:grpFill/>
            <a:ln w="9525" cap="flat">
              <a:noFill/>
              <a:prstDash val="solid"/>
              <a:miter/>
            </a:ln>
          </p:spPr>
          <p:txBody>
            <a:bodyPr rtlCol="0" anchor="ctr"/>
            <a:lstStyle/>
            <a:p>
              <a:endParaRPr lang="en-US" dirty="0">
                <a:solidFill>
                  <a:srgbClr val="0070C0"/>
                </a:solidFill>
                <a:latin typeface="Arial" panose="020B0604020202020204" pitchFamily="34" charset="0"/>
                <a:cs typeface="Arial" panose="020B0604020202020204" pitchFamily="34" charset="0"/>
              </a:endParaRPr>
            </a:p>
          </p:txBody>
        </p:sp>
        <p:sp>
          <p:nvSpPr>
            <p:cNvPr id="315" name="Freeform: Shape 314">
              <a:extLst>
                <a:ext uri="{FF2B5EF4-FFF2-40B4-BE49-F238E27FC236}">
                  <a16:creationId xmlns:a16="http://schemas.microsoft.com/office/drawing/2014/main" id="{7453DADF-351A-493F-9C7F-4A2775A36623}"/>
                </a:ext>
              </a:extLst>
            </p:cNvPr>
            <p:cNvSpPr/>
            <p:nvPr/>
          </p:nvSpPr>
          <p:spPr>
            <a:xfrm>
              <a:off x="6102677" y="3183264"/>
              <a:ext cx="419100" cy="219075"/>
            </a:xfrm>
            <a:custGeom>
              <a:avLst/>
              <a:gdLst>
                <a:gd name="connsiteX0" fmla="*/ 395097 w 419100"/>
                <a:gd name="connsiteY0" fmla="*/ 123187 h 219075"/>
                <a:gd name="connsiteX1" fmla="*/ 370027 w 419100"/>
                <a:gd name="connsiteY1" fmla="*/ 122653 h 219075"/>
                <a:gd name="connsiteX2" fmla="*/ 328451 w 419100"/>
                <a:gd name="connsiteY2" fmla="*/ 123111 h 219075"/>
                <a:gd name="connsiteX3" fmla="*/ 328451 w 419100"/>
                <a:gd name="connsiteY3" fmla="*/ 81629 h 219075"/>
                <a:gd name="connsiteX4" fmla="*/ 315335 w 419100"/>
                <a:gd name="connsiteY4" fmla="*/ 66046 h 219075"/>
                <a:gd name="connsiteX5" fmla="*/ 296923 w 419100"/>
                <a:gd name="connsiteY5" fmla="*/ 66046 h 219075"/>
                <a:gd name="connsiteX6" fmla="*/ 280226 w 419100"/>
                <a:gd name="connsiteY6" fmla="*/ 37690 h 219075"/>
                <a:gd name="connsiteX7" fmla="*/ 212846 w 419100"/>
                <a:gd name="connsiteY7" fmla="*/ 7144 h 219075"/>
                <a:gd name="connsiteX8" fmla="*/ 198006 w 419100"/>
                <a:gd name="connsiteY8" fmla="*/ 10916 h 219075"/>
                <a:gd name="connsiteX9" fmla="*/ 195024 w 419100"/>
                <a:gd name="connsiteY9" fmla="*/ 23508 h 219075"/>
                <a:gd name="connsiteX10" fmla="*/ 195034 w 419100"/>
                <a:gd name="connsiteY10" fmla="*/ 25546 h 219075"/>
                <a:gd name="connsiteX11" fmla="*/ 195034 w 419100"/>
                <a:gd name="connsiteY11" fmla="*/ 152619 h 219075"/>
                <a:gd name="connsiteX12" fmla="*/ 10249 w 419100"/>
                <a:gd name="connsiteY12" fmla="*/ 152619 h 219075"/>
                <a:gd name="connsiteX13" fmla="*/ 7144 w 419100"/>
                <a:gd name="connsiteY13" fmla="*/ 155705 h 219075"/>
                <a:gd name="connsiteX14" fmla="*/ 7144 w 419100"/>
                <a:gd name="connsiteY14" fmla="*/ 168659 h 219075"/>
                <a:gd name="connsiteX15" fmla="*/ 10249 w 419100"/>
                <a:gd name="connsiteY15" fmla="*/ 171755 h 219075"/>
                <a:gd name="connsiteX16" fmla="*/ 59836 w 419100"/>
                <a:gd name="connsiteY16" fmla="*/ 171755 h 219075"/>
                <a:gd name="connsiteX17" fmla="*/ 72533 w 419100"/>
                <a:gd name="connsiteY17" fmla="*/ 189852 h 219075"/>
                <a:gd name="connsiteX18" fmla="*/ 75619 w 419100"/>
                <a:gd name="connsiteY18" fmla="*/ 192948 h 219075"/>
                <a:gd name="connsiteX19" fmla="*/ 78696 w 419100"/>
                <a:gd name="connsiteY19" fmla="*/ 189852 h 219075"/>
                <a:gd name="connsiteX20" fmla="*/ 94907 w 419100"/>
                <a:gd name="connsiteY20" fmla="*/ 173803 h 219075"/>
                <a:gd name="connsiteX21" fmla="*/ 154305 w 419100"/>
                <a:gd name="connsiteY21" fmla="*/ 173803 h 219075"/>
                <a:gd name="connsiteX22" fmla="*/ 170869 w 419100"/>
                <a:gd name="connsiteY22" fmla="*/ 211788 h 219075"/>
                <a:gd name="connsiteX23" fmla="*/ 173965 w 419100"/>
                <a:gd name="connsiteY23" fmla="*/ 214865 h 219075"/>
                <a:gd name="connsiteX24" fmla="*/ 302371 w 419100"/>
                <a:gd name="connsiteY24" fmla="*/ 214865 h 219075"/>
                <a:gd name="connsiteX25" fmla="*/ 305448 w 419100"/>
                <a:gd name="connsiteY25" fmla="*/ 211884 h 219075"/>
                <a:gd name="connsiteX26" fmla="*/ 312087 w 419100"/>
                <a:gd name="connsiteY26" fmla="*/ 188404 h 219075"/>
                <a:gd name="connsiteX27" fmla="*/ 352997 w 419100"/>
                <a:gd name="connsiteY27" fmla="*/ 165240 h 219075"/>
                <a:gd name="connsiteX28" fmla="*/ 394164 w 419100"/>
                <a:gd name="connsiteY28" fmla="*/ 189090 h 219075"/>
                <a:gd name="connsiteX29" fmla="*/ 401212 w 419100"/>
                <a:gd name="connsiteY29" fmla="*/ 213608 h 219075"/>
                <a:gd name="connsiteX30" fmla="*/ 404308 w 419100"/>
                <a:gd name="connsiteY30" fmla="*/ 216551 h 219075"/>
                <a:gd name="connsiteX31" fmla="*/ 417205 w 419100"/>
                <a:gd name="connsiteY31" fmla="*/ 216551 h 219075"/>
                <a:gd name="connsiteX32" fmla="*/ 420281 w 419100"/>
                <a:gd name="connsiteY32" fmla="*/ 213465 h 219075"/>
                <a:gd name="connsiteX33" fmla="*/ 420281 w 419100"/>
                <a:gd name="connsiteY33" fmla="*/ 159058 h 219075"/>
                <a:gd name="connsiteX34" fmla="*/ 419843 w 419100"/>
                <a:gd name="connsiteY34" fmla="*/ 158620 h 219075"/>
                <a:gd name="connsiteX35" fmla="*/ 406337 w 419100"/>
                <a:gd name="connsiteY35" fmla="*/ 158620 h 219075"/>
                <a:gd name="connsiteX36" fmla="*/ 397945 w 419100"/>
                <a:gd name="connsiteY36" fmla="*/ 150228 h 219075"/>
                <a:gd name="connsiteX37" fmla="*/ 406337 w 419100"/>
                <a:gd name="connsiteY37" fmla="*/ 141837 h 219075"/>
                <a:gd name="connsiteX38" fmla="*/ 419843 w 419100"/>
                <a:gd name="connsiteY38" fmla="*/ 141837 h 219075"/>
                <a:gd name="connsiteX39" fmla="*/ 420281 w 419100"/>
                <a:gd name="connsiteY39" fmla="*/ 141399 h 219075"/>
                <a:gd name="connsiteX40" fmla="*/ 420281 w 419100"/>
                <a:gd name="connsiteY40" fmla="*/ 134474 h 219075"/>
                <a:gd name="connsiteX41" fmla="*/ 395097 w 419100"/>
                <a:gd name="connsiteY41" fmla="*/ 123187 h 219075"/>
                <a:gd name="connsiteX42" fmla="*/ 311020 w 419100"/>
                <a:gd name="connsiteY42" fmla="*/ 89764 h 219075"/>
                <a:gd name="connsiteX43" fmla="*/ 311020 w 419100"/>
                <a:gd name="connsiteY43" fmla="*/ 123215 h 219075"/>
                <a:gd name="connsiteX44" fmla="*/ 271624 w 419100"/>
                <a:gd name="connsiteY44" fmla="*/ 123215 h 219075"/>
                <a:gd name="connsiteX45" fmla="*/ 271624 w 419100"/>
                <a:gd name="connsiteY45" fmla="*/ 83810 h 219075"/>
                <a:gd name="connsiteX46" fmla="*/ 305067 w 419100"/>
                <a:gd name="connsiteY46" fmla="*/ 83810 h 219075"/>
                <a:gd name="connsiteX47" fmla="*/ 311020 w 419100"/>
                <a:gd name="connsiteY47" fmla="*/ 89764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19100" h="219075">
                  <a:moveTo>
                    <a:pt x="395097" y="123187"/>
                  </a:moveTo>
                  <a:cubicBezTo>
                    <a:pt x="390506" y="122834"/>
                    <a:pt x="382067" y="122653"/>
                    <a:pt x="370027" y="122653"/>
                  </a:cubicBezTo>
                  <a:cubicBezTo>
                    <a:pt x="354111" y="122653"/>
                    <a:pt x="335966" y="122968"/>
                    <a:pt x="328451" y="123111"/>
                  </a:cubicBezTo>
                  <a:lnTo>
                    <a:pt x="328451" y="81629"/>
                  </a:lnTo>
                  <a:cubicBezTo>
                    <a:pt x="328451" y="71142"/>
                    <a:pt x="324155" y="66046"/>
                    <a:pt x="315335" y="66046"/>
                  </a:cubicBezTo>
                  <a:lnTo>
                    <a:pt x="296923" y="66046"/>
                  </a:lnTo>
                  <a:cubicBezTo>
                    <a:pt x="295180" y="61255"/>
                    <a:pt x="290217" y="49530"/>
                    <a:pt x="280226" y="37690"/>
                  </a:cubicBezTo>
                  <a:cubicBezTo>
                    <a:pt x="268453" y="23765"/>
                    <a:pt x="247202" y="7144"/>
                    <a:pt x="212846" y="7144"/>
                  </a:cubicBezTo>
                  <a:cubicBezTo>
                    <a:pt x="204978" y="7144"/>
                    <a:pt x="200673" y="8239"/>
                    <a:pt x="198006" y="10916"/>
                  </a:cubicBezTo>
                  <a:cubicBezTo>
                    <a:pt x="194958" y="13983"/>
                    <a:pt x="194986" y="18193"/>
                    <a:pt x="195024" y="23508"/>
                  </a:cubicBezTo>
                  <a:cubicBezTo>
                    <a:pt x="195024" y="24165"/>
                    <a:pt x="195034" y="24841"/>
                    <a:pt x="195034" y="25546"/>
                  </a:cubicBezTo>
                  <a:lnTo>
                    <a:pt x="195034" y="152619"/>
                  </a:lnTo>
                  <a:lnTo>
                    <a:pt x="10249" y="152619"/>
                  </a:lnTo>
                  <a:cubicBezTo>
                    <a:pt x="8544" y="152619"/>
                    <a:pt x="7144" y="154010"/>
                    <a:pt x="7144" y="155705"/>
                  </a:cubicBezTo>
                  <a:lnTo>
                    <a:pt x="7144" y="168659"/>
                  </a:lnTo>
                  <a:cubicBezTo>
                    <a:pt x="7144" y="170364"/>
                    <a:pt x="8544" y="171755"/>
                    <a:pt x="10249" y="171755"/>
                  </a:cubicBezTo>
                  <a:lnTo>
                    <a:pt x="59836" y="171755"/>
                  </a:lnTo>
                  <a:cubicBezTo>
                    <a:pt x="62113" y="172507"/>
                    <a:pt x="72533" y="176746"/>
                    <a:pt x="72533" y="189852"/>
                  </a:cubicBezTo>
                  <a:cubicBezTo>
                    <a:pt x="72533" y="191567"/>
                    <a:pt x="73924" y="192948"/>
                    <a:pt x="75619" y="192948"/>
                  </a:cubicBezTo>
                  <a:cubicBezTo>
                    <a:pt x="77333" y="192948"/>
                    <a:pt x="78696" y="191557"/>
                    <a:pt x="78696" y="189852"/>
                  </a:cubicBezTo>
                  <a:cubicBezTo>
                    <a:pt x="78696" y="176298"/>
                    <a:pt x="93307" y="174022"/>
                    <a:pt x="94907" y="173803"/>
                  </a:cubicBezTo>
                  <a:lnTo>
                    <a:pt x="154305" y="173803"/>
                  </a:lnTo>
                  <a:cubicBezTo>
                    <a:pt x="157277" y="175108"/>
                    <a:pt x="170869" y="182690"/>
                    <a:pt x="170869" y="211788"/>
                  </a:cubicBezTo>
                  <a:cubicBezTo>
                    <a:pt x="170869" y="213484"/>
                    <a:pt x="172269" y="214865"/>
                    <a:pt x="173965" y="214865"/>
                  </a:cubicBezTo>
                  <a:lnTo>
                    <a:pt x="302371" y="214865"/>
                  </a:lnTo>
                  <a:cubicBezTo>
                    <a:pt x="304029" y="214865"/>
                    <a:pt x="305372" y="213560"/>
                    <a:pt x="305448" y="211884"/>
                  </a:cubicBezTo>
                  <a:cubicBezTo>
                    <a:pt x="305448" y="211760"/>
                    <a:pt x="305953" y="200025"/>
                    <a:pt x="312087" y="188404"/>
                  </a:cubicBezTo>
                  <a:cubicBezTo>
                    <a:pt x="320202" y="173050"/>
                    <a:pt x="333966" y="165240"/>
                    <a:pt x="352997" y="165240"/>
                  </a:cubicBezTo>
                  <a:cubicBezTo>
                    <a:pt x="371961" y="165240"/>
                    <a:pt x="385829" y="173269"/>
                    <a:pt x="394164" y="189090"/>
                  </a:cubicBezTo>
                  <a:cubicBezTo>
                    <a:pt x="400536" y="201139"/>
                    <a:pt x="401212" y="213503"/>
                    <a:pt x="401212" y="213608"/>
                  </a:cubicBezTo>
                  <a:cubicBezTo>
                    <a:pt x="401298" y="215255"/>
                    <a:pt x="402650" y="216551"/>
                    <a:pt x="404308" y="216551"/>
                  </a:cubicBezTo>
                  <a:lnTo>
                    <a:pt x="417205" y="216551"/>
                  </a:lnTo>
                  <a:cubicBezTo>
                    <a:pt x="418890" y="216551"/>
                    <a:pt x="420281" y="215170"/>
                    <a:pt x="420281" y="213465"/>
                  </a:cubicBezTo>
                  <a:lnTo>
                    <a:pt x="420281" y="159058"/>
                  </a:lnTo>
                  <a:cubicBezTo>
                    <a:pt x="420281" y="158829"/>
                    <a:pt x="420081" y="158620"/>
                    <a:pt x="419843" y="158620"/>
                  </a:cubicBezTo>
                  <a:lnTo>
                    <a:pt x="406337" y="158620"/>
                  </a:lnTo>
                  <a:cubicBezTo>
                    <a:pt x="401707" y="158620"/>
                    <a:pt x="397945" y="154857"/>
                    <a:pt x="397945" y="150228"/>
                  </a:cubicBezTo>
                  <a:cubicBezTo>
                    <a:pt x="397945" y="145599"/>
                    <a:pt x="401707" y="141837"/>
                    <a:pt x="406337" y="141837"/>
                  </a:cubicBezTo>
                  <a:lnTo>
                    <a:pt x="419843" y="141837"/>
                  </a:lnTo>
                  <a:cubicBezTo>
                    <a:pt x="420072" y="141837"/>
                    <a:pt x="420281" y="141637"/>
                    <a:pt x="420281" y="141399"/>
                  </a:cubicBezTo>
                  <a:lnTo>
                    <a:pt x="420281" y="134474"/>
                  </a:lnTo>
                  <a:cubicBezTo>
                    <a:pt x="420319" y="125130"/>
                    <a:pt x="409185" y="124273"/>
                    <a:pt x="395097" y="123187"/>
                  </a:cubicBezTo>
                  <a:close/>
                  <a:moveTo>
                    <a:pt x="311020" y="89764"/>
                  </a:moveTo>
                  <a:lnTo>
                    <a:pt x="311020" y="123215"/>
                  </a:lnTo>
                  <a:lnTo>
                    <a:pt x="271624" y="123215"/>
                  </a:lnTo>
                  <a:lnTo>
                    <a:pt x="271624" y="83810"/>
                  </a:lnTo>
                  <a:lnTo>
                    <a:pt x="305067" y="83810"/>
                  </a:lnTo>
                  <a:cubicBezTo>
                    <a:pt x="308362" y="83810"/>
                    <a:pt x="311020" y="86477"/>
                    <a:pt x="311020" y="89764"/>
                  </a:cubicBezTo>
                  <a:close/>
                </a:path>
              </a:pathLst>
            </a:custGeom>
            <a:grpFill/>
            <a:ln w="9525" cap="flat">
              <a:noFill/>
              <a:prstDash val="solid"/>
              <a:miter/>
            </a:ln>
          </p:spPr>
          <p:txBody>
            <a:bodyPr rtlCol="0" anchor="ctr"/>
            <a:lstStyle/>
            <a:p>
              <a:endParaRPr lang="en-US" dirty="0">
                <a:solidFill>
                  <a:srgbClr val="0070C0"/>
                </a:solidFill>
                <a:latin typeface="Arial" panose="020B0604020202020204" pitchFamily="34" charset="0"/>
                <a:cs typeface="Arial" panose="020B0604020202020204" pitchFamily="34" charset="0"/>
              </a:endParaRPr>
            </a:p>
          </p:txBody>
        </p:sp>
        <p:sp>
          <p:nvSpPr>
            <p:cNvPr id="316" name="Freeform: Shape 315">
              <a:extLst>
                <a:ext uri="{FF2B5EF4-FFF2-40B4-BE49-F238E27FC236}">
                  <a16:creationId xmlns:a16="http://schemas.microsoft.com/office/drawing/2014/main" id="{846E033D-CFE9-472C-A159-C2E3893FA4DC}"/>
                </a:ext>
              </a:extLst>
            </p:cNvPr>
            <p:cNvSpPr/>
            <p:nvPr/>
          </p:nvSpPr>
          <p:spPr>
            <a:xfrm>
              <a:off x="5661841" y="3183274"/>
              <a:ext cx="628650" cy="200025"/>
            </a:xfrm>
            <a:custGeom>
              <a:avLst/>
              <a:gdLst>
                <a:gd name="connsiteX0" fmla="*/ 627002 w 628650"/>
                <a:gd name="connsiteY0" fmla="*/ 141522 h 200025"/>
                <a:gd name="connsiteX1" fmla="*/ 627002 w 628650"/>
                <a:gd name="connsiteY1" fmla="*/ 10230 h 200025"/>
                <a:gd name="connsiteX2" fmla="*/ 623907 w 628650"/>
                <a:gd name="connsiteY2" fmla="*/ 7144 h 200025"/>
                <a:gd name="connsiteX3" fmla="*/ 10239 w 628650"/>
                <a:gd name="connsiteY3" fmla="*/ 7144 h 200025"/>
                <a:gd name="connsiteX4" fmla="*/ 7144 w 628650"/>
                <a:gd name="connsiteY4" fmla="*/ 10230 h 200025"/>
                <a:gd name="connsiteX5" fmla="*/ 7144 w 628650"/>
                <a:gd name="connsiteY5" fmla="*/ 155105 h 200025"/>
                <a:gd name="connsiteX6" fmla="*/ 7582 w 628650"/>
                <a:gd name="connsiteY6" fmla="*/ 155543 h 200025"/>
                <a:gd name="connsiteX7" fmla="*/ 15783 w 628650"/>
                <a:gd name="connsiteY7" fmla="*/ 155543 h 200025"/>
                <a:gd name="connsiteX8" fmla="*/ 24174 w 628650"/>
                <a:gd name="connsiteY8" fmla="*/ 163935 h 200025"/>
                <a:gd name="connsiteX9" fmla="*/ 15783 w 628650"/>
                <a:gd name="connsiteY9" fmla="*/ 172326 h 200025"/>
                <a:gd name="connsiteX10" fmla="*/ 7582 w 628650"/>
                <a:gd name="connsiteY10" fmla="*/ 172326 h 200025"/>
                <a:gd name="connsiteX11" fmla="*/ 7144 w 628650"/>
                <a:gd name="connsiteY11" fmla="*/ 172774 h 200025"/>
                <a:gd name="connsiteX12" fmla="*/ 7144 w 628650"/>
                <a:gd name="connsiteY12" fmla="*/ 190605 h 200025"/>
                <a:gd name="connsiteX13" fmla="*/ 10239 w 628650"/>
                <a:gd name="connsiteY13" fmla="*/ 193691 h 200025"/>
                <a:gd name="connsiteX14" fmla="*/ 53521 w 628650"/>
                <a:gd name="connsiteY14" fmla="*/ 193691 h 200025"/>
                <a:gd name="connsiteX15" fmla="*/ 56388 w 628650"/>
                <a:gd name="connsiteY15" fmla="*/ 191757 h 200025"/>
                <a:gd name="connsiteX16" fmla="*/ 100727 w 628650"/>
                <a:gd name="connsiteY16" fmla="*/ 164163 h 200025"/>
                <a:gd name="connsiteX17" fmla="*/ 143418 w 628650"/>
                <a:gd name="connsiteY17" fmla="*/ 187204 h 200025"/>
                <a:gd name="connsiteX18" fmla="*/ 146275 w 628650"/>
                <a:gd name="connsiteY18" fmla="*/ 189138 h 200025"/>
                <a:gd name="connsiteX19" fmla="*/ 149133 w 628650"/>
                <a:gd name="connsiteY19" fmla="*/ 187204 h 200025"/>
                <a:gd name="connsiteX20" fmla="*/ 193739 w 628650"/>
                <a:gd name="connsiteY20" fmla="*/ 164402 h 200025"/>
                <a:gd name="connsiteX21" fmla="*/ 238782 w 628650"/>
                <a:gd name="connsiteY21" fmla="*/ 191662 h 200025"/>
                <a:gd name="connsiteX22" fmla="*/ 241697 w 628650"/>
                <a:gd name="connsiteY22" fmla="*/ 193691 h 200025"/>
                <a:gd name="connsiteX23" fmla="*/ 435254 w 628650"/>
                <a:gd name="connsiteY23" fmla="*/ 193691 h 200025"/>
                <a:gd name="connsiteX24" fmla="*/ 438350 w 628650"/>
                <a:gd name="connsiteY24" fmla="*/ 190605 h 200025"/>
                <a:gd name="connsiteX25" fmla="*/ 438350 w 628650"/>
                <a:gd name="connsiteY25" fmla="*/ 144618 h 200025"/>
                <a:gd name="connsiteX26" fmla="*/ 623897 w 628650"/>
                <a:gd name="connsiteY26" fmla="*/ 144609 h 200025"/>
                <a:gd name="connsiteX27" fmla="*/ 627002 w 628650"/>
                <a:gd name="connsiteY27" fmla="*/ 141522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28650" h="200025">
                  <a:moveTo>
                    <a:pt x="627002" y="141522"/>
                  </a:moveTo>
                  <a:lnTo>
                    <a:pt x="627002" y="10230"/>
                  </a:lnTo>
                  <a:cubicBezTo>
                    <a:pt x="627002" y="8525"/>
                    <a:pt x="625612" y="7144"/>
                    <a:pt x="623907" y="7144"/>
                  </a:cubicBezTo>
                  <a:lnTo>
                    <a:pt x="10239" y="7144"/>
                  </a:lnTo>
                  <a:cubicBezTo>
                    <a:pt x="8534" y="7144"/>
                    <a:pt x="7144" y="8534"/>
                    <a:pt x="7144" y="10230"/>
                  </a:cubicBezTo>
                  <a:lnTo>
                    <a:pt x="7144" y="155105"/>
                  </a:lnTo>
                  <a:cubicBezTo>
                    <a:pt x="7144" y="155343"/>
                    <a:pt x="7344" y="155543"/>
                    <a:pt x="7582" y="155543"/>
                  </a:cubicBezTo>
                  <a:lnTo>
                    <a:pt x="15783" y="155543"/>
                  </a:lnTo>
                  <a:cubicBezTo>
                    <a:pt x="20403" y="155543"/>
                    <a:pt x="24174" y="159315"/>
                    <a:pt x="24174" y="163935"/>
                  </a:cubicBezTo>
                  <a:cubicBezTo>
                    <a:pt x="24174" y="168564"/>
                    <a:pt x="20403" y="172326"/>
                    <a:pt x="15783" y="172326"/>
                  </a:cubicBezTo>
                  <a:lnTo>
                    <a:pt x="7582" y="172326"/>
                  </a:lnTo>
                  <a:cubicBezTo>
                    <a:pt x="7334" y="172326"/>
                    <a:pt x="7144" y="172526"/>
                    <a:pt x="7144" y="172774"/>
                  </a:cubicBezTo>
                  <a:lnTo>
                    <a:pt x="7144" y="190605"/>
                  </a:lnTo>
                  <a:cubicBezTo>
                    <a:pt x="7144" y="192319"/>
                    <a:pt x="8534" y="193691"/>
                    <a:pt x="10239" y="193691"/>
                  </a:cubicBezTo>
                  <a:lnTo>
                    <a:pt x="53521" y="193691"/>
                  </a:lnTo>
                  <a:cubicBezTo>
                    <a:pt x="54797" y="193691"/>
                    <a:pt x="55921" y="192948"/>
                    <a:pt x="56388" y="191757"/>
                  </a:cubicBezTo>
                  <a:cubicBezTo>
                    <a:pt x="56502" y="191481"/>
                    <a:pt x="67847" y="164163"/>
                    <a:pt x="100727" y="164163"/>
                  </a:cubicBezTo>
                  <a:cubicBezTo>
                    <a:pt x="133474" y="164163"/>
                    <a:pt x="143018" y="186261"/>
                    <a:pt x="143418" y="187204"/>
                  </a:cubicBezTo>
                  <a:cubicBezTo>
                    <a:pt x="143885" y="188395"/>
                    <a:pt x="145018" y="189138"/>
                    <a:pt x="146275" y="189138"/>
                  </a:cubicBezTo>
                  <a:cubicBezTo>
                    <a:pt x="147542" y="189138"/>
                    <a:pt x="148666" y="188395"/>
                    <a:pt x="149133" y="187204"/>
                  </a:cubicBezTo>
                  <a:cubicBezTo>
                    <a:pt x="149228" y="186995"/>
                    <a:pt x="158963" y="164402"/>
                    <a:pt x="193739" y="164402"/>
                  </a:cubicBezTo>
                  <a:cubicBezTo>
                    <a:pt x="228371" y="164402"/>
                    <a:pt x="238382" y="190557"/>
                    <a:pt x="238782" y="191662"/>
                  </a:cubicBezTo>
                  <a:cubicBezTo>
                    <a:pt x="239220" y="192891"/>
                    <a:pt x="240392" y="193691"/>
                    <a:pt x="241697" y="193691"/>
                  </a:cubicBezTo>
                  <a:lnTo>
                    <a:pt x="435254" y="193691"/>
                  </a:lnTo>
                  <a:cubicBezTo>
                    <a:pt x="436969" y="193691"/>
                    <a:pt x="438350" y="192310"/>
                    <a:pt x="438350" y="190605"/>
                  </a:cubicBezTo>
                  <a:lnTo>
                    <a:pt x="438350" y="144618"/>
                  </a:lnTo>
                  <a:lnTo>
                    <a:pt x="623897" y="144609"/>
                  </a:lnTo>
                  <a:cubicBezTo>
                    <a:pt x="625621" y="144609"/>
                    <a:pt x="627002" y="143218"/>
                    <a:pt x="627002" y="141522"/>
                  </a:cubicBezTo>
                  <a:close/>
                </a:path>
              </a:pathLst>
            </a:custGeom>
            <a:grpFill/>
            <a:ln w="9525" cap="flat">
              <a:noFill/>
              <a:prstDash val="solid"/>
              <a:miter/>
            </a:ln>
          </p:spPr>
          <p:txBody>
            <a:bodyPr rtlCol="0" anchor="ctr"/>
            <a:lstStyle/>
            <a:p>
              <a:endParaRPr lang="en-US" dirty="0">
                <a:solidFill>
                  <a:srgbClr val="0070C0"/>
                </a:solidFill>
                <a:latin typeface="Arial" panose="020B0604020202020204" pitchFamily="34" charset="0"/>
                <a:cs typeface="Arial" panose="020B0604020202020204" pitchFamily="34" charset="0"/>
              </a:endParaRPr>
            </a:p>
          </p:txBody>
        </p:sp>
      </p:grpSp>
      <p:grpSp>
        <p:nvGrpSpPr>
          <p:cNvPr id="317" name="Graphic 10">
            <a:extLst>
              <a:ext uri="{FF2B5EF4-FFF2-40B4-BE49-F238E27FC236}">
                <a16:creationId xmlns:a16="http://schemas.microsoft.com/office/drawing/2014/main" id="{AE82924B-E3C6-49A7-839F-F84D0773D9A0}"/>
              </a:ext>
            </a:extLst>
          </p:cNvPr>
          <p:cNvGrpSpPr/>
          <p:nvPr/>
        </p:nvGrpSpPr>
        <p:grpSpPr>
          <a:xfrm>
            <a:off x="4915136" y="2545049"/>
            <a:ext cx="1507384" cy="1642650"/>
            <a:chOff x="5619750" y="2833687"/>
            <a:chExt cx="952500" cy="1190625"/>
          </a:xfrm>
          <a:solidFill>
            <a:schemeClr val="accent4"/>
          </a:solidFill>
        </p:grpSpPr>
        <p:sp>
          <p:nvSpPr>
            <p:cNvPr id="318" name="Freeform: Shape 317">
              <a:extLst>
                <a:ext uri="{FF2B5EF4-FFF2-40B4-BE49-F238E27FC236}">
                  <a16:creationId xmlns:a16="http://schemas.microsoft.com/office/drawing/2014/main" id="{B028BDEF-C1FE-4E38-A2E5-94E7A42C91E9}"/>
                </a:ext>
              </a:extLst>
            </p:cNvPr>
            <p:cNvSpPr/>
            <p:nvPr/>
          </p:nvSpPr>
          <p:spPr>
            <a:xfrm>
              <a:off x="5722182" y="3353542"/>
              <a:ext cx="76200" cy="76200"/>
            </a:xfrm>
            <a:custGeom>
              <a:avLst/>
              <a:gdLst>
                <a:gd name="connsiteX0" fmla="*/ 41519 w 76200"/>
                <a:gd name="connsiteY0" fmla="*/ 7144 h 76200"/>
                <a:gd name="connsiteX1" fmla="*/ 7144 w 76200"/>
                <a:gd name="connsiteY1" fmla="*/ 41539 h 76200"/>
                <a:gd name="connsiteX2" fmla="*/ 41519 w 76200"/>
                <a:gd name="connsiteY2" fmla="*/ 75905 h 76200"/>
                <a:gd name="connsiteX3" fmla="*/ 75914 w 76200"/>
                <a:gd name="connsiteY3" fmla="*/ 41539 h 76200"/>
                <a:gd name="connsiteX4" fmla="*/ 41519 w 76200"/>
                <a:gd name="connsiteY4" fmla="*/ 7144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6200">
                  <a:moveTo>
                    <a:pt x="41519" y="7144"/>
                  </a:moveTo>
                  <a:cubicBezTo>
                    <a:pt x="22565" y="7144"/>
                    <a:pt x="7144" y="22574"/>
                    <a:pt x="7144" y="41539"/>
                  </a:cubicBezTo>
                  <a:cubicBezTo>
                    <a:pt x="7144" y="60484"/>
                    <a:pt x="22565" y="75905"/>
                    <a:pt x="41519" y="75905"/>
                  </a:cubicBezTo>
                  <a:cubicBezTo>
                    <a:pt x="60493" y="75905"/>
                    <a:pt x="75914" y="60484"/>
                    <a:pt x="75914" y="41539"/>
                  </a:cubicBezTo>
                  <a:cubicBezTo>
                    <a:pt x="75914" y="22574"/>
                    <a:pt x="60493" y="7144"/>
                    <a:pt x="41519" y="7144"/>
                  </a:cubicBezTo>
                  <a:close/>
                </a:path>
              </a:pathLst>
            </a:custGeom>
            <a:grpFill/>
            <a:ln w="9525" cap="flat">
              <a:noFill/>
              <a:prstDash val="solid"/>
              <a:miter/>
            </a:ln>
          </p:spPr>
          <p:txBody>
            <a:bodyPr rtlCol="0" anchor="ctr"/>
            <a:lstStyle/>
            <a:p>
              <a:endParaRPr lang="en-US" dirty="0">
                <a:solidFill>
                  <a:srgbClr val="0070C0"/>
                </a:solidFill>
                <a:latin typeface="Arial" panose="020B0604020202020204" pitchFamily="34" charset="0"/>
                <a:cs typeface="Arial" panose="020B0604020202020204" pitchFamily="34" charset="0"/>
              </a:endParaRPr>
            </a:p>
          </p:txBody>
        </p:sp>
        <p:sp>
          <p:nvSpPr>
            <p:cNvPr id="319" name="Freeform: Shape 318">
              <a:extLst>
                <a:ext uri="{FF2B5EF4-FFF2-40B4-BE49-F238E27FC236}">
                  <a16:creationId xmlns:a16="http://schemas.microsoft.com/office/drawing/2014/main" id="{0164CECC-9C59-40E0-8C40-B74661C4180F}"/>
                </a:ext>
              </a:extLst>
            </p:cNvPr>
            <p:cNvSpPr/>
            <p:nvPr/>
          </p:nvSpPr>
          <p:spPr>
            <a:xfrm>
              <a:off x="5812298" y="3353542"/>
              <a:ext cx="76200" cy="76200"/>
            </a:xfrm>
            <a:custGeom>
              <a:avLst/>
              <a:gdLst>
                <a:gd name="connsiteX0" fmla="*/ 41519 w 76200"/>
                <a:gd name="connsiteY0" fmla="*/ 7144 h 76200"/>
                <a:gd name="connsiteX1" fmla="*/ 7144 w 76200"/>
                <a:gd name="connsiteY1" fmla="*/ 41539 h 76200"/>
                <a:gd name="connsiteX2" fmla="*/ 41519 w 76200"/>
                <a:gd name="connsiteY2" fmla="*/ 75905 h 76200"/>
                <a:gd name="connsiteX3" fmla="*/ 75905 w 76200"/>
                <a:gd name="connsiteY3" fmla="*/ 41539 h 76200"/>
                <a:gd name="connsiteX4" fmla="*/ 41519 w 76200"/>
                <a:gd name="connsiteY4" fmla="*/ 7144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6200">
                  <a:moveTo>
                    <a:pt x="41519" y="7144"/>
                  </a:moveTo>
                  <a:cubicBezTo>
                    <a:pt x="22555" y="7144"/>
                    <a:pt x="7144" y="22574"/>
                    <a:pt x="7144" y="41539"/>
                  </a:cubicBezTo>
                  <a:cubicBezTo>
                    <a:pt x="7144" y="60484"/>
                    <a:pt x="22565" y="75905"/>
                    <a:pt x="41519" y="75905"/>
                  </a:cubicBezTo>
                  <a:cubicBezTo>
                    <a:pt x="60484" y="75905"/>
                    <a:pt x="75905" y="60484"/>
                    <a:pt x="75905" y="41539"/>
                  </a:cubicBezTo>
                  <a:cubicBezTo>
                    <a:pt x="75914" y="22574"/>
                    <a:pt x="60484" y="7144"/>
                    <a:pt x="41519" y="7144"/>
                  </a:cubicBezTo>
                  <a:close/>
                </a:path>
              </a:pathLst>
            </a:custGeom>
            <a:grpFill/>
            <a:ln w="9525" cap="flat">
              <a:noFill/>
              <a:prstDash val="solid"/>
              <a:miter/>
            </a:ln>
          </p:spPr>
          <p:txBody>
            <a:bodyPr rtlCol="0" anchor="ctr"/>
            <a:lstStyle/>
            <a:p>
              <a:endParaRPr lang="en-US" dirty="0">
                <a:solidFill>
                  <a:srgbClr val="0070C0"/>
                </a:solidFill>
                <a:latin typeface="Arial" panose="020B0604020202020204" pitchFamily="34" charset="0"/>
                <a:cs typeface="Arial" panose="020B0604020202020204" pitchFamily="34" charset="0"/>
              </a:endParaRPr>
            </a:p>
          </p:txBody>
        </p:sp>
        <p:sp>
          <p:nvSpPr>
            <p:cNvPr id="320" name="Freeform: Shape 319">
              <a:extLst>
                <a:ext uri="{FF2B5EF4-FFF2-40B4-BE49-F238E27FC236}">
                  <a16:creationId xmlns:a16="http://schemas.microsoft.com/office/drawing/2014/main" id="{2FB50C4B-3594-4015-8EFE-D706E92A025B}"/>
                </a:ext>
              </a:extLst>
            </p:cNvPr>
            <p:cNvSpPr/>
            <p:nvPr/>
          </p:nvSpPr>
          <p:spPr>
            <a:xfrm>
              <a:off x="6093828" y="3353542"/>
              <a:ext cx="76200" cy="76200"/>
            </a:xfrm>
            <a:custGeom>
              <a:avLst/>
              <a:gdLst>
                <a:gd name="connsiteX0" fmla="*/ 41519 w 76200"/>
                <a:gd name="connsiteY0" fmla="*/ 7144 h 76200"/>
                <a:gd name="connsiteX1" fmla="*/ 7144 w 76200"/>
                <a:gd name="connsiteY1" fmla="*/ 41539 h 76200"/>
                <a:gd name="connsiteX2" fmla="*/ 41519 w 76200"/>
                <a:gd name="connsiteY2" fmla="*/ 75905 h 76200"/>
                <a:gd name="connsiteX3" fmla="*/ 75905 w 76200"/>
                <a:gd name="connsiteY3" fmla="*/ 41539 h 76200"/>
                <a:gd name="connsiteX4" fmla="*/ 41519 w 76200"/>
                <a:gd name="connsiteY4" fmla="*/ 7144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6200">
                  <a:moveTo>
                    <a:pt x="41519" y="7144"/>
                  </a:moveTo>
                  <a:cubicBezTo>
                    <a:pt x="22565" y="7144"/>
                    <a:pt x="7144" y="22574"/>
                    <a:pt x="7144" y="41539"/>
                  </a:cubicBezTo>
                  <a:cubicBezTo>
                    <a:pt x="7144" y="60484"/>
                    <a:pt x="22565" y="75905"/>
                    <a:pt x="41519" y="75905"/>
                  </a:cubicBezTo>
                  <a:cubicBezTo>
                    <a:pt x="60474" y="75905"/>
                    <a:pt x="75905" y="60484"/>
                    <a:pt x="75905" y="41539"/>
                  </a:cubicBezTo>
                  <a:cubicBezTo>
                    <a:pt x="75905" y="22574"/>
                    <a:pt x="60474" y="7144"/>
                    <a:pt x="41519" y="7144"/>
                  </a:cubicBezTo>
                  <a:close/>
                </a:path>
              </a:pathLst>
            </a:custGeom>
            <a:grpFill/>
            <a:ln w="9525" cap="flat">
              <a:noFill/>
              <a:prstDash val="solid"/>
              <a:miter/>
            </a:ln>
          </p:spPr>
          <p:txBody>
            <a:bodyPr rtlCol="0" anchor="ctr"/>
            <a:lstStyle/>
            <a:p>
              <a:endParaRPr lang="en-US" dirty="0">
                <a:solidFill>
                  <a:srgbClr val="0070C0"/>
                </a:solidFill>
                <a:latin typeface="Arial" panose="020B0604020202020204" pitchFamily="34" charset="0"/>
                <a:cs typeface="Arial" panose="020B0604020202020204" pitchFamily="34" charset="0"/>
              </a:endParaRPr>
            </a:p>
          </p:txBody>
        </p:sp>
        <p:sp>
          <p:nvSpPr>
            <p:cNvPr id="321" name="Freeform: Shape 320">
              <a:extLst>
                <a:ext uri="{FF2B5EF4-FFF2-40B4-BE49-F238E27FC236}">
                  <a16:creationId xmlns:a16="http://schemas.microsoft.com/office/drawing/2014/main" id="{781A3EFF-3160-4BD1-95E9-567BB2DCD47E}"/>
                </a:ext>
              </a:extLst>
            </p:cNvPr>
            <p:cNvSpPr/>
            <p:nvPr/>
          </p:nvSpPr>
          <p:spPr>
            <a:xfrm>
              <a:off x="6183239" y="3353542"/>
              <a:ext cx="76200" cy="76200"/>
            </a:xfrm>
            <a:custGeom>
              <a:avLst/>
              <a:gdLst>
                <a:gd name="connsiteX0" fmla="*/ 41510 w 76200"/>
                <a:gd name="connsiteY0" fmla="*/ 7144 h 76200"/>
                <a:gd name="connsiteX1" fmla="*/ 7144 w 76200"/>
                <a:gd name="connsiteY1" fmla="*/ 41539 h 76200"/>
                <a:gd name="connsiteX2" fmla="*/ 41510 w 76200"/>
                <a:gd name="connsiteY2" fmla="*/ 75905 h 76200"/>
                <a:gd name="connsiteX3" fmla="*/ 75895 w 76200"/>
                <a:gd name="connsiteY3" fmla="*/ 41539 h 76200"/>
                <a:gd name="connsiteX4" fmla="*/ 41510 w 76200"/>
                <a:gd name="connsiteY4" fmla="*/ 7144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6200">
                  <a:moveTo>
                    <a:pt x="41510" y="7144"/>
                  </a:moveTo>
                  <a:cubicBezTo>
                    <a:pt x="22546" y="7144"/>
                    <a:pt x="7144" y="22574"/>
                    <a:pt x="7144" y="41539"/>
                  </a:cubicBezTo>
                  <a:cubicBezTo>
                    <a:pt x="7144" y="60484"/>
                    <a:pt x="22546" y="75905"/>
                    <a:pt x="41510" y="75905"/>
                  </a:cubicBezTo>
                  <a:cubicBezTo>
                    <a:pt x="60465" y="75905"/>
                    <a:pt x="75895" y="60484"/>
                    <a:pt x="75895" y="41539"/>
                  </a:cubicBezTo>
                  <a:cubicBezTo>
                    <a:pt x="75895" y="22574"/>
                    <a:pt x="60465" y="7144"/>
                    <a:pt x="41510" y="7144"/>
                  </a:cubicBezTo>
                  <a:close/>
                </a:path>
              </a:pathLst>
            </a:custGeom>
            <a:grpFill/>
            <a:ln w="9525" cap="flat">
              <a:noFill/>
              <a:prstDash val="solid"/>
              <a:miter/>
            </a:ln>
          </p:spPr>
          <p:txBody>
            <a:bodyPr rtlCol="0" anchor="ctr"/>
            <a:lstStyle/>
            <a:p>
              <a:endParaRPr lang="en-US" dirty="0">
                <a:solidFill>
                  <a:srgbClr val="0070C0"/>
                </a:solidFill>
                <a:latin typeface="Arial" panose="020B0604020202020204" pitchFamily="34" charset="0"/>
                <a:cs typeface="Arial" panose="020B0604020202020204" pitchFamily="34" charset="0"/>
              </a:endParaRPr>
            </a:p>
          </p:txBody>
        </p:sp>
        <p:sp>
          <p:nvSpPr>
            <p:cNvPr id="322" name="Freeform: Shape 321">
              <a:extLst>
                <a:ext uri="{FF2B5EF4-FFF2-40B4-BE49-F238E27FC236}">
                  <a16:creationId xmlns:a16="http://schemas.microsoft.com/office/drawing/2014/main" id="{4411B088-AB12-44F2-8244-38ACAECBAD07}"/>
                </a:ext>
              </a:extLst>
            </p:cNvPr>
            <p:cNvSpPr/>
            <p:nvPr/>
          </p:nvSpPr>
          <p:spPr>
            <a:xfrm>
              <a:off x="6416459" y="3353542"/>
              <a:ext cx="76200" cy="76200"/>
            </a:xfrm>
            <a:custGeom>
              <a:avLst/>
              <a:gdLst>
                <a:gd name="connsiteX0" fmla="*/ 41529 w 76200"/>
                <a:gd name="connsiteY0" fmla="*/ 7144 h 76200"/>
                <a:gd name="connsiteX1" fmla="*/ 7144 w 76200"/>
                <a:gd name="connsiteY1" fmla="*/ 41539 h 76200"/>
                <a:gd name="connsiteX2" fmla="*/ 41529 w 76200"/>
                <a:gd name="connsiteY2" fmla="*/ 75905 h 76200"/>
                <a:gd name="connsiteX3" fmla="*/ 75905 w 76200"/>
                <a:gd name="connsiteY3" fmla="*/ 41539 h 76200"/>
                <a:gd name="connsiteX4" fmla="*/ 41529 w 76200"/>
                <a:gd name="connsiteY4" fmla="*/ 7144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6200">
                  <a:moveTo>
                    <a:pt x="41529" y="7144"/>
                  </a:moveTo>
                  <a:cubicBezTo>
                    <a:pt x="22565" y="7144"/>
                    <a:pt x="7144" y="22574"/>
                    <a:pt x="7144" y="41539"/>
                  </a:cubicBezTo>
                  <a:cubicBezTo>
                    <a:pt x="7144" y="60484"/>
                    <a:pt x="22565" y="75905"/>
                    <a:pt x="41529" y="75905"/>
                  </a:cubicBezTo>
                  <a:cubicBezTo>
                    <a:pt x="60474" y="75905"/>
                    <a:pt x="75905" y="60484"/>
                    <a:pt x="75905" y="41539"/>
                  </a:cubicBezTo>
                  <a:cubicBezTo>
                    <a:pt x="75905" y="22574"/>
                    <a:pt x="60474" y="7144"/>
                    <a:pt x="41529" y="7144"/>
                  </a:cubicBezTo>
                  <a:close/>
                </a:path>
              </a:pathLst>
            </a:custGeom>
            <a:grpFill/>
            <a:ln w="9525" cap="flat">
              <a:noFill/>
              <a:prstDash val="solid"/>
              <a:miter/>
            </a:ln>
          </p:spPr>
          <p:txBody>
            <a:bodyPr rtlCol="0" anchor="ctr"/>
            <a:lstStyle/>
            <a:p>
              <a:endParaRPr lang="en-US" dirty="0">
                <a:solidFill>
                  <a:srgbClr val="0070C0"/>
                </a:solidFill>
                <a:latin typeface="Arial" panose="020B0604020202020204" pitchFamily="34" charset="0"/>
                <a:cs typeface="Arial" panose="020B0604020202020204" pitchFamily="34" charset="0"/>
              </a:endParaRPr>
            </a:p>
          </p:txBody>
        </p:sp>
        <p:sp>
          <p:nvSpPr>
            <p:cNvPr id="323" name="Freeform: Shape 322">
              <a:extLst>
                <a:ext uri="{FF2B5EF4-FFF2-40B4-BE49-F238E27FC236}">
                  <a16:creationId xmlns:a16="http://schemas.microsoft.com/office/drawing/2014/main" id="{60C66D88-05EE-4ECD-8D70-066810E48BA9}"/>
                </a:ext>
              </a:extLst>
            </p:cNvPr>
            <p:cNvSpPr/>
            <p:nvPr/>
          </p:nvSpPr>
          <p:spPr>
            <a:xfrm>
              <a:off x="6102677" y="3183264"/>
              <a:ext cx="419100" cy="219075"/>
            </a:xfrm>
            <a:custGeom>
              <a:avLst/>
              <a:gdLst>
                <a:gd name="connsiteX0" fmla="*/ 395097 w 419100"/>
                <a:gd name="connsiteY0" fmla="*/ 123187 h 219075"/>
                <a:gd name="connsiteX1" fmla="*/ 370027 w 419100"/>
                <a:gd name="connsiteY1" fmla="*/ 122653 h 219075"/>
                <a:gd name="connsiteX2" fmla="*/ 328451 w 419100"/>
                <a:gd name="connsiteY2" fmla="*/ 123111 h 219075"/>
                <a:gd name="connsiteX3" fmla="*/ 328451 w 419100"/>
                <a:gd name="connsiteY3" fmla="*/ 81629 h 219075"/>
                <a:gd name="connsiteX4" fmla="*/ 315335 w 419100"/>
                <a:gd name="connsiteY4" fmla="*/ 66046 h 219075"/>
                <a:gd name="connsiteX5" fmla="*/ 296923 w 419100"/>
                <a:gd name="connsiteY5" fmla="*/ 66046 h 219075"/>
                <a:gd name="connsiteX6" fmla="*/ 280226 w 419100"/>
                <a:gd name="connsiteY6" fmla="*/ 37690 h 219075"/>
                <a:gd name="connsiteX7" fmla="*/ 212846 w 419100"/>
                <a:gd name="connsiteY7" fmla="*/ 7144 h 219075"/>
                <a:gd name="connsiteX8" fmla="*/ 198006 w 419100"/>
                <a:gd name="connsiteY8" fmla="*/ 10916 h 219075"/>
                <a:gd name="connsiteX9" fmla="*/ 195024 w 419100"/>
                <a:gd name="connsiteY9" fmla="*/ 23508 h 219075"/>
                <a:gd name="connsiteX10" fmla="*/ 195034 w 419100"/>
                <a:gd name="connsiteY10" fmla="*/ 25546 h 219075"/>
                <a:gd name="connsiteX11" fmla="*/ 195034 w 419100"/>
                <a:gd name="connsiteY11" fmla="*/ 152619 h 219075"/>
                <a:gd name="connsiteX12" fmla="*/ 10249 w 419100"/>
                <a:gd name="connsiteY12" fmla="*/ 152619 h 219075"/>
                <a:gd name="connsiteX13" fmla="*/ 7144 w 419100"/>
                <a:gd name="connsiteY13" fmla="*/ 155705 h 219075"/>
                <a:gd name="connsiteX14" fmla="*/ 7144 w 419100"/>
                <a:gd name="connsiteY14" fmla="*/ 168659 h 219075"/>
                <a:gd name="connsiteX15" fmla="*/ 10249 w 419100"/>
                <a:gd name="connsiteY15" fmla="*/ 171755 h 219075"/>
                <a:gd name="connsiteX16" fmla="*/ 59836 w 419100"/>
                <a:gd name="connsiteY16" fmla="*/ 171755 h 219075"/>
                <a:gd name="connsiteX17" fmla="*/ 72533 w 419100"/>
                <a:gd name="connsiteY17" fmla="*/ 189852 h 219075"/>
                <a:gd name="connsiteX18" fmla="*/ 75619 w 419100"/>
                <a:gd name="connsiteY18" fmla="*/ 192948 h 219075"/>
                <a:gd name="connsiteX19" fmla="*/ 78696 w 419100"/>
                <a:gd name="connsiteY19" fmla="*/ 189852 h 219075"/>
                <a:gd name="connsiteX20" fmla="*/ 94907 w 419100"/>
                <a:gd name="connsiteY20" fmla="*/ 173803 h 219075"/>
                <a:gd name="connsiteX21" fmla="*/ 154305 w 419100"/>
                <a:gd name="connsiteY21" fmla="*/ 173803 h 219075"/>
                <a:gd name="connsiteX22" fmla="*/ 170869 w 419100"/>
                <a:gd name="connsiteY22" fmla="*/ 211788 h 219075"/>
                <a:gd name="connsiteX23" fmla="*/ 173965 w 419100"/>
                <a:gd name="connsiteY23" fmla="*/ 214865 h 219075"/>
                <a:gd name="connsiteX24" fmla="*/ 302371 w 419100"/>
                <a:gd name="connsiteY24" fmla="*/ 214865 h 219075"/>
                <a:gd name="connsiteX25" fmla="*/ 305448 w 419100"/>
                <a:gd name="connsiteY25" fmla="*/ 211884 h 219075"/>
                <a:gd name="connsiteX26" fmla="*/ 312087 w 419100"/>
                <a:gd name="connsiteY26" fmla="*/ 188404 h 219075"/>
                <a:gd name="connsiteX27" fmla="*/ 352997 w 419100"/>
                <a:gd name="connsiteY27" fmla="*/ 165240 h 219075"/>
                <a:gd name="connsiteX28" fmla="*/ 394164 w 419100"/>
                <a:gd name="connsiteY28" fmla="*/ 189090 h 219075"/>
                <a:gd name="connsiteX29" fmla="*/ 401212 w 419100"/>
                <a:gd name="connsiteY29" fmla="*/ 213608 h 219075"/>
                <a:gd name="connsiteX30" fmla="*/ 404308 w 419100"/>
                <a:gd name="connsiteY30" fmla="*/ 216551 h 219075"/>
                <a:gd name="connsiteX31" fmla="*/ 417205 w 419100"/>
                <a:gd name="connsiteY31" fmla="*/ 216551 h 219075"/>
                <a:gd name="connsiteX32" fmla="*/ 420281 w 419100"/>
                <a:gd name="connsiteY32" fmla="*/ 213465 h 219075"/>
                <a:gd name="connsiteX33" fmla="*/ 420281 w 419100"/>
                <a:gd name="connsiteY33" fmla="*/ 159058 h 219075"/>
                <a:gd name="connsiteX34" fmla="*/ 419843 w 419100"/>
                <a:gd name="connsiteY34" fmla="*/ 158620 h 219075"/>
                <a:gd name="connsiteX35" fmla="*/ 406337 w 419100"/>
                <a:gd name="connsiteY35" fmla="*/ 158620 h 219075"/>
                <a:gd name="connsiteX36" fmla="*/ 397945 w 419100"/>
                <a:gd name="connsiteY36" fmla="*/ 150228 h 219075"/>
                <a:gd name="connsiteX37" fmla="*/ 406337 w 419100"/>
                <a:gd name="connsiteY37" fmla="*/ 141837 h 219075"/>
                <a:gd name="connsiteX38" fmla="*/ 419843 w 419100"/>
                <a:gd name="connsiteY38" fmla="*/ 141837 h 219075"/>
                <a:gd name="connsiteX39" fmla="*/ 420281 w 419100"/>
                <a:gd name="connsiteY39" fmla="*/ 141399 h 219075"/>
                <a:gd name="connsiteX40" fmla="*/ 420281 w 419100"/>
                <a:gd name="connsiteY40" fmla="*/ 134474 h 219075"/>
                <a:gd name="connsiteX41" fmla="*/ 395097 w 419100"/>
                <a:gd name="connsiteY41" fmla="*/ 123187 h 219075"/>
                <a:gd name="connsiteX42" fmla="*/ 311020 w 419100"/>
                <a:gd name="connsiteY42" fmla="*/ 89764 h 219075"/>
                <a:gd name="connsiteX43" fmla="*/ 311020 w 419100"/>
                <a:gd name="connsiteY43" fmla="*/ 123215 h 219075"/>
                <a:gd name="connsiteX44" fmla="*/ 271624 w 419100"/>
                <a:gd name="connsiteY44" fmla="*/ 123215 h 219075"/>
                <a:gd name="connsiteX45" fmla="*/ 271624 w 419100"/>
                <a:gd name="connsiteY45" fmla="*/ 83810 h 219075"/>
                <a:gd name="connsiteX46" fmla="*/ 305067 w 419100"/>
                <a:gd name="connsiteY46" fmla="*/ 83810 h 219075"/>
                <a:gd name="connsiteX47" fmla="*/ 311020 w 419100"/>
                <a:gd name="connsiteY47" fmla="*/ 89764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19100" h="219075">
                  <a:moveTo>
                    <a:pt x="395097" y="123187"/>
                  </a:moveTo>
                  <a:cubicBezTo>
                    <a:pt x="390506" y="122834"/>
                    <a:pt x="382067" y="122653"/>
                    <a:pt x="370027" y="122653"/>
                  </a:cubicBezTo>
                  <a:cubicBezTo>
                    <a:pt x="354111" y="122653"/>
                    <a:pt x="335966" y="122968"/>
                    <a:pt x="328451" y="123111"/>
                  </a:cubicBezTo>
                  <a:lnTo>
                    <a:pt x="328451" y="81629"/>
                  </a:lnTo>
                  <a:cubicBezTo>
                    <a:pt x="328451" y="71142"/>
                    <a:pt x="324155" y="66046"/>
                    <a:pt x="315335" y="66046"/>
                  </a:cubicBezTo>
                  <a:lnTo>
                    <a:pt x="296923" y="66046"/>
                  </a:lnTo>
                  <a:cubicBezTo>
                    <a:pt x="295180" y="61255"/>
                    <a:pt x="290217" y="49530"/>
                    <a:pt x="280226" y="37690"/>
                  </a:cubicBezTo>
                  <a:cubicBezTo>
                    <a:pt x="268453" y="23765"/>
                    <a:pt x="247202" y="7144"/>
                    <a:pt x="212846" y="7144"/>
                  </a:cubicBezTo>
                  <a:cubicBezTo>
                    <a:pt x="204978" y="7144"/>
                    <a:pt x="200673" y="8239"/>
                    <a:pt x="198006" y="10916"/>
                  </a:cubicBezTo>
                  <a:cubicBezTo>
                    <a:pt x="194958" y="13983"/>
                    <a:pt x="194986" y="18193"/>
                    <a:pt x="195024" y="23508"/>
                  </a:cubicBezTo>
                  <a:cubicBezTo>
                    <a:pt x="195024" y="24165"/>
                    <a:pt x="195034" y="24841"/>
                    <a:pt x="195034" y="25546"/>
                  </a:cubicBezTo>
                  <a:lnTo>
                    <a:pt x="195034" y="152619"/>
                  </a:lnTo>
                  <a:lnTo>
                    <a:pt x="10249" y="152619"/>
                  </a:lnTo>
                  <a:cubicBezTo>
                    <a:pt x="8544" y="152619"/>
                    <a:pt x="7144" y="154010"/>
                    <a:pt x="7144" y="155705"/>
                  </a:cubicBezTo>
                  <a:lnTo>
                    <a:pt x="7144" y="168659"/>
                  </a:lnTo>
                  <a:cubicBezTo>
                    <a:pt x="7144" y="170364"/>
                    <a:pt x="8544" y="171755"/>
                    <a:pt x="10249" y="171755"/>
                  </a:cubicBezTo>
                  <a:lnTo>
                    <a:pt x="59836" y="171755"/>
                  </a:lnTo>
                  <a:cubicBezTo>
                    <a:pt x="62113" y="172507"/>
                    <a:pt x="72533" y="176746"/>
                    <a:pt x="72533" y="189852"/>
                  </a:cubicBezTo>
                  <a:cubicBezTo>
                    <a:pt x="72533" y="191567"/>
                    <a:pt x="73924" y="192948"/>
                    <a:pt x="75619" y="192948"/>
                  </a:cubicBezTo>
                  <a:cubicBezTo>
                    <a:pt x="77333" y="192948"/>
                    <a:pt x="78696" y="191557"/>
                    <a:pt x="78696" y="189852"/>
                  </a:cubicBezTo>
                  <a:cubicBezTo>
                    <a:pt x="78696" y="176298"/>
                    <a:pt x="93307" y="174022"/>
                    <a:pt x="94907" y="173803"/>
                  </a:cubicBezTo>
                  <a:lnTo>
                    <a:pt x="154305" y="173803"/>
                  </a:lnTo>
                  <a:cubicBezTo>
                    <a:pt x="157277" y="175108"/>
                    <a:pt x="170869" y="182690"/>
                    <a:pt x="170869" y="211788"/>
                  </a:cubicBezTo>
                  <a:cubicBezTo>
                    <a:pt x="170869" y="213484"/>
                    <a:pt x="172269" y="214865"/>
                    <a:pt x="173965" y="214865"/>
                  </a:cubicBezTo>
                  <a:lnTo>
                    <a:pt x="302371" y="214865"/>
                  </a:lnTo>
                  <a:cubicBezTo>
                    <a:pt x="304029" y="214865"/>
                    <a:pt x="305372" y="213560"/>
                    <a:pt x="305448" y="211884"/>
                  </a:cubicBezTo>
                  <a:cubicBezTo>
                    <a:pt x="305448" y="211760"/>
                    <a:pt x="305953" y="200025"/>
                    <a:pt x="312087" y="188404"/>
                  </a:cubicBezTo>
                  <a:cubicBezTo>
                    <a:pt x="320202" y="173050"/>
                    <a:pt x="333966" y="165240"/>
                    <a:pt x="352997" y="165240"/>
                  </a:cubicBezTo>
                  <a:cubicBezTo>
                    <a:pt x="371961" y="165240"/>
                    <a:pt x="385829" y="173269"/>
                    <a:pt x="394164" y="189090"/>
                  </a:cubicBezTo>
                  <a:cubicBezTo>
                    <a:pt x="400536" y="201139"/>
                    <a:pt x="401212" y="213503"/>
                    <a:pt x="401212" y="213608"/>
                  </a:cubicBezTo>
                  <a:cubicBezTo>
                    <a:pt x="401298" y="215255"/>
                    <a:pt x="402650" y="216551"/>
                    <a:pt x="404308" y="216551"/>
                  </a:cubicBezTo>
                  <a:lnTo>
                    <a:pt x="417205" y="216551"/>
                  </a:lnTo>
                  <a:cubicBezTo>
                    <a:pt x="418890" y="216551"/>
                    <a:pt x="420281" y="215170"/>
                    <a:pt x="420281" y="213465"/>
                  </a:cubicBezTo>
                  <a:lnTo>
                    <a:pt x="420281" y="159058"/>
                  </a:lnTo>
                  <a:cubicBezTo>
                    <a:pt x="420281" y="158829"/>
                    <a:pt x="420081" y="158620"/>
                    <a:pt x="419843" y="158620"/>
                  </a:cubicBezTo>
                  <a:lnTo>
                    <a:pt x="406337" y="158620"/>
                  </a:lnTo>
                  <a:cubicBezTo>
                    <a:pt x="401707" y="158620"/>
                    <a:pt x="397945" y="154857"/>
                    <a:pt x="397945" y="150228"/>
                  </a:cubicBezTo>
                  <a:cubicBezTo>
                    <a:pt x="397945" y="145599"/>
                    <a:pt x="401707" y="141837"/>
                    <a:pt x="406337" y="141837"/>
                  </a:cubicBezTo>
                  <a:lnTo>
                    <a:pt x="419843" y="141837"/>
                  </a:lnTo>
                  <a:cubicBezTo>
                    <a:pt x="420072" y="141837"/>
                    <a:pt x="420281" y="141637"/>
                    <a:pt x="420281" y="141399"/>
                  </a:cubicBezTo>
                  <a:lnTo>
                    <a:pt x="420281" y="134474"/>
                  </a:lnTo>
                  <a:cubicBezTo>
                    <a:pt x="420319" y="125130"/>
                    <a:pt x="409185" y="124273"/>
                    <a:pt x="395097" y="123187"/>
                  </a:cubicBezTo>
                  <a:close/>
                  <a:moveTo>
                    <a:pt x="311020" y="89764"/>
                  </a:moveTo>
                  <a:lnTo>
                    <a:pt x="311020" y="123215"/>
                  </a:lnTo>
                  <a:lnTo>
                    <a:pt x="271624" y="123215"/>
                  </a:lnTo>
                  <a:lnTo>
                    <a:pt x="271624" y="83810"/>
                  </a:lnTo>
                  <a:lnTo>
                    <a:pt x="305067" y="83810"/>
                  </a:lnTo>
                  <a:cubicBezTo>
                    <a:pt x="308362" y="83810"/>
                    <a:pt x="311020" y="86477"/>
                    <a:pt x="311020" y="89764"/>
                  </a:cubicBezTo>
                  <a:close/>
                </a:path>
              </a:pathLst>
            </a:custGeom>
            <a:grpFill/>
            <a:ln w="9525" cap="flat">
              <a:noFill/>
              <a:prstDash val="solid"/>
              <a:miter/>
            </a:ln>
          </p:spPr>
          <p:txBody>
            <a:bodyPr rtlCol="0" anchor="ctr"/>
            <a:lstStyle/>
            <a:p>
              <a:endParaRPr lang="en-US" dirty="0">
                <a:solidFill>
                  <a:srgbClr val="0070C0"/>
                </a:solidFill>
                <a:latin typeface="Arial" panose="020B0604020202020204" pitchFamily="34" charset="0"/>
                <a:cs typeface="Arial" panose="020B0604020202020204" pitchFamily="34" charset="0"/>
              </a:endParaRPr>
            </a:p>
          </p:txBody>
        </p:sp>
        <p:sp>
          <p:nvSpPr>
            <p:cNvPr id="324" name="Freeform: Shape 323">
              <a:extLst>
                <a:ext uri="{FF2B5EF4-FFF2-40B4-BE49-F238E27FC236}">
                  <a16:creationId xmlns:a16="http://schemas.microsoft.com/office/drawing/2014/main" id="{1836EF6D-D9F5-4F5A-924D-2EDB63875A06}"/>
                </a:ext>
              </a:extLst>
            </p:cNvPr>
            <p:cNvSpPr/>
            <p:nvPr/>
          </p:nvSpPr>
          <p:spPr>
            <a:xfrm>
              <a:off x="5661841" y="3183274"/>
              <a:ext cx="628650" cy="200025"/>
            </a:xfrm>
            <a:custGeom>
              <a:avLst/>
              <a:gdLst>
                <a:gd name="connsiteX0" fmla="*/ 627002 w 628650"/>
                <a:gd name="connsiteY0" fmla="*/ 141522 h 200025"/>
                <a:gd name="connsiteX1" fmla="*/ 627002 w 628650"/>
                <a:gd name="connsiteY1" fmla="*/ 10230 h 200025"/>
                <a:gd name="connsiteX2" fmla="*/ 623907 w 628650"/>
                <a:gd name="connsiteY2" fmla="*/ 7144 h 200025"/>
                <a:gd name="connsiteX3" fmla="*/ 10239 w 628650"/>
                <a:gd name="connsiteY3" fmla="*/ 7144 h 200025"/>
                <a:gd name="connsiteX4" fmla="*/ 7144 w 628650"/>
                <a:gd name="connsiteY4" fmla="*/ 10230 h 200025"/>
                <a:gd name="connsiteX5" fmla="*/ 7144 w 628650"/>
                <a:gd name="connsiteY5" fmla="*/ 155105 h 200025"/>
                <a:gd name="connsiteX6" fmla="*/ 7582 w 628650"/>
                <a:gd name="connsiteY6" fmla="*/ 155543 h 200025"/>
                <a:gd name="connsiteX7" fmla="*/ 15783 w 628650"/>
                <a:gd name="connsiteY7" fmla="*/ 155543 h 200025"/>
                <a:gd name="connsiteX8" fmla="*/ 24174 w 628650"/>
                <a:gd name="connsiteY8" fmla="*/ 163935 h 200025"/>
                <a:gd name="connsiteX9" fmla="*/ 15783 w 628650"/>
                <a:gd name="connsiteY9" fmla="*/ 172326 h 200025"/>
                <a:gd name="connsiteX10" fmla="*/ 7582 w 628650"/>
                <a:gd name="connsiteY10" fmla="*/ 172326 h 200025"/>
                <a:gd name="connsiteX11" fmla="*/ 7144 w 628650"/>
                <a:gd name="connsiteY11" fmla="*/ 172774 h 200025"/>
                <a:gd name="connsiteX12" fmla="*/ 7144 w 628650"/>
                <a:gd name="connsiteY12" fmla="*/ 190605 h 200025"/>
                <a:gd name="connsiteX13" fmla="*/ 10239 w 628650"/>
                <a:gd name="connsiteY13" fmla="*/ 193691 h 200025"/>
                <a:gd name="connsiteX14" fmla="*/ 53521 w 628650"/>
                <a:gd name="connsiteY14" fmla="*/ 193691 h 200025"/>
                <a:gd name="connsiteX15" fmla="*/ 56388 w 628650"/>
                <a:gd name="connsiteY15" fmla="*/ 191757 h 200025"/>
                <a:gd name="connsiteX16" fmla="*/ 100727 w 628650"/>
                <a:gd name="connsiteY16" fmla="*/ 164163 h 200025"/>
                <a:gd name="connsiteX17" fmla="*/ 143418 w 628650"/>
                <a:gd name="connsiteY17" fmla="*/ 187204 h 200025"/>
                <a:gd name="connsiteX18" fmla="*/ 146275 w 628650"/>
                <a:gd name="connsiteY18" fmla="*/ 189138 h 200025"/>
                <a:gd name="connsiteX19" fmla="*/ 149133 w 628650"/>
                <a:gd name="connsiteY19" fmla="*/ 187204 h 200025"/>
                <a:gd name="connsiteX20" fmla="*/ 193739 w 628650"/>
                <a:gd name="connsiteY20" fmla="*/ 164402 h 200025"/>
                <a:gd name="connsiteX21" fmla="*/ 238782 w 628650"/>
                <a:gd name="connsiteY21" fmla="*/ 191662 h 200025"/>
                <a:gd name="connsiteX22" fmla="*/ 241697 w 628650"/>
                <a:gd name="connsiteY22" fmla="*/ 193691 h 200025"/>
                <a:gd name="connsiteX23" fmla="*/ 435254 w 628650"/>
                <a:gd name="connsiteY23" fmla="*/ 193691 h 200025"/>
                <a:gd name="connsiteX24" fmla="*/ 438350 w 628650"/>
                <a:gd name="connsiteY24" fmla="*/ 190605 h 200025"/>
                <a:gd name="connsiteX25" fmla="*/ 438350 w 628650"/>
                <a:gd name="connsiteY25" fmla="*/ 144618 h 200025"/>
                <a:gd name="connsiteX26" fmla="*/ 623897 w 628650"/>
                <a:gd name="connsiteY26" fmla="*/ 144609 h 200025"/>
                <a:gd name="connsiteX27" fmla="*/ 627002 w 628650"/>
                <a:gd name="connsiteY27" fmla="*/ 141522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28650" h="200025">
                  <a:moveTo>
                    <a:pt x="627002" y="141522"/>
                  </a:moveTo>
                  <a:lnTo>
                    <a:pt x="627002" y="10230"/>
                  </a:lnTo>
                  <a:cubicBezTo>
                    <a:pt x="627002" y="8525"/>
                    <a:pt x="625612" y="7144"/>
                    <a:pt x="623907" y="7144"/>
                  </a:cubicBezTo>
                  <a:lnTo>
                    <a:pt x="10239" y="7144"/>
                  </a:lnTo>
                  <a:cubicBezTo>
                    <a:pt x="8534" y="7144"/>
                    <a:pt x="7144" y="8534"/>
                    <a:pt x="7144" y="10230"/>
                  </a:cubicBezTo>
                  <a:lnTo>
                    <a:pt x="7144" y="155105"/>
                  </a:lnTo>
                  <a:cubicBezTo>
                    <a:pt x="7144" y="155343"/>
                    <a:pt x="7344" y="155543"/>
                    <a:pt x="7582" y="155543"/>
                  </a:cubicBezTo>
                  <a:lnTo>
                    <a:pt x="15783" y="155543"/>
                  </a:lnTo>
                  <a:cubicBezTo>
                    <a:pt x="20403" y="155543"/>
                    <a:pt x="24174" y="159315"/>
                    <a:pt x="24174" y="163935"/>
                  </a:cubicBezTo>
                  <a:cubicBezTo>
                    <a:pt x="24174" y="168564"/>
                    <a:pt x="20403" y="172326"/>
                    <a:pt x="15783" y="172326"/>
                  </a:cubicBezTo>
                  <a:lnTo>
                    <a:pt x="7582" y="172326"/>
                  </a:lnTo>
                  <a:cubicBezTo>
                    <a:pt x="7334" y="172326"/>
                    <a:pt x="7144" y="172526"/>
                    <a:pt x="7144" y="172774"/>
                  </a:cubicBezTo>
                  <a:lnTo>
                    <a:pt x="7144" y="190605"/>
                  </a:lnTo>
                  <a:cubicBezTo>
                    <a:pt x="7144" y="192319"/>
                    <a:pt x="8534" y="193691"/>
                    <a:pt x="10239" y="193691"/>
                  </a:cubicBezTo>
                  <a:lnTo>
                    <a:pt x="53521" y="193691"/>
                  </a:lnTo>
                  <a:cubicBezTo>
                    <a:pt x="54797" y="193691"/>
                    <a:pt x="55921" y="192948"/>
                    <a:pt x="56388" y="191757"/>
                  </a:cubicBezTo>
                  <a:cubicBezTo>
                    <a:pt x="56502" y="191481"/>
                    <a:pt x="67847" y="164163"/>
                    <a:pt x="100727" y="164163"/>
                  </a:cubicBezTo>
                  <a:cubicBezTo>
                    <a:pt x="133474" y="164163"/>
                    <a:pt x="143018" y="186261"/>
                    <a:pt x="143418" y="187204"/>
                  </a:cubicBezTo>
                  <a:cubicBezTo>
                    <a:pt x="143885" y="188395"/>
                    <a:pt x="145018" y="189138"/>
                    <a:pt x="146275" y="189138"/>
                  </a:cubicBezTo>
                  <a:cubicBezTo>
                    <a:pt x="147542" y="189138"/>
                    <a:pt x="148666" y="188395"/>
                    <a:pt x="149133" y="187204"/>
                  </a:cubicBezTo>
                  <a:cubicBezTo>
                    <a:pt x="149228" y="186995"/>
                    <a:pt x="158963" y="164402"/>
                    <a:pt x="193739" y="164402"/>
                  </a:cubicBezTo>
                  <a:cubicBezTo>
                    <a:pt x="228371" y="164402"/>
                    <a:pt x="238382" y="190557"/>
                    <a:pt x="238782" y="191662"/>
                  </a:cubicBezTo>
                  <a:cubicBezTo>
                    <a:pt x="239220" y="192891"/>
                    <a:pt x="240392" y="193691"/>
                    <a:pt x="241697" y="193691"/>
                  </a:cubicBezTo>
                  <a:lnTo>
                    <a:pt x="435254" y="193691"/>
                  </a:lnTo>
                  <a:cubicBezTo>
                    <a:pt x="436969" y="193691"/>
                    <a:pt x="438350" y="192310"/>
                    <a:pt x="438350" y="190605"/>
                  </a:cubicBezTo>
                  <a:lnTo>
                    <a:pt x="438350" y="144618"/>
                  </a:lnTo>
                  <a:lnTo>
                    <a:pt x="623897" y="144609"/>
                  </a:lnTo>
                  <a:cubicBezTo>
                    <a:pt x="625621" y="144609"/>
                    <a:pt x="627002" y="143218"/>
                    <a:pt x="627002" y="141522"/>
                  </a:cubicBezTo>
                  <a:close/>
                </a:path>
              </a:pathLst>
            </a:custGeom>
            <a:grpFill/>
            <a:ln w="9525" cap="flat">
              <a:noFill/>
              <a:prstDash val="solid"/>
              <a:miter/>
            </a:ln>
          </p:spPr>
          <p:txBody>
            <a:bodyPr rtlCol="0" anchor="ctr"/>
            <a:lstStyle/>
            <a:p>
              <a:endParaRPr lang="en-US" dirty="0">
                <a:solidFill>
                  <a:srgbClr val="0070C0"/>
                </a:solidFill>
                <a:latin typeface="Arial" panose="020B0604020202020204" pitchFamily="34" charset="0"/>
                <a:cs typeface="Arial" panose="020B0604020202020204" pitchFamily="34" charset="0"/>
              </a:endParaRPr>
            </a:p>
          </p:txBody>
        </p:sp>
      </p:grpSp>
      <p:grpSp>
        <p:nvGrpSpPr>
          <p:cNvPr id="325" name="Graphic 10">
            <a:extLst>
              <a:ext uri="{FF2B5EF4-FFF2-40B4-BE49-F238E27FC236}">
                <a16:creationId xmlns:a16="http://schemas.microsoft.com/office/drawing/2014/main" id="{67CFC1C9-622D-489A-826C-3D2BCED7A964}"/>
              </a:ext>
            </a:extLst>
          </p:cNvPr>
          <p:cNvGrpSpPr/>
          <p:nvPr/>
        </p:nvGrpSpPr>
        <p:grpSpPr>
          <a:xfrm>
            <a:off x="6607028" y="2540916"/>
            <a:ext cx="1507384" cy="1642650"/>
            <a:chOff x="5619750" y="2833687"/>
            <a:chExt cx="952500" cy="1190625"/>
          </a:xfrm>
          <a:solidFill>
            <a:schemeClr val="accent4"/>
          </a:solidFill>
        </p:grpSpPr>
        <p:sp>
          <p:nvSpPr>
            <p:cNvPr id="326" name="Freeform: Shape 325">
              <a:extLst>
                <a:ext uri="{FF2B5EF4-FFF2-40B4-BE49-F238E27FC236}">
                  <a16:creationId xmlns:a16="http://schemas.microsoft.com/office/drawing/2014/main" id="{E692318A-1D84-41A0-B50C-5EF504C88FD6}"/>
                </a:ext>
              </a:extLst>
            </p:cNvPr>
            <p:cNvSpPr/>
            <p:nvPr/>
          </p:nvSpPr>
          <p:spPr>
            <a:xfrm>
              <a:off x="5722182" y="3353542"/>
              <a:ext cx="76200" cy="76200"/>
            </a:xfrm>
            <a:custGeom>
              <a:avLst/>
              <a:gdLst>
                <a:gd name="connsiteX0" fmla="*/ 41519 w 76200"/>
                <a:gd name="connsiteY0" fmla="*/ 7144 h 76200"/>
                <a:gd name="connsiteX1" fmla="*/ 7144 w 76200"/>
                <a:gd name="connsiteY1" fmla="*/ 41539 h 76200"/>
                <a:gd name="connsiteX2" fmla="*/ 41519 w 76200"/>
                <a:gd name="connsiteY2" fmla="*/ 75905 h 76200"/>
                <a:gd name="connsiteX3" fmla="*/ 75914 w 76200"/>
                <a:gd name="connsiteY3" fmla="*/ 41539 h 76200"/>
                <a:gd name="connsiteX4" fmla="*/ 41519 w 76200"/>
                <a:gd name="connsiteY4" fmla="*/ 7144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6200">
                  <a:moveTo>
                    <a:pt x="41519" y="7144"/>
                  </a:moveTo>
                  <a:cubicBezTo>
                    <a:pt x="22565" y="7144"/>
                    <a:pt x="7144" y="22574"/>
                    <a:pt x="7144" y="41539"/>
                  </a:cubicBezTo>
                  <a:cubicBezTo>
                    <a:pt x="7144" y="60484"/>
                    <a:pt x="22565" y="75905"/>
                    <a:pt x="41519" y="75905"/>
                  </a:cubicBezTo>
                  <a:cubicBezTo>
                    <a:pt x="60493" y="75905"/>
                    <a:pt x="75914" y="60484"/>
                    <a:pt x="75914" y="41539"/>
                  </a:cubicBezTo>
                  <a:cubicBezTo>
                    <a:pt x="75914" y="22574"/>
                    <a:pt x="60493" y="7144"/>
                    <a:pt x="41519" y="7144"/>
                  </a:cubicBezTo>
                  <a:close/>
                </a:path>
              </a:pathLst>
            </a:custGeom>
            <a:grpFill/>
            <a:ln w="9525" cap="flat">
              <a:noFill/>
              <a:prstDash val="solid"/>
              <a:miter/>
            </a:ln>
          </p:spPr>
          <p:txBody>
            <a:bodyPr rtlCol="0" anchor="ctr"/>
            <a:lstStyle/>
            <a:p>
              <a:endParaRPr lang="en-US" dirty="0">
                <a:solidFill>
                  <a:srgbClr val="0070C0"/>
                </a:solidFill>
                <a:latin typeface="Arial" panose="020B0604020202020204" pitchFamily="34" charset="0"/>
                <a:cs typeface="Arial" panose="020B0604020202020204" pitchFamily="34" charset="0"/>
              </a:endParaRPr>
            </a:p>
          </p:txBody>
        </p:sp>
        <p:sp>
          <p:nvSpPr>
            <p:cNvPr id="327" name="Freeform: Shape 326">
              <a:extLst>
                <a:ext uri="{FF2B5EF4-FFF2-40B4-BE49-F238E27FC236}">
                  <a16:creationId xmlns:a16="http://schemas.microsoft.com/office/drawing/2014/main" id="{98949AA1-99F5-47A6-9955-8F92AC35E6DC}"/>
                </a:ext>
              </a:extLst>
            </p:cNvPr>
            <p:cNvSpPr/>
            <p:nvPr/>
          </p:nvSpPr>
          <p:spPr>
            <a:xfrm>
              <a:off x="5812298" y="3353542"/>
              <a:ext cx="76200" cy="76200"/>
            </a:xfrm>
            <a:custGeom>
              <a:avLst/>
              <a:gdLst>
                <a:gd name="connsiteX0" fmla="*/ 41519 w 76200"/>
                <a:gd name="connsiteY0" fmla="*/ 7144 h 76200"/>
                <a:gd name="connsiteX1" fmla="*/ 7144 w 76200"/>
                <a:gd name="connsiteY1" fmla="*/ 41539 h 76200"/>
                <a:gd name="connsiteX2" fmla="*/ 41519 w 76200"/>
                <a:gd name="connsiteY2" fmla="*/ 75905 h 76200"/>
                <a:gd name="connsiteX3" fmla="*/ 75905 w 76200"/>
                <a:gd name="connsiteY3" fmla="*/ 41539 h 76200"/>
                <a:gd name="connsiteX4" fmla="*/ 41519 w 76200"/>
                <a:gd name="connsiteY4" fmla="*/ 7144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6200">
                  <a:moveTo>
                    <a:pt x="41519" y="7144"/>
                  </a:moveTo>
                  <a:cubicBezTo>
                    <a:pt x="22555" y="7144"/>
                    <a:pt x="7144" y="22574"/>
                    <a:pt x="7144" y="41539"/>
                  </a:cubicBezTo>
                  <a:cubicBezTo>
                    <a:pt x="7144" y="60484"/>
                    <a:pt x="22565" y="75905"/>
                    <a:pt x="41519" y="75905"/>
                  </a:cubicBezTo>
                  <a:cubicBezTo>
                    <a:pt x="60484" y="75905"/>
                    <a:pt x="75905" y="60484"/>
                    <a:pt x="75905" y="41539"/>
                  </a:cubicBezTo>
                  <a:cubicBezTo>
                    <a:pt x="75914" y="22574"/>
                    <a:pt x="60484" y="7144"/>
                    <a:pt x="41519" y="7144"/>
                  </a:cubicBezTo>
                  <a:close/>
                </a:path>
              </a:pathLst>
            </a:custGeom>
            <a:grpFill/>
            <a:ln w="9525" cap="flat">
              <a:noFill/>
              <a:prstDash val="solid"/>
              <a:miter/>
            </a:ln>
          </p:spPr>
          <p:txBody>
            <a:bodyPr rtlCol="0" anchor="ctr"/>
            <a:lstStyle/>
            <a:p>
              <a:endParaRPr lang="en-US" dirty="0">
                <a:solidFill>
                  <a:srgbClr val="0070C0"/>
                </a:solidFill>
                <a:latin typeface="Arial" panose="020B0604020202020204" pitchFamily="34" charset="0"/>
                <a:cs typeface="Arial" panose="020B0604020202020204" pitchFamily="34" charset="0"/>
              </a:endParaRPr>
            </a:p>
          </p:txBody>
        </p:sp>
        <p:sp>
          <p:nvSpPr>
            <p:cNvPr id="328" name="Freeform: Shape 327">
              <a:extLst>
                <a:ext uri="{FF2B5EF4-FFF2-40B4-BE49-F238E27FC236}">
                  <a16:creationId xmlns:a16="http://schemas.microsoft.com/office/drawing/2014/main" id="{ACA8A433-4098-4E39-A91F-01137990D00B}"/>
                </a:ext>
              </a:extLst>
            </p:cNvPr>
            <p:cNvSpPr/>
            <p:nvPr/>
          </p:nvSpPr>
          <p:spPr>
            <a:xfrm>
              <a:off x="6093828" y="3353542"/>
              <a:ext cx="76200" cy="76200"/>
            </a:xfrm>
            <a:custGeom>
              <a:avLst/>
              <a:gdLst>
                <a:gd name="connsiteX0" fmla="*/ 41519 w 76200"/>
                <a:gd name="connsiteY0" fmla="*/ 7144 h 76200"/>
                <a:gd name="connsiteX1" fmla="*/ 7144 w 76200"/>
                <a:gd name="connsiteY1" fmla="*/ 41539 h 76200"/>
                <a:gd name="connsiteX2" fmla="*/ 41519 w 76200"/>
                <a:gd name="connsiteY2" fmla="*/ 75905 h 76200"/>
                <a:gd name="connsiteX3" fmla="*/ 75905 w 76200"/>
                <a:gd name="connsiteY3" fmla="*/ 41539 h 76200"/>
                <a:gd name="connsiteX4" fmla="*/ 41519 w 76200"/>
                <a:gd name="connsiteY4" fmla="*/ 7144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6200">
                  <a:moveTo>
                    <a:pt x="41519" y="7144"/>
                  </a:moveTo>
                  <a:cubicBezTo>
                    <a:pt x="22565" y="7144"/>
                    <a:pt x="7144" y="22574"/>
                    <a:pt x="7144" y="41539"/>
                  </a:cubicBezTo>
                  <a:cubicBezTo>
                    <a:pt x="7144" y="60484"/>
                    <a:pt x="22565" y="75905"/>
                    <a:pt x="41519" y="75905"/>
                  </a:cubicBezTo>
                  <a:cubicBezTo>
                    <a:pt x="60474" y="75905"/>
                    <a:pt x="75905" y="60484"/>
                    <a:pt x="75905" y="41539"/>
                  </a:cubicBezTo>
                  <a:cubicBezTo>
                    <a:pt x="75905" y="22574"/>
                    <a:pt x="60474" y="7144"/>
                    <a:pt x="41519" y="7144"/>
                  </a:cubicBezTo>
                  <a:close/>
                </a:path>
              </a:pathLst>
            </a:custGeom>
            <a:grpFill/>
            <a:ln w="9525" cap="flat">
              <a:noFill/>
              <a:prstDash val="solid"/>
              <a:miter/>
            </a:ln>
          </p:spPr>
          <p:txBody>
            <a:bodyPr rtlCol="0" anchor="ctr"/>
            <a:lstStyle/>
            <a:p>
              <a:endParaRPr lang="en-US" dirty="0">
                <a:solidFill>
                  <a:srgbClr val="0070C0"/>
                </a:solidFill>
                <a:latin typeface="Arial" panose="020B0604020202020204" pitchFamily="34" charset="0"/>
                <a:cs typeface="Arial" panose="020B0604020202020204" pitchFamily="34" charset="0"/>
              </a:endParaRPr>
            </a:p>
          </p:txBody>
        </p:sp>
        <p:sp>
          <p:nvSpPr>
            <p:cNvPr id="329" name="Freeform: Shape 328">
              <a:extLst>
                <a:ext uri="{FF2B5EF4-FFF2-40B4-BE49-F238E27FC236}">
                  <a16:creationId xmlns:a16="http://schemas.microsoft.com/office/drawing/2014/main" id="{D0F58AD9-7C1E-4BEA-9A18-BAAD768F1E4F}"/>
                </a:ext>
              </a:extLst>
            </p:cNvPr>
            <p:cNvSpPr/>
            <p:nvPr/>
          </p:nvSpPr>
          <p:spPr>
            <a:xfrm>
              <a:off x="6183239" y="3353542"/>
              <a:ext cx="76200" cy="76200"/>
            </a:xfrm>
            <a:custGeom>
              <a:avLst/>
              <a:gdLst>
                <a:gd name="connsiteX0" fmla="*/ 41510 w 76200"/>
                <a:gd name="connsiteY0" fmla="*/ 7144 h 76200"/>
                <a:gd name="connsiteX1" fmla="*/ 7144 w 76200"/>
                <a:gd name="connsiteY1" fmla="*/ 41539 h 76200"/>
                <a:gd name="connsiteX2" fmla="*/ 41510 w 76200"/>
                <a:gd name="connsiteY2" fmla="*/ 75905 h 76200"/>
                <a:gd name="connsiteX3" fmla="*/ 75895 w 76200"/>
                <a:gd name="connsiteY3" fmla="*/ 41539 h 76200"/>
                <a:gd name="connsiteX4" fmla="*/ 41510 w 76200"/>
                <a:gd name="connsiteY4" fmla="*/ 7144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6200">
                  <a:moveTo>
                    <a:pt x="41510" y="7144"/>
                  </a:moveTo>
                  <a:cubicBezTo>
                    <a:pt x="22546" y="7144"/>
                    <a:pt x="7144" y="22574"/>
                    <a:pt x="7144" y="41539"/>
                  </a:cubicBezTo>
                  <a:cubicBezTo>
                    <a:pt x="7144" y="60484"/>
                    <a:pt x="22546" y="75905"/>
                    <a:pt x="41510" y="75905"/>
                  </a:cubicBezTo>
                  <a:cubicBezTo>
                    <a:pt x="60465" y="75905"/>
                    <a:pt x="75895" y="60484"/>
                    <a:pt x="75895" y="41539"/>
                  </a:cubicBezTo>
                  <a:cubicBezTo>
                    <a:pt x="75895" y="22574"/>
                    <a:pt x="60465" y="7144"/>
                    <a:pt x="41510" y="7144"/>
                  </a:cubicBezTo>
                  <a:close/>
                </a:path>
              </a:pathLst>
            </a:custGeom>
            <a:grpFill/>
            <a:ln w="9525" cap="flat">
              <a:noFill/>
              <a:prstDash val="solid"/>
              <a:miter/>
            </a:ln>
          </p:spPr>
          <p:txBody>
            <a:bodyPr rtlCol="0" anchor="ctr"/>
            <a:lstStyle/>
            <a:p>
              <a:endParaRPr lang="en-US" dirty="0">
                <a:solidFill>
                  <a:srgbClr val="0070C0"/>
                </a:solidFill>
                <a:latin typeface="Arial" panose="020B0604020202020204" pitchFamily="34" charset="0"/>
                <a:cs typeface="Arial" panose="020B0604020202020204" pitchFamily="34" charset="0"/>
              </a:endParaRPr>
            </a:p>
          </p:txBody>
        </p:sp>
        <p:sp>
          <p:nvSpPr>
            <p:cNvPr id="330" name="Freeform: Shape 329">
              <a:extLst>
                <a:ext uri="{FF2B5EF4-FFF2-40B4-BE49-F238E27FC236}">
                  <a16:creationId xmlns:a16="http://schemas.microsoft.com/office/drawing/2014/main" id="{862AE995-0418-4066-84F0-5696E0FFEF61}"/>
                </a:ext>
              </a:extLst>
            </p:cNvPr>
            <p:cNvSpPr/>
            <p:nvPr/>
          </p:nvSpPr>
          <p:spPr>
            <a:xfrm>
              <a:off x="6416459" y="3353542"/>
              <a:ext cx="76200" cy="76200"/>
            </a:xfrm>
            <a:custGeom>
              <a:avLst/>
              <a:gdLst>
                <a:gd name="connsiteX0" fmla="*/ 41529 w 76200"/>
                <a:gd name="connsiteY0" fmla="*/ 7144 h 76200"/>
                <a:gd name="connsiteX1" fmla="*/ 7144 w 76200"/>
                <a:gd name="connsiteY1" fmla="*/ 41539 h 76200"/>
                <a:gd name="connsiteX2" fmla="*/ 41529 w 76200"/>
                <a:gd name="connsiteY2" fmla="*/ 75905 h 76200"/>
                <a:gd name="connsiteX3" fmla="*/ 75905 w 76200"/>
                <a:gd name="connsiteY3" fmla="*/ 41539 h 76200"/>
                <a:gd name="connsiteX4" fmla="*/ 41529 w 76200"/>
                <a:gd name="connsiteY4" fmla="*/ 7144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6200">
                  <a:moveTo>
                    <a:pt x="41529" y="7144"/>
                  </a:moveTo>
                  <a:cubicBezTo>
                    <a:pt x="22565" y="7144"/>
                    <a:pt x="7144" y="22574"/>
                    <a:pt x="7144" y="41539"/>
                  </a:cubicBezTo>
                  <a:cubicBezTo>
                    <a:pt x="7144" y="60484"/>
                    <a:pt x="22565" y="75905"/>
                    <a:pt x="41529" y="75905"/>
                  </a:cubicBezTo>
                  <a:cubicBezTo>
                    <a:pt x="60474" y="75905"/>
                    <a:pt x="75905" y="60484"/>
                    <a:pt x="75905" y="41539"/>
                  </a:cubicBezTo>
                  <a:cubicBezTo>
                    <a:pt x="75905" y="22574"/>
                    <a:pt x="60474" y="7144"/>
                    <a:pt x="41529" y="7144"/>
                  </a:cubicBezTo>
                  <a:close/>
                </a:path>
              </a:pathLst>
            </a:custGeom>
            <a:grpFill/>
            <a:ln w="9525" cap="flat">
              <a:noFill/>
              <a:prstDash val="solid"/>
              <a:miter/>
            </a:ln>
          </p:spPr>
          <p:txBody>
            <a:bodyPr rtlCol="0" anchor="ctr"/>
            <a:lstStyle/>
            <a:p>
              <a:endParaRPr lang="en-US" dirty="0">
                <a:solidFill>
                  <a:srgbClr val="0070C0"/>
                </a:solidFill>
                <a:latin typeface="Arial" panose="020B0604020202020204" pitchFamily="34" charset="0"/>
                <a:cs typeface="Arial" panose="020B0604020202020204" pitchFamily="34" charset="0"/>
              </a:endParaRPr>
            </a:p>
          </p:txBody>
        </p:sp>
        <p:sp>
          <p:nvSpPr>
            <p:cNvPr id="331" name="Freeform: Shape 330">
              <a:extLst>
                <a:ext uri="{FF2B5EF4-FFF2-40B4-BE49-F238E27FC236}">
                  <a16:creationId xmlns:a16="http://schemas.microsoft.com/office/drawing/2014/main" id="{7E2D03C7-525C-438D-B0A9-DC864D6436B3}"/>
                </a:ext>
              </a:extLst>
            </p:cNvPr>
            <p:cNvSpPr/>
            <p:nvPr/>
          </p:nvSpPr>
          <p:spPr>
            <a:xfrm>
              <a:off x="6102677" y="3183264"/>
              <a:ext cx="419100" cy="219075"/>
            </a:xfrm>
            <a:custGeom>
              <a:avLst/>
              <a:gdLst>
                <a:gd name="connsiteX0" fmla="*/ 395097 w 419100"/>
                <a:gd name="connsiteY0" fmla="*/ 123187 h 219075"/>
                <a:gd name="connsiteX1" fmla="*/ 370027 w 419100"/>
                <a:gd name="connsiteY1" fmla="*/ 122653 h 219075"/>
                <a:gd name="connsiteX2" fmla="*/ 328451 w 419100"/>
                <a:gd name="connsiteY2" fmla="*/ 123111 h 219075"/>
                <a:gd name="connsiteX3" fmla="*/ 328451 w 419100"/>
                <a:gd name="connsiteY3" fmla="*/ 81629 h 219075"/>
                <a:gd name="connsiteX4" fmla="*/ 315335 w 419100"/>
                <a:gd name="connsiteY4" fmla="*/ 66046 h 219075"/>
                <a:gd name="connsiteX5" fmla="*/ 296923 w 419100"/>
                <a:gd name="connsiteY5" fmla="*/ 66046 h 219075"/>
                <a:gd name="connsiteX6" fmla="*/ 280226 w 419100"/>
                <a:gd name="connsiteY6" fmla="*/ 37690 h 219075"/>
                <a:gd name="connsiteX7" fmla="*/ 212846 w 419100"/>
                <a:gd name="connsiteY7" fmla="*/ 7144 h 219075"/>
                <a:gd name="connsiteX8" fmla="*/ 198006 w 419100"/>
                <a:gd name="connsiteY8" fmla="*/ 10916 h 219075"/>
                <a:gd name="connsiteX9" fmla="*/ 195024 w 419100"/>
                <a:gd name="connsiteY9" fmla="*/ 23508 h 219075"/>
                <a:gd name="connsiteX10" fmla="*/ 195034 w 419100"/>
                <a:gd name="connsiteY10" fmla="*/ 25546 h 219075"/>
                <a:gd name="connsiteX11" fmla="*/ 195034 w 419100"/>
                <a:gd name="connsiteY11" fmla="*/ 152619 h 219075"/>
                <a:gd name="connsiteX12" fmla="*/ 10249 w 419100"/>
                <a:gd name="connsiteY12" fmla="*/ 152619 h 219075"/>
                <a:gd name="connsiteX13" fmla="*/ 7144 w 419100"/>
                <a:gd name="connsiteY13" fmla="*/ 155705 h 219075"/>
                <a:gd name="connsiteX14" fmla="*/ 7144 w 419100"/>
                <a:gd name="connsiteY14" fmla="*/ 168659 h 219075"/>
                <a:gd name="connsiteX15" fmla="*/ 10249 w 419100"/>
                <a:gd name="connsiteY15" fmla="*/ 171755 h 219075"/>
                <a:gd name="connsiteX16" fmla="*/ 59836 w 419100"/>
                <a:gd name="connsiteY16" fmla="*/ 171755 h 219075"/>
                <a:gd name="connsiteX17" fmla="*/ 72533 w 419100"/>
                <a:gd name="connsiteY17" fmla="*/ 189852 h 219075"/>
                <a:gd name="connsiteX18" fmla="*/ 75619 w 419100"/>
                <a:gd name="connsiteY18" fmla="*/ 192948 h 219075"/>
                <a:gd name="connsiteX19" fmla="*/ 78696 w 419100"/>
                <a:gd name="connsiteY19" fmla="*/ 189852 h 219075"/>
                <a:gd name="connsiteX20" fmla="*/ 94907 w 419100"/>
                <a:gd name="connsiteY20" fmla="*/ 173803 h 219075"/>
                <a:gd name="connsiteX21" fmla="*/ 154305 w 419100"/>
                <a:gd name="connsiteY21" fmla="*/ 173803 h 219075"/>
                <a:gd name="connsiteX22" fmla="*/ 170869 w 419100"/>
                <a:gd name="connsiteY22" fmla="*/ 211788 h 219075"/>
                <a:gd name="connsiteX23" fmla="*/ 173965 w 419100"/>
                <a:gd name="connsiteY23" fmla="*/ 214865 h 219075"/>
                <a:gd name="connsiteX24" fmla="*/ 302371 w 419100"/>
                <a:gd name="connsiteY24" fmla="*/ 214865 h 219075"/>
                <a:gd name="connsiteX25" fmla="*/ 305448 w 419100"/>
                <a:gd name="connsiteY25" fmla="*/ 211884 h 219075"/>
                <a:gd name="connsiteX26" fmla="*/ 312087 w 419100"/>
                <a:gd name="connsiteY26" fmla="*/ 188404 h 219075"/>
                <a:gd name="connsiteX27" fmla="*/ 352997 w 419100"/>
                <a:gd name="connsiteY27" fmla="*/ 165240 h 219075"/>
                <a:gd name="connsiteX28" fmla="*/ 394164 w 419100"/>
                <a:gd name="connsiteY28" fmla="*/ 189090 h 219075"/>
                <a:gd name="connsiteX29" fmla="*/ 401212 w 419100"/>
                <a:gd name="connsiteY29" fmla="*/ 213608 h 219075"/>
                <a:gd name="connsiteX30" fmla="*/ 404308 w 419100"/>
                <a:gd name="connsiteY30" fmla="*/ 216551 h 219075"/>
                <a:gd name="connsiteX31" fmla="*/ 417205 w 419100"/>
                <a:gd name="connsiteY31" fmla="*/ 216551 h 219075"/>
                <a:gd name="connsiteX32" fmla="*/ 420281 w 419100"/>
                <a:gd name="connsiteY32" fmla="*/ 213465 h 219075"/>
                <a:gd name="connsiteX33" fmla="*/ 420281 w 419100"/>
                <a:gd name="connsiteY33" fmla="*/ 159058 h 219075"/>
                <a:gd name="connsiteX34" fmla="*/ 419843 w 419100"/>
                <a:gd name="connsiteY34" fmla="*/ 158620 h 219075"/>
                <a:gd name="connsiteX35" fmla="*/ 406337 w 419100"/>
                <a:gd name="connsiteY35" fmla="*/ 158620 h 219075"/>
                <a:gd name="connsiteX36" fmla="*/ 397945 w 419100"/>
                <a:gd name="connsiteY36" fmla="*/ 150228 h 219075"/>
                <a:gd name="connsiteX37" fmla="*/ 406337 w 419100"/>
                <a:gd name="connsiteY37" fmla="*/ 141837 h 219075"/>
                <a:gd name="connsiteX38" fmla="*/ 419843 w 419100"/>
                <a:gd name="connsiteY38" fmla="*/ 141837 h 219075"/>
                <a:gd name="connsiteX39" fmla="*/ 420281 w 419100"/>
                <a:gd name="connsiteY39" fmla="*/ 141399 h 219075"/>
                <a:gd name="connsiteX40" fmla="*/ 420281 w 419100"/>
                <a:gd name="connsiteY40" fmla="*/ 134474 h 219075"/>
                <a:gd name="connsiteX41" fmla="*/ 395097 w 419100"/>
                <a:gd name="connsiteY41" fmla="*/ 123187 h 219075"/>
                <a:gd name="connsiteX42" fmla="*/ 311020 w 419100"/>
                <a:gd name="connsiteY42" fmla="*/ 89764 h 219075"/>
                <a:gd name="connsiteX43" fmla="*/ 311020 w 419100"/>
                <a:gd name="connsiteY43" fmla="*/ 123215 h 219075"/>
                <a:gd name="connsiteX44" fmla="*/ 271624 w 419100"/>
                <a:gd name="connsiteY44" fmla="*/ 123215 h 219075"/>
                <a:gd name="connsiteX45" fmla="*/ 271624 w 419100"/>
                <a:gd name="connsiteY45" fmla="*/ 83810 h 219075"/>
                <a:gd name="connsiteX46" fmla="*/ 305067 w 419100"/>
                <a:gd name="connsiteY46" fmla="*/ 83810 h 219075"/>
                <a:gd name="connsiteX47" fmla="*/ 311020 w 419100"/>
                <a:gd name="connsiteY47" fmla="*/ 89764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19100" h="219075">
                  <a:moveTo>
                    <a:pt x="395097" y="123187"/>
                  </a:moveTo>
                  <a:cubicBezTo>
                    <a:pt x="390506" y="122834"/>
                    <a:pt x="382067" y="122653"/>
                    <a:pt x="370027" y="122653"/>
                  </a:cubicBezTo>
                  <a:cubicBezTo>
                    <a:pt x="354111" y="122653"/>
                    <a:pt x="335966" y="122968"/>
                    <a:pt x="328451" y="123111"/>
                  </a:cubicBezTo>
                  <a:lnTo>
                    <a:pt x="328451" y="81629"/>
                  </a:lnTo>
                  <a:cubicBezTo>
                    <a:pt x="328451" y="71142"/>
                    <a:pt x="324155" y="66046"/>
                    <a:pt x="315335" y="66046"/>
                  </a:cubicBezTo>
                  <a:lnTo>
                    <a:pt x="296923" y="66046"/>
                  </a:lnTo>
                  <a:cubicBezTo>
                    <a:pt x="295180" y="61255"/>
                    <a:pt x="290217" y="49530"/>
                    <a:pt x="280226" y="37690"/>
                  </a:cubicBezTo>
                  <a:cubicBezTo>
                    <a:pt x="268453" y="23765"/>
                    <a:pt x="247202" y="7144"/>
                    <a:pt x="212846" y="7144"/>
                  </a:cubicBezTo>
                  <a:cubicBezTo>
                    <a:pt x="204978" y="7144"/>
                    <a:pt x="200673" y="8239"/>
                    <a:pt x="198006" y="10916"/>
                  </a:cubicBezTo>
                  <a:cubicBezTo>
                    <a:pt x="194958" y="13983"/>
                    <a:pt x="194986" y="18193"/>
                    <a:pt x="195024" y="23508"/>
                  </a:cubicBezTo>
                  <a:cubicBezTo>
                    <a:pt x="195024" y="24165"/>
                    <a:pt x="195034" y="24841"/>
                    <a:pt x="195034" y="25546"/>
                  </a:cubicBezTo>
                  <a:lnTo>
                    <a:pt x="195034" y="152619"/>
                  </a:lnTo>
                  <a:lnTo>
                    <a:pt x="10249" y="152619"/>
                  </a:lnTo>
                  <a:cubicBezTo>
                    <a:pt x="8544" y="152619"/>
                    <a:pt x="7144" y="154010"/>
                    <a:pt x="7144" y="155705"/>
                  </a:cubicBezTo>
                  <a:lnTo>
                    <a:pt x="7144" y="168659"/>
                  </a:lnTo>
                  <a:cubicBezTo>
                    <a:pt x="7144" y="170364"/>
                    <a:pt x="8544" y="171755"/>
                    <a:pt x="10249" y="171755"/>
                  </a:cubicBezTo>
                  <a:lnTo>
                    <a:pt x="59836" y="171755"/>
                  </a:lnTo>
                  <a:cubicBezTo>
                    <a:pt x="62113" y="172507"/>
                    <a:pt x="72533" y="176746"/>
                    <a:pt x="72533" y="189852"/>
                  </a:cubicBezTo>
                  <a:cubicBezTo>
                    <a:pt x="72533" y="191567"/>
                    <a:pt x="73924" y="192948"/>
                    <a:pt x="75619" y="192948"/>
                  </a:cubicBezTo>
                  <a:cubicBezTo>
                    <a:pt x="77333" y="192948"/>
                    <a:pt x="78696" y="191557"/>
                    <a:pt x="78696" y="189852"/>
                  </a:cubicBezTo>
                  <a:cubicBezTo>
                    <a:pt x="78696" y="176298"/>
                    <a:pt x="93307" y="174022"/>
                    <a:pt x="94907" y="173803"/>
                  </a:cubicBezTo>
                  <a:lnTo>
                    <a:pt x="154305" y="173803"/>
                  </a:lnTo>
                  <a:cubicBezTo>
                    <a:pt x="157277" y="175108"/>
                    <a:pt x="170869" y="182690"/>
                    <a:pt x="170869" y="211788"/>
                  </a:cubicBezTo>
                  <a:cubicBezTo>
                    <a:pt x="170869" y="213484"/>
                    <a:pt x="172269" y="214865"/>
                    <a:pt x="173965" y="214865"/>
                  </a:cubicBezTo>
                  <a:lnTo>
                    <a:pt x="302371" y="214865"/>
                  </a:lnTo>
                  <a:cubicBezTo>
                    <a:pt x="304029" y="214865"/>
                    <a:pt x="305372" y="213560"/>
                    <a:pt x="305448" y="211884"/>
                  </a:cubicBezTo>
                  <a:cubicBezTo>
                    <a:pt x="305448" y="211760"/>
                    <a:pt x="305953" y="200025"/>
                    <a:pt x="312087" y="188404"/>
                  </a:cubicBezTo>
                  <a:cubicBezTo>
                    <a:pt x="320202" y="173050"/>
                    <a:pt x="333966" y="165240"/>
                    <a:pt x="352997" y="165240"/>
                  </a:cubicBezTo>
                  <a:cubicBezTo>
                    <a:pt x="371961" y="165240"/>
                    <a:pt x="385829" y="173269"/>
                    <a:pt x="394164" y="189090"/>
                  </a:cubicBezTo>
                  <a:cubicBezTo>
                    <a:pt x="400536" y="201139"/>
                    <a:pt x="401212" y="213503"/>
                    <a:pt x="401212" y="213608"/>
                  </a:cubicBezTo>
                  <a:cubicBezTo>
                    <a:pt x="401298" y="215255"/>
                    <a:pt x="402650" y="216551"/>
                    <a:pt x="404308" y="216551"/>
                  </a:cubicBezTo>
                  <a:lnTo>
                    <a:pt x="417205" y="216551"/>
                  </a:lnTo>
                  <a:cubicBezTo>
                    <a:pt x="418890" y="216551"/>
                    <a:pt x="420281" y="215170"/>
                    <a:pt x="420281" y="213465"/>
                  </a:cubicBezTo>
                  <a:lnTo>
                    <a:pt x="420281" y="159058"/>
                  </a:lnTo>
                  <a:cubicBezTo>
                    <a:pt x="420281" y="158829"/>
                    <a:pt x="420081" y="158620"/>
                    <a:pt x="419843" y="158620"/>
                  </a:cubicBezTo>
                  <a:lnTo>
                    <a:pt x="406337" y="158620"/>
                  </a:lnTo>
                  <a:cubicBezTo>
                    <a:pt x="401707" y="158620"/>
                    <a:pt x="397945" y="154857"/>
                    <a:pt x="397945" y="150228"/>
                  </a:cubicBezTo>
                  <a:cubicBezTo>
                    <a:pt x="397945" y="145599"/>
                    <a:pt x="401707" y="141837"/>
                    <a:pt x="406337" y="141837"/>
                  </a:cubicBezTo>
                  <a:lnTo>
                    <a:pt x="419843" y="141837"/>
                  </a:lnTo>
                  <a:cubicBezTo>
                    <a:pt x="420072" y="141837"/>
                    <a:pt x="420281" y="141637"/>
                    <a:pt x="420281" y="141399"/>
                  </a:cubicBezTo>
                  <a:lnTo>
                    <a:pt x="420281" y="134474"/>
                  </a:lnTo>
                  <a:cubicBezTo>
                    <a:pt x="420319" y="125130"/>
                    <a:pt x="409185" y="124273"/>
                    <a:pt x="395097" y="123187"/>
                  </a:cubicBezTo>
                  <a:close/>
                  <a:moveTo>
                    <a:pt x="311020" y="89764"/>
                  </a:moveTo>
                  <a:lnTo>
                    <a:pt x="311020" y="123215"/>
                  </a:lnTo>
                  <a:lnTo>
                    <a:pt x="271624" y="123215"/>
                  </a:lnTo>
                  <a:lnTo>
                    <a:pt x="271624" y="83810"/>
                  </a:lnTo>
                  <a:lnTo>
                    <a:pt x="305067" y="83810"/>
                  </a:lnTo>
                  <a:cubicBezTo>
                    <a:pt x="308362" y="83810"/>
                    <a:pt x="311020" y="86477"/>
                    <a:pt x="311020" y="89764"/>
                  </a:cubicBezTo>
                  <a:close/>
                </a:path>
              </a:pathLst>
            </a:custGeom>
            <a:grpFill/>
            <a:ln w="9525" cap="flat">
              <a:noFill/>
              <a:prstDash val="solid"/>
              <a:miter/>
            </a:ln>
          </p:spPr>
          <p:txBody>
            <a:bodyPr rtlCol="0" anchor="ctr"/>
            <a:lstStyle/>
            <a:p>
              <a:endParaRPr lang="en-US" dirty="0">
                <a:solidFill>
                  <a:srgbClr val="0070C0"/>
                </a:solidFill>
                <a:latin typeface="Arial" panose="020B0604020202020204" pitchFamily="34" charset="0"/>
                <a:cs typeface="Arial" panose="020B0604020202020204" pitchFamily="34" charset="0"/>
              </a:endParaRPr>
            </a:p>
          </p:txBody>
        </p:sp>
        <p:sp>
          <p:nvSpPr>
            <p:cNvPr id="332" name="Freeform: Shape 331">
              <a:extLst>
                <a:ext uri="{FF2B5EF4-FFF2-40B4-BE49-F238E27FC236}">
                  <a16:creationId xmlns:a16="http://schemas.microsoft.com/office/drawing/2014/main" id="{86F8BAE7-9885-42F6-8CD0-B9A794397E1B}"/>
                </a:ext>
              </a:extLst>
            </p:cNvPr>
            <p:cNvSpPr/>
            <p:nvPr/>
          </p:nvSpPr>
          <p:spPr>
            <a:xfrm>
              <a:off x="5661841" y="3183274"/>
              <a:ext cx="628650" cy="200025"/>
            </a:xfrm>
            <a:custGeom>
              <a:avLst/>
              <a:gdLst>
                <a:gd name="connsiteX0" fmla="*/ 627002 w 628650"/>
                <a:gd name="connsiteY0" fmla="*/ 141522 h 200025"/>
                <a:gd name="connsiteX1" fmla="*/ 627002 w 628650"/>
                <a:gd name="connsiteY1" fmla="*/ 10230 h 200025"/>
                <a:gd name="connsiteX2" fmla="*/ 623907 w 628650"/>
                <a:gd name="connsiteY2" fmla="*/ 7144 h 200025"/>
                <a:gd name="connsiteX3" fmla="*/ 10239 w 628650"/>
                <a:gd name="connsiteY3" fmla="*/ 7144 h 200025"/>
                <a:gd name="connsiteX4" fmla="*/ 7144 w 628650"/>
                <a:gd name="connsiteY4" fmla="*/ 10230 h 200025"/>
                <a:gd name="connsiteX5" fmla="*/ 7144 w 628650"/>
                <a:gd name="connsiteY5" fmla="*/ 155105 h 200025"/>
                <a:gd name="connsiteX6" fmla="*/ 7582 w 628650"/>
                <a:gd name="connsiteY6" fmla="*/ 155543 h 200025"/>
                <a:gd name="connsiteX7" fmla="*/ 15783 w 628650"/>
                <a:gd name="connsiteY7" fmla="*/ 155543 h 200025"/>
                <a:gd name="connsiteX8" fmla="*/ 24174 w 628650"/>
                <a:gd name="connsiteY8" fmla="*/ 163935 h 200025"/>
                <a:gd name="connsiteX9" fmla="*/ 15783 w 628650"/>
                <a:gd name="connsiteY9" fmla="*/ 172326 h 200025"/>
                <a:gd name="connsiteX10" fmla="*/ 7582 w 628650"/>
                <a:gd name="connsiteY10" fmla="*/ 172326 h 200025"/>
                <a:gd name="connsiteX11" fmla="*/ 7144 w 628650"/>
                <a:gd name="connsiteY11" fmla="*/ 172774 h 200025"/>
                <a:gd name="connsiteX12" fmla="*/ 7144 w 628650"/>
                <a:gd name="connsiteY12" fmla="*/ 190605 h 200025"/>
                <a:gd name="connsiteX13" fmla="*/ 10239 w 628650"/>
                <a:gd name="connsiteY13" fmla="*/ 193691 h 200025"/>
                <a:gd name="connsiteX14" fmla="*/ 53521 w 628650"/>
                <a:gd name="connsiteY14" fmla="*/ 193691 h 200025"/>
                <a:gd name="connsiteX15" fmla="*/ 56388 w 628650"/>
                <a:gd name="connsiteY15" fmla="*/ 191757 h 200025"/>
                <a:gd name="connsiteX16" fmla="*/ 100727 w 628650"/>
                <a:gd name="connsiteY16" fmla="*/ 164163 h 200025"/>
                <a:gd name="connsiteX17" fmla="*/ 143418 w 628650"/>
                <a:gd name="connsiteY17" fmla="*/ 187204 h 200025"/>
                <a:gd name="connsiteX18" fmla="*/ 146275 w 628650"/>
                <a:gd name="connsiteY18" fmla="*/ 189138 h 200025"/>
                <a:gd name="connsiteX19" fmla="*/ 149133 w 628650"/>
                <a:gd name="connsiteY19" fmla="*/ 187204 h 200025"/>
                <a:gd name="connsiteX20" fmla="*/ 193739 w 628650"/>
                <a:gd name="connsiteY20" fmla="*/ 164402 h 200025"/>
                <a:gd name="connsiteX21" fmla="*/ 238782 w 628650"/>
                <a:gd name="connsiteY21" fmla="*/ 191662 h 200025"/>
                <a:gd name="connsiteX22" fmla="*/ 241697 w 628650"/>
                <a:gd name="connsiteY22" fmla="*/ 193691 h 200025"/>
                <a:gd name="connsiteX23" fmla="*/ 435254 w 628650"/>
                <a:gd name="connsiteY23" fmla="*/ 193691 h 200025"/>
                <a:gd name="connsiteX24" fmla="*/ 438350 w 628650"/>
                <a:gd name="connsiteY24" fmla="*/ 190605 h 200025"/>
                <a:gd name="connsiteX25" fmla="*/ 438350 w 628650"/>
                <a:gd name="connsiteY25" fmla="*/ 144618 h 200025"/>
                <a:gd name="connsiteX26" fmla="*/ 623897 w 628650"/>
                <a:gd name="connsiteY26" fmla="*/ 144609 h 200025"/>
                <a:gd name="connsiteX27" fmla="*/ 627002 w 628650"/>
                <a:gd name="connsiteY27" fmla="*/ 141522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28650" h="200025">
                  <a:moveTo>
                    <a:pt x="627002" y="141522"/>
                  </a:moveTo>
                  <a:lnTo>
                    <a:pt x="627002" y="10230"/>
                  </a:lnTo>
                  <a:cubicBezTo>
                    <a:pt x="627002" y="8525"/>
                    <a:pt x="625612" y="7144"/>
                    <a:pt x="623907" y="7144"/>
                  </a:cubicBezTo>
                  <a:lnTo>
                    <a:pt x="10239" y="7144"/>
                  </a:lnTo>
                  <a:cubicBezTo>
                    <a:pt x="8534" y="7144"/>
                    <a:pt x="7144" y="8534"/>
                    <a:pt x="7144" y="10230"/>
                  </a:cubicBezTo>
                  <a:lnTo>
                    <a:pt x="7144" y="155105"/>
                  </a:lnTo>
                  <a:cubicBezTo>
                    <a:pt x="7144" y="155343"/>
                    <a:pt x="7344" y="155543"/>
                    <a:pt x="7582" y="155543"/>
                  </a:cubicBezTo>
                  <a:lnTo>
                    <a:pt x="15783" y="155543"/>
                  </a:lnTo>
                  <a:cubicBezTo>
                    <a:pt x="20403" y="155543"/>
                    <a:pt x="24174" y="159315"/>
                    <a:pt x="24174" y="163935"/>
                  </a:cubicBezTo>
                  <a:cubicBezTo>
                    <a:pt x="24174" y="168564"/>
                    <a:pt x="20403" y="172326"/>
                    <a:pt x="15783" y="172326"/>
                  </a:cubicBezTo>
                  <a:lnTo>
                    <a:pt x="7582" y="172326"/>
                  </a:lnTo>
                  <a:cubicBezTo>
                    <a:pt x="7334" y="172326"/>
                    <a:pt x="7144" y="172526"/>
                    <a:pt x="7144" y="172774"/>
                  </a:cubicBezTo>
                  <a:lnTo>
                    <a:pt x="7144" y="190605"/>
                  </a:lnTo>
                  <a:cubicBezTo>
                    <a:pt x="7144" y="192319"/>
                    <a:pt x="8534" y="193691"/>
                    <a:pt x="10239" y="193691"/>
                  </a:cubicBezTo>
                  <a:lnTo>
                    <a:pt x="53521" y="193691"/>
                  </a:lnTo>
                  <a:cubicBezTo>
                    <a:pt x="54797" y="193691"/>
                    <a:pt x="55921" y="192948"/>
                    <a:pt x="56388" y="191757"/>
                  </a:cubicBezTo>
                  <a:cubicBezTo>
                    <a:pt x="56502" y="191481"/>
                    <a:pt x="67847" y="164163"/>
                    <a:pt x="100727" y="164163"/>
                  </a:cubicBezTo>
                  <a:cubicBezTo>
                    <a:pt x="133474" y="164163"/>
                    <a:pt x="143018" y="186261"/>
                    <a:pt x="143418" y="187204"/>
                  </a:cubicBezTo>
                  <a:cubicBezTo>
                    <a:pt x="143885" y="188395"/>
                    <a:pt x="145018" y="189138"/>
                    <a:pt x="146275" y="189138"/>
                  </a:cubicBezTo>
                  <a:cubicBezTo>
                    <a:pt x="147542" y="189138"/>
                    <a:pt x="148666" y="188395"/>
                    <a:pt x="149133" y="187204"/>
                  </a:cubicBezTo>
                  <a:cubicBezTo>
                    <a:pt x="149228" y="186995"/>
                    <a:pt x="158963" y="164402"/>
                    <a:pt x="193739" y="164402"/>
                  </a:cubicBezTo>
                  <a:cubicBezTo>
                    <a:pt x="228371" y="164402"/>
                    <a:pt x="238382" y="190557"/>
                    <a:pt x="238782" y="191662"/>
                  </a:cubicBezTo>
                  <a:cubicBezTo>
                    <a:pt x="239220" y="192891"/>
                    <a:pt x="240392" y="193691"/>
                    <a:pt x="241697" y="193691"/>
                  </a:cubicBezTo>
                  <a:lnTo>
                    <a:pt x="435254" y="193691"/>
                  </a:lnTo>
                  <a:cubicBezTo>
                    <a:pt x="436969" y="193691"/>
                    <a:pt x="438350" y="192310"/>
                    <a:pt x="438350" y="190605"/>
                  </a:cubicBezTo>
                  <a:lnTo>
                    <a:pt x="438350" y="144618"/>
                  </a:lnTo>
                  <a:lnTo>
                    <a:pt x="623897" y="144609"/>
                  </a:lnTo>
                  <a:cubicBezTo>
                    <a:pt x="625621" y="144609"/>
                    <a:pt x="627002" y="143218"/>
                    <a:pt x="627002" y="141522"/>
                  </a:cubicBezTo>
                  <a:close/>
                </a:path>
              </a:pathLst>
            </a:custGeom>
            <a:grpFill/>
            <a:ln w="9525" cap="flat">
              <a:noFill/>
              <a:prstDash val="solid"/>
              <a:miter/>
            </a:ln>
          </p:spPr>
          <p:txBody>
            <a:bodyPr rtlCol="0" anchor="ctr"/>
            <a:lstStyle/>
            <a:p>
              <a:endParaRPr lang="en-US" dirty="0">
                <a:solidFill>
                  <a:srgbClr val="0070C0"/>
                </a:solidFill>
                <a:latin typeface="Arial" panose="020B0604020202020204" pitchFamily="34" charset="0"/>
                <a:cs typeface="Arial" panose="020B0604020202020204" pitchFamily="34" charset="0"/>
              </a:endParaRPr>
            </a:p>
          </p:txBody>
        </p:sp>
      </p:grpSp>
      <p:grpSp>
        <p:nvGrpSpPr>
          <p:cNvPr id="333" name="Graphic 10">
            <a:extLst>
              <a:ext uri="{FF2B5EF4-FFF2-40B4-BE49-F238E27FC236}">
                <a16:creationId xmlns:a16="http://schemas.microsoft.com/office/drawing/2014/main" id="{016A318B-8415-449D-ABA8-E81DFC8A0D7A}"/>
              </a:ext>
            </a:extLst>
          </p:cNvPr>
          <p:cNvGrpSpPr/>
          <p:nvPr/>
        </p:nvGrpSpPr>
        <p:grpSpPr>
          <a:xfrm>
            <a:off x="3280299" y="2544719"/>
            <a:ext cx="1507384" cy="1642650"/>
            <a:chOff x="5619750" y="2833687"/>
            <a:chExt cx="952500" cy="1190625"/>
          </a:xfrm>
          <a:solidFill>
            <a:schemeClr val="accent4"/>
          </a:solidFill>
        </p:grpSpPr>
        <p:sp>
          <p:nvSpPr>
            <p:cNvPr id="334" name="Freeform: Shape 333">
              <a:extLst>
                <a:ext uri="{FF2B5EF4-FFF2-40B4-BE49-F238E27FC236}">
                  <a16:creationId xmlns:a16="http://schemas.microsoft.com/office/drawing/2014/main" id="{0D6E0461-0CEA-499B-BB4C-8D54989C3A76}"/>
                </a:ext>
              </a:extLst>
            </p:cNvPr>
            <p:cNvSpPr/>
            <p:nvPr/>
          </p:nvSpPr>
          <p:spPr>
            <a:xfrm>
              <a:off x="5722182" y="3353542"/>
              <a:ext cx="76200" cy="76200"/>
            </a:xfrm>
            <a:custGeom>
              <a:avLst/>
              <a:gdLst>
                <a:gd name="connsiteX0" fmla="*/ 41519 w 76200"/>
                <a:gd name="connsiteY0" fmla="*/ 7144 h 76200"/>
                <a:gd name="connsiteX1" fmla="*/ 7144 w 76200"/>
                <a:gd name="connsiteY1" fmla="*/ 41539 h 76200"/>
                <a:gd name="connsiteX2" fmla="*/ 41519 w 76200"/>
                <a:gd name="connsiteY2" fmla="*/ 75905 h 76200"/>
                <a:gd name="connsiteX3" fmla="*/ 75914 w 76200"/>
                <a:gd name="connsiteY3" fmla="*/ 41539 h 76200"/>
                <a:gd name="connsiteX4" fmla="*/ 41519 w 76200"/>
                <a:gd name="connsiteY4" fmla="*/ 7144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6200">
                  <a:moveTo>
                    <a:pt x="41519" y="7144"/>
                  </a:moveTo>
                  <a:cubicBezTo>
                    <a:pt x="22565" y="7144"/>
                    <a:pt x="7144" y="22574"/>
                    <a:pt x="7144" y="41539"/>
                  </a:cubicBezTo>
                  <a:cubicBezTo>
                    <a:pt x="7144" y="60484"/>
                    <a:pt x="22565" y="75905"/>
                    <a:pt x="41519" y="75905"/>
                  </a:cubicBezTo>
                  <a:cubicBezTo>
                    <a:pt x="60493" y="75905"/>
                    <a:pt x="75914" y="60484"/>
                    <a:pt x="75914" y="41539"/>
                  </a:cubicBezTo>
                  <a:cubicBezTo>
                    <a:pt x="75914" y="22574"/>
                    <a:pt x="60493" y="7144"/>
                    <a:pt x="41519" y="7144"/>
                  </a:cubicBezTo>
                  <a:close/>
                </a:path>
              </a:pathLst>
            </a:custGeom>
            <a:grpFill/>
            <a:ln w="9525" cap="flat">
              <a:noFill/>
              <a:prstDash val="solid"/>
              <a:miter/>
            </a:ln>
          </p:spPr>
          <p:txBody>
            <a:bodyPr rtlCol="0" anchor="ctr"/>
            <a:lstStyle/>
            <a:p>
              <a:endParaRPr lang="en-US" dirty="0">
                <a:solidFill>
                  <a:srgbClr val="0070C0"/>
                </a:solidFill>
                <a:latin typeface="Arial" panose="020B0604020202020204" pitchFamily="34" charset="0"/>
                <a:cs typeface="Arial" panose="020B0604020202020204" pitchFamily="34" charset="0"/>
              </a:endParaRPr>
            </a:p>
          </p:txBody>
        </p:sp>
        <p:sp>
          <p:nvSpPr>
            <p:cNvPr id="335" name="Freeform: Shape 334">
              <a:extLst>
                <a:ext uri="{FF2B5EF4-FFF2-40B4-BE49-F238E27FC236}">
                  <a16:creationId xmlns:a16="http://schemas.microsoft.com/office/drawing/2014/main" id="{897D8619-C855-438F-AC25-057A50337717}"/>
                </a:ext>
              </a:extLst>
            </p:cNvPr>
            <p:cNvSpPr/>
            <p:nvPr/>
          </p:nvSpPr>
          <p:spPr>
            <a:xfrm>
              <a:off x="5812298" y="3353542"/>
              <a:ext cx="76200" cy="76200"/>
            </a:xfrm>
            <a:custGeom>
              <a:avLst/>
              <a:gdLst>
                <a:gd name="connsiteX0" fmla="*/ 41519 w 76200"/>
                <a:gd name="connsiteY0" fmla="*/ 7144 h 76200"/>
                <a:gd name="connsiteX1" fmla="*/ 7144 w 76200"/>
                <a:gd name="connsiteY1" fmla="*/ 41539 h 76200"/>
                <a:gd name="connsiteX2" fmla="*/ 41519 w 76200"/>
                <a:gd name="connsiteY2" fmla="*/ 75905 h 76200"/>
                <a:gd name="connsiteX3" fmla="*/ 75905 w 76200"/>
                <a:gd name="connsiteY3" fmla="*/ 41539 h 76200"/>
                <a:gd name="connsiteX4" fmla="*/ 41519 w 76200"/>
                <a:gd name="connsiteY4" fmla="*/ 7144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6200">
                  <a:moveTo>
                    <a:pt x="41519" y="7144"/>
                  </a:moveTo>
                  <a:cubicBezTo>
                    <a:pt x="22555" y="7144"/>
                    <a:pt x="7144" y="22574"/>
                    <a:pt x="7144" y="41539"/>
                  </a:cubicBezTo>
                  <a:cubicBezTo>
                    <a:pt x="7144" y="60484"/>
                    <a:pt x="22565" y="75905"/>
                    <a:pt x="41519" y="75905"/>
                  </a:cubicBezTo>
                  <a:cubicBezTo>
                    <a:pt x="60484" y="75905"/>
                    <a:pt x="75905" y="60484"/>
                    <a:pt x="75905" y="41539"/>
                  </a:cubicBezTo>
                  <a:cubicBezTo>
                    <a:pt x="75914" y="22574"/>
                    <a:pt x="60484" y="7144"/>
                    <a:pt x="41519" y="7144"/>
                  </a:cubicBezTo>
                  <a:close/>
                </a:path>
              </a:pathLst>
            </a:custGeom>
            <a:grpFill/>
            <a:ln w="9525" cap="flat">
              <a:noFill/>
              <a:prstDash val="solid"/>
              <a:miter/>
            </a:ln>
          </p:spPr>
          <p:txBody>
            <a:bodyPr rtlCol="0" anchor="ctr"/>
            <a:lstStyle/>
            <a:p>
              <a:endParaRPr lang="en-US" dirty="0">
                <a:solidFill>
                  <a:srgbClr val="0070C0"/>
                </a:solidFill>
                <a:latin typeface="Arial" panose="020B0604020202020204" pitchFamily="34" charset="0"/>
                <a:cs typeface="Arial" panose="020B0604020202020204" pitchFamily="34" charset="0"/>
              </a:endParaRPr>
            </a:p>
          </p:txBody>
        </p:sp>
        <p:sp>
          <p:nvSpPr>
            <p:cNvPr id="336" name="Freeform: Shape 335">
              <a:extLst>
                <a:ext uri="{FF2B5EF4-FFF2-40B4-BE49-F238E27FC236}">
                  <a16:creationId xmlns:a16="http://schemas.microsoft.com/office/drawing/2014/main" id="{3491DB6E-E066-4E20-8CF6-34003E1D0581}"/>
                </a:ext>
              </a:extLst>
            </p:cNvPr>
            <p:cNvSpPr/>
            <p:nvPr/>
          </p:nvSpPr>
          <p:spPr>
            <a:xfrm>
              <a:off x="6093828" y="3353542"/>
              <a:ext cx="76200" cy="76200"/>
            </a:xfrm>
            <a:custGeom>
              <a:avLst/>
              <a:gdLst>
                <a:gd name="connsiteX0" fmla="*/ 41519 w 76200"/>
                <a:gd name="connsiteY0" fmla="*/ 7144 h 76200"/>
                <a:gd name="connsiteX1" fmla="*/ 7144 w 76200"/>
                <a:gd name="connsiteY1" fmla="*/ 41539 h 76200"/>
                <a:gd name="connsiteX2" fmla="*/ 41519 w 76200"/>
                <a:gd name="connsiteY2" fmla="*/ 75905 h 76200"/>
                <a:gd name="connsiteX3" fmla="*/ 75905 w 76200"/>
                <a:gd name="connsiteY3" fmla="*/ 41539 h 76200"/>
                <a:gd name="connsiteX4" fmla="*/ 41519 w 76200"/>
                <a:gd name="connsiteY4" fmla="*/ 7144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6200">
                  <a:moveTo>
                    <a:pt x="41519" y="7144"/>
                  </a:moveTo>
                  <a:cubicBezTo>
                    <a:pt x="22565" y="7144"/>
                    <a:pt x="7144" y="22574"/>
                    <a:pt x="7144" y="41539"/>
                  </a:cubicBezTo>
                  <a:cubicBezTo>
                    <a:pt x="7144" y="60484"/>
                    <a:pt x="22565" y="75905"/>
                    <a:pt x="41519" y="75905"/>
                  </a:cubicBezTo>
                  <a:cubicBezTo>
                    <a:pt x="60474" y="75905"/>
                    <a:pt x="75905" y="60484"/>
                    <a:pt x="75905" y="41539"/>
                  </a:cubicBezTo>
                  <a:cubicBezTo>
                    <a:pt x="75905" y="22574"/>
                    <a:pt x="60474" y="7144"/>
                    <a:pt x="41519" y="7144"/>
                  </a:cubicBezTo>
                  <a:close/>
                </a:path>
              </a:pathLst>
            </a:custGeom>
            <a:grpFill/>
            <a:ln w="9525" cap="flat">
              <a:noFill/>
              <a:prstDash val="solid"/>
              <a:miter/>
            </a:ln>
          </p:spPr>
          <p:txBody>
            <a:bodyPr rtlCol="0" anchor="ctr"/>
            <a:lstStyle/>
            <a:p>
              <a:endParaRPr lang="en-US" dirty="0">
                <a:solidFill>
                  <a:srgbClr val="0070C0"/>
                </a:solidFill>
                <a:latin typeface="Arial" panose="020B0604020202020204" pitchFamily="34" charset="0"/>
                <a:cs typeface="Arial" panose="020B0604020202020204" pitchFamily="34" charset="0"/>
              </a:endParaRPr>
            </a:p>
          </p:txBody>
        </p:sp>
        <p:sp>
          <p:nvSpPr>
            <p:cNvPr id="337" name="Freeform: Shape 336">
              <a:extLst>
                <a:ext uri="{FF2B5EF4-FFF2-40B4-BE49-F238E27FC236}">
                  <a16:creationId xmlns:a16="http://schemas.microsoft.com/office/drawing/2014/main" id="{E814C5E0-5754-435F-AD9E-41326B25D9A9}"/>
                </a:ext>
              </a:extLst>
            </p:cNvPr>
            <p:cNvSpPr/>
            <p:nvPr/>
          </p:nvSpPr>
          <p:spPr>
            <a:xfrm>
              <a:off x="6183239" y="3353542"/>
              <a:ext cx="76200" cy="76200"/>
            </a:xfrm>
            <a:custGeom>
              <a:avLst/>
              <a:gdLst>
                <a:gd name="connsiteX0" fmla="*/ 41510 w 76200"/>
                <a:gd name="connsiteY0" fmla="*/ 7144 h 76200"/>
                <a:gd name="connsiteX1" fmla="*/ 7144 w 76200"/>
                <a:gd name="connsiteY1" fmla="*/ 41539 h 76200"/>
                <a:gd name="connsiteX2" fmla="*/ 41510 w 76200"/>
                <a:gd name="connsiteY2" fmla="*/ 75905 h 76200"/>
                <a:gd name="connsiteX3" fmla="*/ 75895 w 76200"/>
                <a:gd name="connsiteY3" fmla="*/ 41539 h 76200"/>
                <a:gd name="connsiteX4" fmla="*/ 41510 w 76200"/>
                <a:gd name="connsiteY4" fmla="*/ 7144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6200">
                  <a:moveTo>
                    <a:pt x="41510" y="7144"/>
                  </a:moveTo>
                  <a:cubicBezTo>
                    <a:pt x="22546" y="7144"/>
                    <a:pt x="7144" y="22574"/>
                    <a:pt x="7144" y="41539"/>
                  </a:cubicBezTo>
                  <a:cubicBezTo>
                    <a:pt x="7144" y="60484"/>
                    <a:pt x="22546" y="75905"/>
                    <a:pt x="41510" y="75905"/>
                  </a:cubicBezTo>
                  <a:cubicBezTo>
                    <a:pt x="60465" y="75905"/>
                    <a:pt x="75895" y="60484"/>
                    <a:pt x="75895" y="41539"/>
                  </a:cubicBezTo>
                  <a:cubicBezTo>
                    <a:pt x="75895" y="22574"/>
                    <a:pt x="60465" y="7144"/>
                    <a:pt x="41510" y="7144"/>
                  </a:cubicBezTo>
                  <a:close/>
                </a:path>
              </a:pathLst>
            </a:custGeom>
            <a:grpFill/>
            <a:ln w="9525" cap="flat">
              <a:noFill/>
              <a:prstDash val="solid"/>
              <a:miter/>
            </a:ln>
          </p:spPr>
          <p:txBody>
            <a:bodyPr rtlCol="0" anchor="ctr"/>
            <a:lstStyle/>
            <a:p>
              <a:endParaRPr lang="en-US" dirty="0">
                <a:solidFill>
                  <a:srgbClr val="0070C0"/>
                </a:solidFill>
                <a:latin typeface="Arial" panose="020B0604020202020204" pitchFamily="34" charset="0"/>
                <a:cs typeface="Arial" panose="020B0604020202020204" pitchFamily="34" charset="0"/>
              </a:endParaRPr>
            </a:p>
          </p:txBody>
        </p:sp>
        <p:sp>
          <p:nvSpPr>
            <p:cNvPr id="338" name="Freeform: Shape 337">
              <a:extLst>
                <a:ext uri="{FF2B5EF4-FFF2-40B4-BE49-F238E27FC236}">
                  <a16:creationId xmlns:a16="http://schemas.microsoft.com/office/drawing/2014/main" id="{0EC44699-E872-49E3-9371-3FA081982F9E}"/>
                </a:ext>
              </a:extLst>
            </p:cNvPr>
            <p:cNvSpPr/>
            <p:nvPr/>
          </p:nvSpPr>
          <p:spPr>
            <a:xfrm>
              <a:off x="6416459" y="3353542"/>
              <a:ext cx="76200" cy="76200"/>
            </a:xfrm>
            <a:custGeom>
              <a:avLst/>
              <a:gdLst>
                <a:gd name="connsiteX0" fmla="*/ 41529 w 76200"/>
                <a:gd name="connsiteY0" fmla="*/ 7144 h 76200"/>
                <a:gd name="connsiteX1" fmla="*/ 7144 w 76200"/>
                <a:gd name="connsiteY1" fmla="*/ 41539 h 76200"/>
                <a:gd name="connsiteX2" fmla="*/ 41529 w 76200"/>
                <a:gd name="connsiteY2" fmla="*/ 75905 h 76200"/>
                <a:gd name="connsiteX3" fmla="*/ 75905 w 76200"/>
                <a:gd name="connsiteY3" fmla="*/ 41539 h 76200"/>
                <a:gd name="connsiteX4" fmla="*/ 41529 w 76200"/>
                <a:gd name="connsiteY4" fmla="*/ 7144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6200">
                  <a:moveTo>
                    <a:pt x="41529" y="7144"/>
                  </a:moveTo>
                  <a:cubicBezTo>
                    <a:pt x="22565" y="7144"/>
                    <a:pt x="7144" y="22574"/>
                    <a:pt x="7144" y="41539"/>
                  </a:cubicBezTo>
                  <a:cubicBezTo>
                    <a:pt x="7144" y="60484"/>
                    <a:pt x="22565" y="75905"/>
                    <a:pt x="41529" y="75905"/>
                  </a:cubicBezTo>
                  <a:cubicBezTo>
                    <a:pt x="60474" y="75905"/>
                    <a:pt x="75905" y="60484"/>
                    <a:pt x="75905" y="41539"/>
                  </a:cubicBezTo>
                  <a:cubicBezTo>
                    <a:pt x="75905" y="22574"/>
                    <a:pt x="60474" y="7144"/>
                    <a:pt x="41529" y="7144"/>
                  </a:cubicBezTo>
                  <a:close/>
                </a:path>
              </a:pathLst>
            </a:custGeom>
            <a:grpFill/>
            <a:ln w="9525" cap="flat">
              <a:noFill/>
              <a:prstDash val="solid"/>
              <a:miter/>
            </a:ln>
          </p:spPr>
          <p:txBody>
            <a:bodyPr rtlCol="0" anchor="ctr"/>
            <a:lstStyle/>
            <a:p>
              <a:endParaRPr lang="en-US" dirty="0">
                <a:solidFill>
                  <a:srgbClr val="0070C0"/>
                </a:solidFill>
                <a:latin typeface="Arial" panose="020B0604020202020204" pitchFamily="34" charset="0"/>
                <a:cs typeface="Arial" panose="020B0604020202020204" pitchFamily="34" charset="0"/>
              </a:endParaRPr>
            </a:p>
          </p:txBody>
        </p:sp>
        <p:sp>
          <p:nvSpPr>
            <p:cNvPr id="339" name="Freeform: Shape 338">
              <a:extLst>
                <a:ext uri="{FF2B5EF4-FFF2-40B4-BE49-F238E27FC236}">
                  <a16:creationId xmlns:a16="http://schemas.microsoft.com/office/drawing/2014/main" id="{6DE488F3-840E-4CC5-B50A-06C47A9F3A12}"/>
                </a:ext>
              </a:extLst>
            </p:cNvPr>
            <p:cNvSpPr/>
            <p:nvPr/>
          </p:nvSpPr>
          <p:spPr>
            <a:xfrm>
              <a:off x="6102677" y="3183264"/>
              <a:ext cx="419100" cy="219075"/>
            </a:xfrm>
            <a:custGeom>
              <a:avLst/>
              <a:gdLst>
                <a:gd name="connsiteX0" fmla="*/ 395097 w 419100"/>
                <a:gd name="connsiteY0" fmla="*/ 123187 h 219075"/>
                <a:gd name="connsiteX1" fmla="*/ 370027 w 419100"/>
                <a:gd name="connsiteY1" fmla="*/ 122653 h 219075"/>
                <a:gd name="connsiteX2" fmla="*/ 328451 w 419100"/>
                <a:gd name="connsiteY2" fmla="*/ 123111 h 219075"/>
                <a:gd name="connsiteX3" fmla="*/ 328451 w 419100"/>
                <a:gd name="connsiteY3" fmla="*/ 81629 h 219075"/>
                <a:gd name="connsiteX4" fmla="*/ 315335 w 419100"/>
                <a:gd name="connsiteY4" fmla="*/ 66046 h 219075"/>
                <a:gd name="connsiteX5" fmla="*/ 296923 w 419100"/>
                <a:gd name="connsiteY5" fmla="*/ 66046 h 219075"/>
                <a:gd name="connsiteX6" fmla="*/ 280226 w 419100"/>
                <a:gd name="connsiteY6" fmla="*/ 37690 h 219075"/>
                <a:gd name="connsiteX7" fmla="*/ 212846 w 419100"/>
                <a:gd name="connsiteY7" fmla="*/ 7144 h 219075"/>
                <a:gd name="connsiteX8" fmla="*/ 198006 w 419100"/>
                <a:gd name="connsiteY8" fmla="*/ 10916 h 219075"/>
                <a:gd name="connsiteX9" fmla="*/ 195024 w 419100"/>
                <a:gd name="connsiteY9" fmla="*/ 23508 h 219075"/>
                <a:gd name="connsiteX10" fmla="*/ 195034 w 419100"/>
                <a:gd name="connsiteY10" fmla="*/ 25546 h 219075"/>
                <a:gd name="connsiteX11" fmla="*/ 195034 w 419100"/>
                <a:gd name="connsiteY11" fmla="*/ 152619 h 219075"/>
                <a:gd name="connsiteX12" fmla="*/ 10249 w 419100"/>
                <a:gd name="connsiteY12" fmla="*/ 152619 h 219075"/>
                <a:gd name="connsiteX13" fmla="*/ 7144 w 419100"/>
                <a:gd name="connsiteY13" fmla="*/ 155705 h 219075"/>
                <a:gd name="connsiteX14" fmla="*/ 7144 w 419100"/>
                <a:gd name="connsiteY14" fmla="*/ 168659 h 219075"/>
                <a:gd name="connsiteX15" fmla="*/ 10249 w 419100"/>
                <a:gd name="connsiteY15" fmla="*/ 171755 h 219075"/>
                <a:gd name="connsiteX16" fmla="*/ 59836 w 419100"/>
                <a:gd name="connsiteY16" fmla="*/ 171755 h 219075"/>
                <a:gd name="connsiteX17" fmla="*/ 72533 w 419100"/>
                <a:gd name="connsiteY17" fmla="*/ 189852 h 219075"/>
                <a:gd name="connsiteX18" fmla="*/ 75619 w 419100"/>
                <a:gd name="connsiteY18" fmla="*/ 192948 h 219075"/>
                <a:gd name="connsiteX19" fmla="*/ 78696 w 419100"/>
                <a:gd name="connsiteY19" fmla="*/ 189852 h 219075"/>
                <a:gd name="connsiteX20" fmla="*/ 94907 w 419100"/>
                <a:gd name="connsiteY20" fmla="*/ 173803 h 219075"/>
                <a:gd name="connsiteX21" fmla="*/ 154305 w 419100"/>
                <a:gd name="connsiteY21" fmla="*/ 173803 h 219075"/>
                <a:gd name="connsiteX22" fmla="*/ 170869 w 419100"/>
                <a:gd name="connsiteY22" fmla="*/ 211788 h 219075"/>
                <a:gd name="connsiteX23" fmla="*/ 173965 w 419100"/>
                <a:gd name="connsiteY23" fmla="*/ 214865 h 219075"/>
                <a:gd name="connsiteX24" fmla="*/ 302371 w 419100"/>
                <a:gd name="connsiteY24" fmla="*/ 214865 h 219075"/>
                <a:gd name="connsiteX25" fmla="*/ 305448 w 419100"/>
                <a:gd name="connsiteY25" fmla="*/ 211884 h 219075"/>
                <a:gd name="connsiteX26" fmla="*/ 312087 w 419100"/>
                <a:gd name="connsiteY26" fmla="*/ 188404 h 219075"/>
                <a:gd name="connsiteX27" fmla="*/ 352997 w 419100"/>
                <a:gd name="connsiteY27" fmla="*/ 165240 h 219075"/>
                <a:gd name="connsiteX28" fmla="*/ 394164 w 419100"/>
                <a:gd name="connsiteY28" fmla="*/ 189090 h 219075"/>
                <a:gd name="connsiteX29" fmla="*/ 401212 w 419100"/>
                <a:gd name="connsiteY29" fmla="*/ 213608 h 219075"/>
                <a:gd name="connsiteX30" fmla="*/ 404308 w 419100"/>
                <a:gd name="connsiteY30" fmla="*/ 216551 h 219075"/>
                <a:gd name="connsiteX31" fmla="*/ 417205 w 419100"/>
                <a:gd name="connsiteY31" fmla="*/ 216551 h 219075"/>
                <a:gd name="connsiteX32" fmla="*/ 420281 w 419100"/>
                <a:gd name="connsiteY32" fmla="*/ 213465 h 219075"/>
                <a:gd name="connsiteX33" fmla="*/ 420281 w 419100"/>
                <a:gd name="connsiteY33" fmla="*/ 159058 h 219075"/>
                <a:gd name="connsiteX34" fmla="*/ 419843 w 419100"/>
                <a:gd name="connsiteY34" fmla="*/ 158620 h 219075"/>
                <a:gd name="connsiteX35" fmla="*/ 406337 w 419100"/>
                <a:gd name="connsiteY35" fmla="*/ 158620 h 219075"/>
                <a:gd name="connsiteX36" fmla="*/ 397945 w 419100"/>
                <a:gd name="connsiteY36" fmla="*/ 150228 h 219075"/>
                <a:gd name="connsiteX37" fmla="*/ 406337 w 419100"/>
                <a:gd name="connsiteY37" fmla="*/ 141837 h 219075"/>
                <a:gd name="connsiteX38" fmla="*/ 419843 w 419100"/>
                <a:gd name="connsiteY38" fmla="*/ 141837 h 219075"/>
                <a:gd name="connsiteX39" fmla="*/ 420281 w 419100"/>
                <a:gd name="connsiteY39" fmla="*/ 141399 h 219075"/>
                <a:gd name="connsiteX40" fmla="*/ 420281 w 419100"/>
                <a:gd name="connsiteY40" fmla="*/ 134474 h 219075"/>
                <a:gd name="connsiteX41" fmla="*/ 395097 w 419100"/>
                <a:gd name="connsiteY41" fmla="*/ 123187 h 219075"/>
                <a:gd name="connsiteX42" fmla="*/ 311020 w 419100"/>
                <a:gd name="connsiteY42" fmla="*/ 89764 h 219075"/>
                <a:gd name="connsiteX43" fmla="*/ 311020 w 419100"/>
                <a:gd name="connsiteY43" fmla="*/ 123215 h 219075"/>
                <a:gd name="connsiteX44" fmla="*/ 271624 w 419100"/>
                <a:gd name="connsiteY44" fmla="*/ 123215 h 219075"/>
                <a:gd name="connsiteX45" fmla="*/ 271624 w 419100"/>
                <a:gd name="connsiteY45" fmla="*/ 83810 h 219075"/>
                <a:gd name="connsiteX46" fmla="*/ 305067 w 419100"/>
                <a:gd name="connsiteY46" fmla="*/ 83810 h 219075"/>
                <a:gd name="connsiteX47" fmla="*/ 311020 w 419100"/>
                <a:gd name="connsiteY47" fmla="*/ 89764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19100" h="219075">
                  <a:moveTo>
                    <a:pt x="395097" y="123187"/>
                  </a:moveTo>
                  <a:cubicBezTo>
                    <a:pt x="390506" y="122834"/>
                    <a:pt x="382067" y="122653"/>
                    <a:pt x="370027" y="122653"/>
                  </a:cubicBezTo>
                  <a:cubicBezTo>
                    <a:pt x="354111" y="122653"/>
                    <a:pt x="335966" y="122968"/>
                    <a:pt x="328451" y="123111"/>
                  </a:cubicBezTo>
                  <a:lnTo>
                    <a:pt x="328451" y="81629"/>
                  </a:lnTo>
                  <a:cubicBezTo>
                    <a:pt x="328451" y="71142"/>
                    <a:pt x="324155" y="66046"/>
                    <a:pt x="315335" y="66046"/>
                  </a:cubicBezTo>
                  <a:lnTo>
                    <a:pt x="296923" y="66046"/>
                  </a:lnTo>
                  <a:cubicBezTo>
                    <a:pt x="295180" y="61255"/>
                    <a:pt x="290217" y="49530"/>
                    <a:pt x="280226" y="37690"/>
                  </a:cubicBezTo>
                  <a:cubicBezTo>
                    <a:pt x="268453" y="23765"/>
                    <a:pt x="247202" y="7144"/>
                    <a:pt x="212846" y="7144"/>
                  </a:cubicBezTo>
                  <a:cubicBezTo>
                    <a:pt x="204978" y="7144"/>
                    <a:pt x="200673" y="8239"/>
                    <a:pt x="198006" y="10916"/>
                  </a:cubicBezTo>
                  <a:cubicBezTo>
                    <a:pt x="194958" y="13983"/>
                    <a:pt x="194986" y="18193"/>
                    <a:pt x="195024" y="23508"/>
                  </a:cubicBezTo>
                  <a:cubicBezTo>
                    <a:pt x="195024" y="24165"/>
                    <a:pt x="195034" y="24841"/>
                    <a:pt x="195034" y="25546"/>
                  </a:cubicBezTo>
                  <a:lnTo>
                    <a:pt x="195034" y="152619"/>
                  </a:lnTo>
                  <a:lnTo>
                    <a:pt x="10249" y="152619"/>
                  </a:lnTo>
                  <a:cubicBezTo>
                    <a:pt x="8544" y="152619"/>
                    <a:pt x="7144" y="154010"/>
                    <a:pt x="7144" y="155705"/>
                  </a:cubicBezTo>
                  <a:lnTo>
                    <a:pt x="7144" y="168659"/>
                  </a:lnTo>
                  <a:cubicBezTo>
                    <a:pt x="7144" y="170364"/>
                    <a:pt x="8544" y="171755"/>
                    <a:pt x="10249" y="171755"/>
                  </a:cubicBezTo>
                  <a:lnTo>
                    <a:pt x="59836" y="171755"/>
                  </a:lnTo>
                  <a:cubicBezTo>
                    <a:pt x="62113" y="172507"/>
                    <a:pt x="72533" y="176746"/>
                    <a:pt x="72533" y="189852"/>
                  </a:cubicBezTo>
                  <a:cubicBezTo>
                    <a:pt x="72533" y="191567"/>
                    <a:pt x="73924" y="192948"/>
                    <a:pt x="75619" y="192948"/>
                  </a:cubicBezTo>
                  <a:cubicBezTo>
                    <a:pt x="77333" y="192948"/>
                    <a:pt x="78696" y="191557"/>
                    <a:pt x="78696" y="189852"/>
                  </a:cubicBezTo>
                  <a:cubicBezTo>
                    <a:pt x="78696" y="176298"/>
                    <a:pt x="93307" y="174022"/>
                    <a:pt x="94907" y="173803"/>
                  </a:cubicBezTo>
                  <a:lnTo>
                    <a:pt x="154305" y="173803"/>
                  </a:lnTo>
                  <a:cubicBezTo>
                    <a:pt x="157277" y="175108"/>
                    <a:pt x="170869" y="182690"/>
                    <a:pt x="170869" y="211788"/>
                  </a:cubicBezTo>
                  <a:cubicBezTo>
                    <a:pt x="170869" y="213484"/>
                    <a:pt x="172269" y="214865"/>
                    <a:pt x="173965" y="214865"/>
                  </a:cubicBezTo>
                  <a:lnTo>
                    <a:pt x="302371" y="214865"/>
                  </a:lnTo>
                  <a:cubicBezTo>
                    <a:pt x="304029" y="214865"/>
                    <a:pt x="305372" y="213560"/>
                    <a:pt x="305448" y="211884"/>
                  </a:cubicBezTo>
                  <a:cubicBezTo>
                    <a:pt x="305448" y="211760"/>
                    <a:pt x="305953" y="200025"/>
                    <a:pt x="312087" y="188404"/>
                  </a:cubicBezTo>
                  <a:cubicBezTo>
                    <a:pt x="320202" y="173050"/>
                    <a:pt x="333966" y="165240"/>
                    <a:pt x="352997" y="165240"/>
                  </a:cubicBezTo>
                  <a:cubicBezTo>
                    <a:pt x="371961" y="165240"/>
                    <a:pt x="385829" y="173269"/>
                    <a:pt x="394164" y="189090"/>
                  </a:cubicBezTo>
                  <a:cubicBezTo>
                    <a:pt x="400536" y="201139"/>
                    <a:pt x="401212" y="213503"/>
                    <a:pt x="401212" y="213608"/>
                  </a:cubicBezTo>
                  <a:cubicBezTo>
                    <a:pt x="401298" y="215255"/>
                    <a:pt x="402650" y="216551"/>
                    <a:pt x="404308" y="216551"/>
                  </a:cubicBezTo>
                  <a:lnTo>
                    <a:pt x="417205" y="216551"/>
                  </a:lnTo>
                  <a:cubicBezTo>
                    <a:pt x="418890" y="216551"/>
                    <a:pt x="420281" y="215170"/>
                    <a:pt x="420281" y="213465"/>
                  </a:cubicBezTo>
                  <a:lnTo>
                    <a:pt x="420281" y="159058"/>
                  </a:lnTo>
                  <a:cubicBezTo>
                    <a:pt x="420281" y="158829"/>
                    <a:pt x="420081" y="158620"/>
                    <a:pt x="419843" y="158620"/>
                  </a:cubicBezTo>
                  <a:lnTo>
                    <a:pt x="406337" y="158620"/>
                  </a:lnTo>
                  <a:cubicBezTo>
                    <a:pt x="401707" y="158620"/>
                    <a:pt x="397945" y="154857"/>
                    <a:pt x="397945" y="150228"/>
                  </a:cubicBezTo>
                  <a:cubicBezTo>
                    <a:pt x="397945" y="145599"/>
                    <a:pt x="401707" y="141837"/>
                    <a:pt x="406337" y="141837"/>
                  </a:cubicBezTo>
                  <a:lnTo>
                    <a:pt x="419843" y="141837"/>
                  </a:lnTo>
                  <a:cubicBezTo>
                    <a:pt x="420072" y="141837"/>
                    <a:pt x="420281" y="141637"/>
                    <a:pt x="420281" y="141399"/>
                  </a:cubicBezTo>
                  <a:lnTo>
                    <a:pt x="420281" y="134474"/>
                  </a:lnTo>
                  <a:cubicBezTo>
                    <a:pt x="420319" y="125130"/>
                    <a:pt x="409185" y="124273"/>
                    <a:pt x="395097" y="123187"/>
                  </a:cubicBezTo>
                  <a:close/>
                  <a:moveTo>
                    <a:pt x="311020" y="89764"/>
                  </a:moveTo>
                  <a:lnTo>
                    <a:pt x="311020" y="123215"/>
                  </a:lnTo>
                  <a:lnTo>
                    <a:pt x="271624" y="123215"/>
                  </a:lnTo>
                  <a:lnTo>
                    <a:pt x="271624" y="83810"/>
                  </a:lnTo>
                  <a:lnTo>
                    <a:pt x="305067" y="83810"/>
                  </a:lnTo>
                  <a:cubicBezTo>
                    <a:pt x="308362" y="83810"/>
                    <a:pt x="311020" y="86477"/>
                    <a:pt x="311020" y="89764"/>
                  </a:cubicBezTo>
                  <a:close/>
                </a:path>
              </a:pathLst>
            </a:custGeom>
            <a:grpFill/>
            <a:ln w="9525" cap="flat">
              <a:noFill/>
              <a:prstDash val="solid"/>
              <a:miter/>
            </a:ln>
          </p:spPr>
          <p:txBody>
            <a:bodyPr rtlCol="0" anchor="ctr"/>
            <a:lstStyle/>
            <a:p>
              <a:endParaRPr lang="en-US" dirty="0">
                <a:solidFill>
                  <a:srgbClr val="0070C0"/>
                </a:solidFill>
                <a:latin typeface="Arial" panose="020B0604020202020204" pitchFamily="34" charset="0"/>
                <a:cs typeface="Arial" panose="020B0604020202020204" pitchFamily="34" charset="0"/>
              </a:endParaRPr>
            </a:p>
          </p:txBody>
        </p:sp>
        <p:sp>
          <p:nvSpPr>
            <p:cNvPr id="340" name="Freeform: Shape 339">
              <a:extLst>
                <a:ext uri="{FF2B5EF4-FFF2-40B4-BE49-F238E27FC236}">
                  <a16:creationId xmlns:a16="http://schemas.microsoft.com/office/drawing/2014/main" id="{5C9F9B32-07C4-400B-AB01-247EE3AA2728}"/>
                </a:ext>
              </a:extLst>
            </p:cNvPr>
            <p:cNvSpPr/>
            <p:nvPr/>
          </p:nvSpPr>
          <p:spPr>
            <a:xfrm>
              <a:off x="5661841" y="3183274"/>
              <a:ext cx="628650" cy="200025"/>
            </a:xfrm>
            <a:custGeom>
              <a:avLst/>
              <a:gdLst>
                <a:gd name="connsiteX0" fmla="*/ 627002 w 628650"/>
                <a:gd name="connsiteY0" fmla="*/ 141522 h 200025"/>
                <a:gd name="connsiteX1" fmla="*/ 627002 w 628650"/>
                <a:gd name="connsiteY1" fmla="*/ 10230 h 200025"/>
                <a:gd name="connsiteX2" fmla="*/ 623907 w 628650"/>
                <a:gd name="connsiteY2" fmla="*/ 7144 h 200025"/>
                <a:gd name="connsiteX3" fmla="*/ 10239 w 628650"/>
                <a:gd name="connsiteY3" fmla="*/ 7144 h 200025"/>
                <a:gd name="connsiteX4" fmla="*/ 7144 w 628650"/>
                <a:gd name="connsiteY4" fmla="*/ 10230 h 200025"/>
                <a:gd name="connsiteX5" fmla="*/ 7144 w 628650"/>
                <a:gd name="connsiteY5" fmla="*/ 155105 h 200025"/>
                <a:gd name="connsiteX6" fmla="*/ 7582 w 628650"/>
                <a:gd name="connsiteY6" fmla="*/ 155543 h 200025"/>
                <a:gd name="connsiteX7" fmla="*/ 15783 w 628650"/>
                <a:gd name="connsiteY7" fmla="*/ 155543 h 200025"/>
                <a:gd name="connsiteX8" fmla="*/ 24174 w 628650"/>
                <a:gd name="connsiteY8" fmla="*/ 163935 h 200025"/>
                <a:gd name="connsiteX9" fmla="*/ 15783 w 628650"/>
                <a:gd name="connsiteY9" fmla="*/ 172326 h 200025"/>
                <a:gd name="connsiteX10" fmla="*/ 7582 w 628650"/>
                <a:gd name="connsiteY10" fmla="*/ 172326 h 200025"/>
                <a:gd name="connsiteX11" fmla="*/ 7144 w 628650"/>
                <a:gd name="connsiteY11" fmla="*/ 172774 h 200025"/>
                <a:gd name="connsiteX12" fmla="*/ 7144 w 628650"/>
                <a:gd name="connsiteY12" fmla="*/ 190605 h 200025"/>
                <a:gd name="connsiteX13" fmla="*/ 10239 w 628650"/>
                <a:gd name="connsiteY13" fmla="*/ 193691 h 200025"/>
                <a:gd name="connsiteX14" fmla="*/ 53521 w 628650"/>
                <a:gd name="connsiteY14" fmla="*/ 193691 h 200025"/>
                <a:gd name="connsiteX15" fmla="*/ 56388 w 628650"/>
                <a:gd name="connsiteY15" fmla="*/ 191757 h 200025"/>
                <a:gd name="connsiteX16" fmla="*/ 100727 w 628650"/>
                <a:gd name="connsiteY16" fmla="*/ 164163 h 200025"/>
                <a:gd name="connsiteX17" fmla="*/ 143418 w 628650"/>
                <a:gd name="connsiteY17" fmla="*/ 187204 h 200025"/>
                <a:gd name="connsiteX18" fmla="*/ 146275 w 628650"/>
                <a:gd name="connsiteY18" fmla="*/ 189138 h 200025"/>
                <a:gd name="connsiteX19" fmla="*/ 149133 w 628650"/>
                <a:gd name="connsiteY19" fmla="*/ 187204 h 200025"/>
                <a:gd name="connsiteX20" fmla="*/ 193739 w 628650"/>
                <a:gd name="connsiteY20" fmla="*/ 164402 h 200025"/>
                <a:gd name="connsiteX21" fmla="*/ 238782 w 628650"/>
                <a:gd name="connsiteY21" fmla="*/ 191662 h 200025"/>
                <a:gd name="connsiteX22" fmla="*/ 241697 w 628650"/>
                <a:gd name="connsiteY22" fmla="*/ 193691 h 200025"/>
                <a:gd name="connsiteX23" fmla="*/ 435254 w 628650"/>
                <a:gd name="connsiteY23" fmla="*/ 193691 h 200025"/>
                <a:gd name="connsiteX24" fmla="*/ 438350 w 628650"/>
                <a:gd name="connsiteY24" fmla="*/ 190605 h 200025"/>
                <a:gd name="connsiteX25" fmla="*/ 438350 w 628650"/>
                <a:gd name="connsiteY25" fmla="*/ 144618 h 200025"/>
                <a:gd name="connsiteX26" fmla="*/ 623897 w 628650"/>
                <a:gd name="connsiteY26" fmla="*/ 144609 h 200025"/>
                <a:gd name="connsiteX27" fmla="*/ 627002 w 628650"/>
                <a:gd name="connsiteY27" fmla="*/ 141522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28650" h="200025">
                  <a:moveTo>
                    <a:pt x="627002" y="141522"/>
                  </a:moveTo>
                  <a:lnTo>
                    <a:pt x="627002" y="10230"/>
                  </a:lnTo>
                  <a:cubicBezTo>
                    <a:pt x="627002" y="8525"/>
                    <a:pt x="625612" y="7144"/>
                    <a:pt x="623907" y="7144"/>
                  </a:cubicBezTo>
                  <a:lnTo>
                    <a:pt x="10239" y="7144"/>
                  </a:lnTo>
                  <a:cubicBezTo>
                    <a:pt x="8534" y="7144"/>
                    <a:pt x="7144" y="8534"/>
                    <a:pt x="7144" y="10230"/>
                  </a:cubicBezTo>
                  <a:lnTo>
                    <a:pt x="7144" y="155105"/>
                  </a:lnTo>
                  <a:cubicBezTo>
                    <a:pt x="7144" y="155343"/>
                    <a:pt x="7344" y="155543"/>
                    <a:pt x="7582" y="155543"/>
                  </a:cubicBezTo>
                  <a:lnTo>
                    <a:pt x="15783" y="155543"/>
                  </a:lnTo>
                  <a:cubicBezTo>
                    <a:pt x="20403" y="155543"/>
                    <a:pt x="24174" y="159315"/>
                    <a:pt x="24174" y="163935"/>
                  </a:cubicBezTo>
                  <a:cubicBezTo>
                    <a:pt x="24174" y="168564"/>
                    <a:pt x="20403" y="172326"/>
                    <a:pt x="15783" y="172326"/>
                  </a:cubicBezTo>
                  <a:lnTo>
                    <a:pt x="7582" y="172326"/>
                  </a:lnTo>
                  <a:cubicBezTo>
                    <a:pt x="7334" y="172326"/>
                    <a:pt x="7144" y="172526"/>
                    <a:pt x="7144" y="172774"/>
                  </a:cubicBezTo>
                  <a:lnTo>
                    <a:pt x="7144" y="190605"/>
                  </a:lnTo>
                  <a:cubicBezTo>
                    <a:pt x="7144" y="192319"/>
                    <a:pt x="8534" y="193691"/>
                    <a:pt x="10239" y="193691"/>
                  </a:cubicBezTo>
                  <a:lnTo>
                    <a:pt x="53521" y="193691"/>
                  </a:lnTo>
                  <a:cubicBezTo>
                    <a:pt x="54797" y="193691"/>
                    <a:pt x="55921" y="192948"/>
                    <a:pt x="56388" y="191757"/>
                  </a:cubicBezTo>
                  <a:cubicBezTo>
                    <a:pt x="56502" y="191481"/>
                    <a:pt x="67847" y="164163"/>
                    <a:pt x="100727" y="164163"/>
                  </a:cubicBezTo>
                  <a:cubicBezTo>
                    <a:pt x="133474" y="164163"/>
                    <a:pt x="143018" y="186261"/>
                    <a:pt x="143418" y="187204"/>
                  </a:cubicBezTo>
                  <a:cubicBezTo>
                    <a:pt x="143885" y="188395"/>
                    <a:pt x="145018" y="189138"/>
                    <a:pt x="146275" y="189138"/>
                  </a:cubicBezTo>
                  <a:cubicBezTo>
                    <a:pt x="147542" y="189138"/>
                    <a:pt x="148666" y="188395"/>
                    <a:pt x="149133" y="187204"/>
                  </a:cubicBezTo>
                  <a:cubicBezTo>
                    <a:pt x="149228" y="186995"/>
                    <a:pt x="158963" y="164402"/>
                    <a:pt x="193739" y="164402"/>
                  </a:cubicBezTo>
                  <a:cubicBezTo>
                    <a:pt x="228371" y="164402"/>
                    <a:pt x="238382" y="190557"/>
                    <a:pt x="238782" y="191662"/>
                  </a:cubicBezTo>
                  <a:cubicBezTo>
                    <a:pt x="239220" y="192891"/>
                    <a:pt x="240392" y="193691"/>
                    <a:pt x="241697" y="193691"/>
                  </a:cubicBezTo>
                  <a:lnTo>
                    <a:pt x="435254" y="193691"/>
                  </a:lnTo>
                  <a:cubicBezTo>
                    <a:pt x="436969" y="193691"/>
                    <a:pt x="438350" y="192310"/>
                    <a:pt x="438350" y="190605"/>
                  </a:cubicBezTo>
                  <a:lnTo>
                    <a:pt x="438350" y="144618"/>
                  </a:lnTo>
                  <a:lnTo>
                    <a:pt x="623897" y="144609"/>
                  </a:lnTo>
                  <a:cubicBezTo>
                    <a:pt x="625621" y="144609"/>
                    <a:pt x="627002" y="143218"/>
                    <a:pt x="627002" y="141522"/>
                  </a:cubicBezTo>
                  <a:close/>
                </a:path>
              </a:pathLst>
            </a:custGeom>
            <a:grpFill/>
            <a:ln w="9525" cap="flat">
              <a:noFill/>
              <a:prstDash val="solid"/>
              <a:miter/>
            </a:ln>
          </p:spPr>
          <p:txBody>
            <a:bodyPr rtlCol="0" anchor="ctr"/>
            <a:lstStyle/>
            <a:p>
              <a:endParaRPr lang="en-US" dirty="0">
                <a:solidFill>
                  <a:srgbClr val="0070C0"/>
                </a:solidFill>
                <a:latin typeface="Arial" panose="020B0604020202020204" pitchFamily="34" charset="0"/>
                <a:cs typeface="Arial" panose="020B0604020202020204" pitchFamily="34" charset="0"/>
              </a:endParaRPr>
            </a:p>
          </p:txBody>
        </p:sp>
      </p:grpSp>
      <p:grpSp>
        <p:nvGrpSpPr>
          <p:cNvPr id="341" name="Graphic 10">
            <a:extLst>
              <a:ext uri="{FF2B5EF4-FFF2-40B4-BE49-F238E27FC236}">
                <a16:creationId xmlns:a16="http://schemas.microsoft.com/office/drawing/2014/main" id="{91EFA142-4DA9-49C0-BC84-43E1D404061C}"/>
              </a:ext>
            </a:extLst>
          </p:cNvPr>
          <p:cNvGrpSpPr/>
          <p:nvPr/>
        </p:nvGrpSpPr>
        <p:grpSpPr>
          <a:xfrm>
            <a:off x="8281469" y="2578741"/>
            <a:ext cx="1507384" cy="1642650"/>
            <a:chOff x="5619750" y="2833687"/>
            <a:chExt cx="952500" cy="1190625"/>
          </a:xfrm>
          <a:solidFill>
            <a:schemeClr val="accent4"/>
          </a:solidFill>
        </p:grpSpPr>
        <p:sp>
          <p:nvSpPr>
            <p:cNvPr id="342" name="Freeform: Shape 341">
              <a:extLst>
                <a:ext uri="{FF2B5EF4-FFF2-40B4-BE49-F238E27FC236}">
                  <a16:creationId xmlns:a16="http://schemas.microsoft.com/office/drawing/2014/main" id="{70EA0308-AA3F-4212-B6A4-506D8BDD7555}"/>
                </a:ext>
              </a:extLst>
            </p:cNvPr>
            <p:cNvSpPr/>
            <p:nvPr/>
          </p:nvSpPr>
          <p:spPr>
            <a:xfrm>
              <a:off x="5722182" y="3353542"/>
              <a:ext cx="76200" cy="76200"/>
            </a:xfrm>
            <a:custGeom>
              <a:avLst/>
              <a:gdLst>
                <a:gd name="connsiteX0" fmla="*/ 41519 w 76200"/>
                <a:gd name="connsiteY0" fmla="*/ 7144 h 76200"/>
                <a:gd name="connsiteX1" fmla="*/ 7144 w 76200"/>
                <a:gd name="connsiteY1" fmla="*/ 41539 h 76200"/>
                <a:gd name="connsiteX2" fmla="*/ 41519 w 76200"/>
                <a:gd name="connsiteY2" fmla="*/ 75905 h 76200"/>
                <a:gd name="connsiteX3" fmla="*/ 75914 w 76200"/>
                <a:gd name="connsiteY3" fmla="*/ 41539 h 76200"/>
                <a:gd name="connsiteX4" fmla="*/ 41519 w 76200"/>
                <a:gd name="connsiteY4" fmla="*/ 7144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6200">
                  <a:moveTo>
                    <a:pt x="41519" y="7144"/>
                  </a:moveTo>
                  <a:cubicBezTo>
                    <a:pt x="22565" y="7144"/>
                    <a:pt x="7144" y="22574"/>
                    <a:pt x="7144" y="41539"/>
                  </a:cubicBezTo>
                  <a:cubicBezTo>
                    <a:pt x="7144" y="60484"/>
                    <a:pt x="22565" y="75905"/>
                    <a:pt x="41519" y="75905"/>
                  </a:cubicBezTo>
                  <a:cubicBezTo>
                    <a:pt x="60493" y="75905"/>
                    <a:pt x="75914" y="60484"/>
                    <a:pt x="75914" y="41539"/>
                  </a:cubicBezTo>
                  <a:cubicBezTo>
                    <a:pt x="75914" y="22574"/>
                    <a:pt x="60493" y="7144"/>
                    <a:pt x="41519" y="7144"/>
                  </a:cubicBezTo>
                  <a:close/>
                </a:path>
              </a:pathLst>
            </a:custGeom>
            <a:grpFill/>
            <a:ln w="9525" cap="flat">
              <a:noFill/>
              <a:prstDash val="solid"/>
              <a:miter/>
            </a:ln>
          </p:spPr>
          <p:txBody>
            <a:bodyPr rtlCol="0" anchor="ctr"/>
            <a:lstStyle/>
            <a:p>
              <a:endParaRPr lang="en-US" dirty="0">
                <a:solidFill>
                  <a:srgbClr val="0070C0"/>
                </a:solidFill>
                <a:latin typeface="Arial" panose="020B0604020202020204" pitchFamily="34" charset="0"/>
                <a:cs typeface="Arial" panose="020B0604020202020204" pitchFamily="34" charset="0"/>
              </a:endParaRPr>
            </a:p>
          </p:txBody>
        </p:sp>
        <p:sp>
          <p:nvSpPr>
            <p:cNvPr id="343" name="Freeform: Shape 342">
              <a:extLst>
                <a:ext uri="{FF2B5EF4-FFF2-40B4-BE49-F238E27FC236}">
                  <a16:creationId xmlns:a16="http://schemas.microsoft.com/office/drawing/2014/main" id="{5D0321D3-7B56-41DC-A995-5A96E5FCDAD7}"/>
                </a:ext>
              </a:extLst>
            </p:cNvPr>
            <p:cNvSpPr/>
            <p:nvPr/>
          </p:nvSpPr>
          <p:spPr>
            <a:xfrm>
              <a:off x="5812298" y="3353542"/>
              <a:ext cx="76200" cy="76200"/>
            </a:xfrm>
            <a:custGeom>
              <a:avLst/>
              <a:gdLst>
                <a:gd name="connsiteX0" fmla="*/ 41519 w 76200"/>
                <a:gd name="connsiteY0" fmla="*/ 7144 h 76200"/>
                <a:gd name="connsiteX1" fmla="*/ 7144 w 76200"/>
                <a:gd name="connsiteY1" fmla="*/ 41539 h 76200"/>
                <a:gd name="connsiteX2" fmla="*/ 41519 w 76200"/>
                <a:gd name="connsiteY2" fmla="*/ 75905 h 76200"/>
                <a:gd name="connsiteX3" fmla="*/ 75905 w 76200"/>
                <a:gd name="connsiteY3" fmla="*/ 41539 h 76200"/>
                <a:gd name="connsiteX4" fmla="*/ 41519 w 76200"/>
                <a:gd name="connsiteY4" fmla="*/ 7144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6200">
                  <a:moveTo>
                    <a:pt x="41519" y="7144"/>
                  </a:moveTo>
                  <a:cubicBezTo>
                    <a:pt x="22555" y="7144"/>
                    <a:pt x="7144" y="22574"/>
                    <a:pt x="7144" y="41539"/>
                  </a:cubicBezTo>
                  <a:cubicBezTo>
                    <a:pt x="7144" y="60484"/>
                    <a:pt x="22565" y="75905"/>
                    <a:pt x="41519" y="75905"/>
                  </a:cubicBezTo>
                  <a:cubicBezTo>
                    <a:pt x="60484" y="75905"/>
                    <a:pt x="75905" y="60484"/>
                    <a:pt x="75905" y="41539"/>
                  </a:cubicBezTo>
                  <a:cubicBezTo>
                    <a:pt x="75914" y="22574"/>
                    <a:pt x="60484" y="7144"/>
                    <a:pt x="41519" y="7144"/>
                  </a:cubicBezTo>
                  <a:close/>
                </a:path>
              </a:pathLst>
            </a:custGeom>
            <a:grpFill/>
            <a:ln w="9525" cap="flat">
              <a:noFill/>
              <a:prstDash val="solid"/>
              <a:miter/>
            </a:ln>
          </p:spPr>
          <p:txBody>
            <a:bodyPr rtlCol="0" anchor="ctr"/>
            <a:lstStyle/>
            <a:p>
              <a:endParaRPr lang="en-US" dirty="0">
                <a:solidFill>
                  <a:srgbClr val="0070C0"/>
                </a:solidFill>
                <a:latin typeface="Arial" panose="020B0604020202020204" pitchFamily="34" charset="0"/>
                <a:cs typeface="Arial" panose="020B0604020202020204" pitchFamily="34" charset="0"/>
              </a:endParaRPr>
            </a:p>
          </p:txBody>
        </p:sp>
        <p:sp>
          <p:nvSpPr>
            <p:cNvPr id="344" name="Freeform: Shape 343">
              <a:extLst>
                <a:ext uri="{FF2B5EF4-FFF2-40B4-BE49-F238E27FC236}">
                  <a16:creationId xmlns:a16="http://schemas.microsoft.com/office/drawing/2014/main" id="{B4689878-636D-4337-ABAD-CBF1AC93150E}"/>
                </a:ext>
              </a:extLst>
            </p:cNvPr>
            <p:cNvSpPr/>
            <p:nvPr/>
          </p:nvSpPr>
          <p:spPr>
            <a:xfrm>
              <a:off x="6093828" y="3353542"/>
              <a:ext cx="76200" cy="76200"/>
            </a:xfrm>
            <a:custGeom>
              <a:avLst/>
              <a:gdLst>
                <a:gd name="connsiteX0" fmla="*/ 41519 w 76200"/>
                <a:gd name="connsiteY0" fmla="*/ 7144 h 76200"/>
                <a:gd name="connsiteX1" fmla="*/ 7144 w 76200"/>
                <a:gd name="connsiteY1" fmla="*/ 41539 h 76200"/>
                <a:gd name="connsiteX2" fmla="*/ 41519 w 76200"/>
                <a:gd name="connsiteY2" fmla="*/ 75905 h 76200"/>
                <a:gd name="connsiteX3" fmla="*/ 75905 w 76200"/>
                <a:gd name="connsiteY3" fmla="*/ 41539 h 76200"/>
                <a:gd name="connsiteX4" fmla="*/ 41519 w 76200"/>
                <a:gd name="connsiteY4" fmla="*/ 7144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6200">
                  <a:moveTo>
                    <a:pt x="41519" y="7144"/>
                  </a:moveTo>
                  <a:cubicBezTo>
                    <a:pt x="22565" y="7144"/>
                    <a:pt x="7144" y="22574"/>
                    <a:pt x="7144" y="41539"/>
                  </a:cubicBezTo>
                  <a:cubicBezTo>
                    <a:pt x="7144" y="60484"/>
                    <a:pt x="22565" y="75905"/>
                    <a:pt x="41519" y="75905"/>
                  </a:cubicBezTo>
                  <a:cubicBezTo>
                    <a:pt x="60474" y="75905"/>
                    <a:pt x="75905" y="60484"/>
                    <a:pt x="75905" y="41539"/>
                  </a:cubicBezTo>
                  <a:cubicBezTo>
                    <a:pt x="75905" y="22574"/>
                    <a:pt x="60474" y="7144"/>
                    <a:pt x="41519" y="7144"/>
                  </a:cubicBezTo>
                  <a:close/>
                </a:path>
              </a:pathLst>
            </a:custGeom>
            <a:grpFill/>
            <a:ln w="9525" cap="flat">
              <a:noFill/>
              <a:prstDash val="solid"/>
              <a:miter/>
            </a:ln>
          </p:spPr>
          <p:txBody>
            <a:bodyPr rtlCol="0" anchor="ctr"/>
            <a:lstStyle/>
            <a:p>
              <a:endParaRPr lang="en-US" dirty="0">
                <a:solidFill>
                  <a:srgbClr val="0070C0"/>
                </a:solidFill>
                <a:latin typeface="Arial" panose="020B0604020202020204" pitchFamily="34" charset="0"/>
                <a:cs typeface="Arial" panose="020B0604020202020204" pitchFamily="34" charset="0"/>
              </a:endParaRPr>
            </a:p>
          </p:txBody>
        </p:sp>
        <p:sp>
          <p:nvSpPr>
            <p:cNvPr id="345" name="Freeform: Shape 344">
              <a:extLst>
                <a:ext uri="{FF2B5EF4-FFF2-40B4-BE49-F238E27FC236}">
                  <a16:creationId xmlns:a16="http://schemas.microsoft.com/office/drawing/2014/main" id="{8A7DF71F-8B44-4B47-9E3C-8512EFC4DF51}"/>
                </a:ext>
              </a:extLst>
            </p:cNvPr>
            <p:cNvSpPr/>
            <p:nvPr/>
          </p:nvSpPr>
          <p:spPr>
            <a:xfrm>
              <a:off x="6183239" y="3353542"/>
              <a:ext cx="76200" cy="76200"/>
            </a:xfrm>
            <a:custGeom>
              <a:avLst/>
              <a:gdLst>
                <a:gd name="connsiteX0" fmla="*/ 41510 w 76200"/>
                <a:gd name="connsiteY0" fmla="*/ 7144 h 76200"/>
                <a:gd name="connsiteX1" fmla="*/ 7144 w 76200"/>
                <a:gd name="connsiteY1" fmla="*/ 41539 h 76200"/>
                <a:gd name="connsiteX2" fmla="*/ 41510 w 76200"/>
                <a:gd name="connsiteY2" fmla="*/ 75905 h 76200"/>
                <a:gd name="connsiteX3" fmla="*/ 75895 w 76200"/>
                <a:gd name="connsiteY3" fmla="*/ 41539 h 76200"/>
                <a:gd name="connsiteX4" fmla="*/ 41510 w 76200"/>
                <a:gd name="connsiteY4" fmla="*/ 7144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6200">
                  <a:moveTo>
                    <a:pt x="41510" y="7144"/>
                  </a:moveTo>
                  <a:cubicBezTo>
                    <a:pt x="22546" y="7144"/>
                    <a:pt x="7144" y="22574"/>
                    <a:pt x="7144" y="41539"/>
                  </a:cubicBezTo>
                  <a:cubicBezTo>
                    <a:pt x="7144" y="60484"/>
                    <a:pt x="22546" y="75905"/>
                    <a:pt x="41510" y="75905"/>
                  </a:cubicBezTo>
                  <a:cubicBezTo>
                    <a:pt x="60465" y="75905"/>
                    <a:pt x="75895" y="60484"/>
                    <a:pt x="75895" y="41539"/>
                  </a:cubicBezTo>
                  <a:cubicBezTo>
                    <a:pt x="75895" y="22574"/>
                    <a:pt x="60465" y="7144"/>
                    <a:pt x="41510" y="7144"/>
                  </a:cubicBezTo>
                  <a:close/>
                </a:path>
              </a:pathLst>
            </a:custGeom>
            <a:grpFill/>
            <a:ln w="9525" cap="flat">
              <a:noFill/>
              <a:prstDash val="solid"/>
              <a:miter/>
            </a:ln>
          </p:spPr>
          <p:txBody>
            <a:bodyPr rtlCol="0" anchor="ctr"/>
            <a:lstStyle/>
            <a:p>
              <a:endParaRPr lang="en-US" dirty="0">
                <a:solidFill>
                  <a:srgbClr val="0070C0"/>
                </a:solidFill>
                <a:latin typeface="Arial" panose="020B0604020202020204" pitchFamily="34" charset="0"/>
                <a:cs typeface="Arial" panose="020B0604020202020204" pitchFamily="34" charset="0"/>
              </a:endParaRPr>
            </a:p>
          </p:txBody>
        </p:sp>
        <p:sp>
          <p:nvSpPr>
            <p:cNvPr id="346" name="Freeform: Shape 345">
              <a:extLst>
                <a:ext uri="{FF2B5EF4-FFF2-40B4-BE49-F238E27FC236}">
                  <a16:creationId xmlns:a16="http://schemas.microsoft.com/office/drawing/2014/main" id="{0503FBE3-55B2-4015-9AAA-BB46C94627C6}"/>
                </a:ext>
              </a:extLst>
            </p:cNvPr>
            <p:cNvSpPr/>
            <p:nvPr/>
          </p:nvSpPr>
          <p:spPr>
            <a:xfrm>
              <a:off x="6416459" y="3353542"/>
              <a:ext cx="76200" cy="76200"/>
            </a:xfrm>
            <a:custGeom>
              <a:avLst/>
              <a:gdLst>
                <a:gd name="connsiteX0" fmla="*/ 41529 w 76200"/>
                <a:gd name="connsiteY0" fmla="*/ 7144 h 76200"/>
                <a:gd name="connsiteX1" fmla="*/ 7144 w 76200"/>
                <a:gd name="connsiteY1" fmla="*/ 41539 h 76200"/>
                <a:gd name="connsiteX2" fmla="*/ 41529 w 76200"/>
                <a:gd name="connsiteY2" fmla="*/ 75905 h 76200"/>
                <a:gd name="connsiteX3" fmla="*/ 75905 w 76200"/>
                <a:gd name="connsiteY3" fmla="*/ 41539 h 76200"/>
                <a:gd name="connsiteX4" fmla="*/ 41529 w 76200"/>
                <a:gd name="connsiteY4" fmla="*/ 7144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6200">
                  <a:moveTo>
                    <a:pt x="41529" y="7144"/>
                  </a:moveTo>
                  <a:cubicBezTo>
                    <a:pt x="22565" y="7144"/>
                    <a:pt x="7144" y="22574"/>
                    <a:pt x="7144" y="41539"/>
                  </a:cubicBezTo>
                  <a:cubicBezTo>
                    <a:pt x="7144" y="60484"/>
                    <a:pt x="22565" y="75905"/>
                    <a:pt x="41529" y="75905"/>
                  </a:cubicBezTo>
                  <a:cubicBezTo>
                    <a:pt x="60474" y="75905"/>
                    <a:pt x="75905" y="60484"/>
                    <a:pt x="75905" y="41539"/>
                  </a:cubicBezTo>
                  <a:cubicBezTo>
                    <a:pt x="75905" y="22574"/>
                    <a:pt x="60474" y="7144"/>
                    <a:pt x="41529" y="7144"/>
                  </a:cubicBezTo>
                  <a:close/>
                </a:path>
              </a:pathLst>
            </a:custGeom>
            <a:grpFill/>
            <a:ln w="9525" cap="flat">
              <a:noFill/>
              <a:prstDash val="solid"/>
              <a:miter/>
            </a:ln>
          </p:spPr>
          <p:txBody>
            <a:bodyPr rtlCol="0" anchor="ctr"/>
            <a:lstStyle/>
            <a:p>
              <a:endParaRPr lang="en-US" dirty="0">
                <a:solidFill>
                  <a:srgbClr val="0070C0"/>
                </a:solidFill>
                <a:latin typeface="Arial" panose="020B0604020202020204" pitchFamily="34" charset="0"/>
                <a:cs typeface="Arial" panose="020B0604020202020204" pitchFamily="34" charset="0"/>
              </a:endParaRPr>
            </a:p>
          </p:txBody>
        </p:sp>
        <p:sp>
          <p:nvSpPr>
            <p:cNvPr id="347" name="Freeform: Shape 346">
              <a:extLst>
                <a:ext uri="{FF2B5EF4-FFF2-40B4-BE49-F238E27FC236}">
                  <a16:creationId xmlns:a16="http://schemas.microsoft.com/office/drawing/2014/main" id="{CE076A96-809B-4718-B4B5-F20D4011C3CE}"/>
                </a:ext>
              </a:extLst>
            </p:cNvPr>
            <p:cNvSpPr/>
            <p:nvPr/>
          </p:nvSpPr>
          <p:spPr>
            <a:xfrm>
              <a:off x="6102677" y="3183264"/>
              <a:ext cx="419100" cy="219075"/>
            </a:xfrm>
            <a:custGeom>
              <a:avLst/>
              <a:gdLst>
                <a:gd name="connsiteX0" fmla="*/ 395097 w 419100"/>
                <a:gd name="connsiteY0" fmla="*/ 123187 h 219075"/>
                <a:gd name="connsiteX1" fmla="*/ 370027 w 419100"/>
                <a:gd name="connsiteY1" fmla="*/ 122653 h 219075"/>
                <a:gd name="connsiteX2" fmla="*/ 328451 w 419100"/>
                <a:gd name="connsiteY2" fmla="*/ 123111 h 219075"/>
                <a:gd name="connsiteX3" fmla="*/ 328451 w 419100"/>
                <a:gd name="connsiteY3" fmla="*/ 81629 h 219075"/>
                <a:gd name="connsiteX4" fmla="*/ 315335 w 419100"/>
                <a:gd name="connsiteY4" fmla="*/ 66046 h 219075"/>
                <a:gd name="connsiteX5" fmla="*/ 296923 w 419100"/>
                <a:gd name="connsiteY5" fmla="*/ 66046 h 219075"/>
                <a:gd name="connsiteX6" fmla="*/ 280226 w 419100"/>
                <a:gd name="connsiteY6" fmla="*/ 37690 h 219075"/>
                <a:gd name="connsiteX7" fmla="*/ 212846 w 419100"/>
                <a:gd name="connsiteY7" fmla="*/ 7144 h 219075"/>
                <a:gd name="connsiteX8" fmla="*/ 198006 w 419100"/>
                <a:gd name="connsiteY8" fmla="*/ 10916 h 219075"/>
                <a:gd name="connsiteX9" fmla="*/ 195024 w 419100"/>
                <a:gd name="connsiteY9" fmla="*/ 23508 h 219075"/>
                <a:gd name="connsiteX10" fmla="*/ 195034 w 419100"/>
                <a:gd name="connsiteY10" fmla="*/ 25546 h 219075"/>
                <a:gd name="connsiteX11" fmla="*/ 195034 w 419100"/>
                <a:gd name="connsiteY11" fmla="*/ 152619 h 219075"/>
                <a:gd name="connsiteX12" fmla="*/ 10249 w 419100"/>
                <a:gd name="connsiteY12" fmla="*/ 152619 h 219075"/>
                <a:gd name="connsiteX13" fmla="*/ 7144 w 419100"/>
                <a:gd name="connsiteY13" fmla="*/ 155705 h 219075"/>
                <a:gd name="connsiteX14" fmla="*/ 7144 w 419100"/>
                <a:gd name="connsiteY14" fmla="*/ 168659 h 219075"/>
                <a:gd name="connsiteX15" fmla="*/ 10249 w 419100"/>
                <a:gd name="connsiteY15" fmla="*/ 171755 h 219075"/>
                <a:gd name="connsiteX16" fmla="*/ 59836 w 419100"/>
                <a:gd name="connsiteY16" fmla="*/ 171755 h 219075"/>
                <a:gd name="connsiteX17" fmla="*/ 72533 w 419100"/>
                <a:gd name="connsiteY17" fmla="*/ 189852 h 219075"/>
                <a:gd name="connsiteX18" fmla="*/ 75619 w 419100"/>
                <a:gd name="connsiteY18" fmla="*/ 192948 h 219075"/>
                <a:gd name="connsiteX19" fmla="*/ 78696 w 419100"/>
                <a:gd name="connsiteY19" fmla="*/ 189852 h 219075"/>
                <a:gd name="connsiteX20" fmla="*/ 94907 w 419100"/>
                <a:gd name="connsiteY20" fmla="*/ 173803 h 219075"/>
                <a:gd name="connsiteX21" fmla="*/ 154305 w 419100"/>
                <a:gd name="connsiteY21" fmla="*/ 173803 h 219075"/>
                <a:gd name="connsiteX22" fmla="*/ 170869 w 419100"/>
                <a:gd name="connsiteY22" fmla="*/ 211788 h 219075"/>
                <a:gd name="connsiteX23" fmla="*/ 173965 w 419100"/>
                <a:gd name="connsiteY23" fmla="*/ 214865 h 219075"/>
                <a:gd name="connsiteX24" fmla="*/ 302371 w 419100"/>
                <a:gd name="connsiteY24" fmla="*/ 214865 h 219075"/>
                <a:gd name="connsiteX25" fmla="*/ 305448 w 419100"/>
                <a:gd name="connsiteY25" fmla="*/ 211884 h 219075"/>
                <a:gd name="connsiteX26" fmla="*/ 312087 w 419100"/>
                <a:gd name="connsiteY26" fmla="*/ 188404 h 219075"/>
                <a:gd name="connsiteX27" fmla="*/ 352997 w 419100"/>
                <a:gd name="connsiteY27" fmla="*/ 165240 h 219075"/>
                <a:gd name="connsiteX28" fmla="*/ 394164 w 419100"/>
                <a:gd name="connsiteY28" fmla="*/ 189090 h 219075"/>
                <a:gd name="connsiteX29" fmla="*/ 401212 w 419100"/>
                <a:gd name="connsiteY29" fmla="*/ 213608 h 219075"/>
                <a:gd name="connsiteX30" fmla="*/ 404308 w 419100"/>
                <a:gd name="connsiteY30" fmla="*/ 216551 h 219075"/>
                <a:gd name="connsiteX31" fmla="*/ 417205 w 419100"/>
                <a:gd name="connsiteY31" fmla="*/ 216551 h 219075"/>
                <a:gd name="connsiteX32" fmla="*/ 420281 w 419100"/>
                <a:gd name="connsiteY32" fmla="*/ 213465 h 219075"/>
                <a:gd name="connsiteX33" fmla="*/ 420281 w 419100"/>
                <a:gd name="connsiteY33" fmla="*/ 159058 h 219075"/>
                <a:gd name="connsiteX34" fmla="*/ 419843 w 419100"/>
                <a:gd name="connsiteY34" fmla="*/ 158620 h 219075"/>
                <a:gd name="connsiteX35" fmla="*/ 406337 w 419100"/>
                <a:gd name="connsiteY35" fmla="*/ 158620 h 219075"/>
                <a:gd name="connsiteX36" fmla="*/ 397945 w 419100"/>
                <a:gd name="connsiteY36" fmla="*/ 150228 h 219075"/>
                <a:gd name="connsiteX37" fmla="*/ 406337 w 419100"/>
                <a:gd name="connsiteY37" fmla="*/ 141837 h 219075"/>
                <a:gd name="connsiteX38" fmla="*/ 419843 w 419100"/>
                <a:gd name="connsiteY38" fmla="*/ 141837 h 219075"/>
                <a:gd name="connsiteX39" fmla="*/ 420281 w 419100"/>
                <a:gd name="connsiteY39" fmla="*/ 141399 h 219075"/>
                <a:gd name="connsiteX40" fmla="*/ 420281 w 419100"/>
                <a:gd name="connsiteY40" fmla="*/ 134474 h 219075"/>
                <a:gd name="connsiteX41" fmla="*/ 395097 w 419100"/>
                <a:gd name="connsiteY41" fmla="*/ 123187 h 219075"/>
                <a:gd name="connsiteX42" fmla="*/ 311020 w 419100"/>
                <a:gd name="connsiteY42" fmla="*/ 89764 h 219075"/>
                <a:gd name="connsiteX43" fmla="*/ 311020 w 419100"/>
                <a:gd name="connsiteY43" fmla="*/ 123215 h 219075"/>
                <a:gd name="connsiteX44" fmla="*/ 271624 w 419100"/>
                <a:gd name="connsiteY44" fmla="*/ 123215 h 219075"/>
                <a:gd name="connsiteX45" fmla="*/ 271624 w 419100"/>
                <a:gd name="connsiteY45" fmla="*/ 83810 h 219075"/>
                <a:gd name="connsiteX46" fmla="*/ 305067 w 419100"/>
                <a:gd name="connsiteY46" fmla="*/ 83810 h 219075"/>
                <a:gd name="connsiteX47" fmla="*/ 311020 w 419100"/>
                <a:gd name="connsiteY47" fmla="*/ 89764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19100" h="219075">
                  <a:moveTo>
                    <a:pt x="395097" y="123187"/>
                  </a:moveTo>
                  <a:cubicBezTo>
                    <a:pt x="390506" y="122834"/>
                    <a:pt x="382067" y="122653"/>
                    <a:pt x="370027" y="122653"/>
                  </a:cubicBezTo>
                  <a:cubicBezTo>
                    <a:pt x="354111" y="122653"/>
                    <a:pt x="335966" y="122968"/>
                    <a:pt x="328451" y="123111"/>
                  </a:cubicBezTo>
                  <a:lnTo>
                    <a:pt x="328451" y="81629"/>
                  </a:lnTo>
                  <a:cubicBezTo>
                    <a:pt x="328451" y="71142"/>
                    <a:pt x="324155" y="66046"/>
                    <a:pt x="315335" y="66046"/>
                  </a:cubicBezTo>
                  <a:lnTo>
                    <a:pt x="296923" y="66046"/>
                  </a:lnTo>
                  <a:cubicBezTo>
                    <a:pt x="295180" y="61255"/>
                    <a:pt x="290217" y="49530"/>
                    <a:pt x="280226" y="37690"/>
                  </a:cubicBezTo>
                  <a:cubicBezTo>
                    <a:pt x="268453" y="23765"/>
                    <a:pt x="247202" y="7144"/>
                    <a:pt x="212846" y="7144"/>
                  </a:cubicBezTo>
                  <a:cubicBezTo>
                    <a:pt x="204978" y="7144"/>
                    <a:pt x="200673" y="8239"/>
                    <a:pt x="198006" y="10916"/>
                  </a:cubicBezTo>
                  <a:cubicBezTo>
                    <a:pt x="194958" y="13983"/>
                    <a:pt x="194986" y="18193"/>
                    <a:pt x="195024" y="23508"/>
                  </a:cubicBezTo>
                  <a:cubicBezTo>
                    <a:pt x="195024" y="24165"/>
                    <a:pt x="195034" y="24841"/>
                    <a:pt x="195034" y="25546"/>
                  </a:cubicBezTo>
                  <a:lnTo>
                    <a:pt x="195034" y="152619"/>
                  </a:lnTo>
                  <a:lnTo>
                    <a:pt x="10249" y="152619"/>
                  </a:lnTo>
                  <a:cubicBezTo>
                    <a:pt x="8544" y="152619"/>
                    <a:pt x="7144" y="154010"/>
                    <a:pt x="7144" y="155705"/>
                  </a:cubicBezTo>
                  <a:lnTo>
                    <a:pt x="7144" y="168659"/>
                  </a:lnTo>
                  <a:cubicBezTo>
                    <a:pt x="7144" y="170364"/>
                    <a:pt x="8544" y="171755"/>
                    <a:pt x="10249" y="171755"/>
                  </a:cubicBezTo>
                  <a:lnTo>
                    <a:pt x="59836" y="171755"/>
                  </a:lnTo>
                  <a:cubicBezTo>
                    <a:pt x="62113" y="172507"/>
                    <a:pt x="72533" y="176746"/>
                    <a:pt x="72533" y="189852"/>
                  </a:cubicBezTo>
                  <a:cubicBezTo>
                    <a:pt x="72533" y="191567"/>
                    <a:pt x="73924" y="192948"/>
                    <a:pt x="75619" y="192948"/>
                  </a:cubicBezTo>
                  <a:cubicBezTo>
                    <a:pt x="77333" y="192948"/>
                    <a:pt x="78696" y="191557"/>
                    <a:pt x="78696" y="189852"/>
                  </a:cubicBezTo>
                  <a:cubicBezTo>
                    <a:pt x="78696" y="176298"/>
                    <a:pt x="93307" y="174022"/>
                    <a:pt x="94907" y="173803"/>
                  </a:cubicBezTo>
                  <a:lnTo>
                    <a:pt x="154305" y="173803"/>
                  </a:lnTo>
                  <a:cubicBezTo>
                    <a:pt x="157277" y="175108"/>
                    <a:pt x="170869" y="182690"/>
                    <a:pt x="170869" y="211788"/>
                  </a:cubicBezTo>
                  <a:cubicBezTo>
                    <a:pt x="170869" y="213484"/>
                    <a:pt x="172269" y="214865"/>
                    <a:pt x="173965" y="214865"/>
                  </a:cubicBezTo>
                  <a:lnTo>
                    <a:pt x="302371" y="214865"/>
                  </a:lnTo>
                  <a:cubicBezTo>
                    <a:pt x="304029" y="214865"/>
                    <a:pt x="305372" y="213560"/>
                    <a:pt x="305448" y="211884"/>
                  </a:cubicBezTo>
                  <a:cubicBezTo>
                    <a:pt x="305448" y="211760"/>
                    <a:pt x="305953" y="200025"/>
                    <a:pt x="312087" y="188404"/>
                  </a:cubicBezTo>
                  <a:cubicBezTo>
                    <a:pt x="320202" y="173050"/>
                    <a:pt x="333966" y="165240"/>
                    <a:pt x="352997" y="165240"/>
                  </a:cubicBezTo>
                  <a:cubicBezTo>
                    <a:pt x="371961" y="165240"/>
                    <a:pt x="385829" y="173269"/>
                    <a:pt x="394164" y="189090"/>
                  </a:cubicBezTo>
                  <a:cubicBezTo>
                    <a:pt x="400536" y="201139"/>
                    <a:pt x="401212" y="213503"/>
                    <a:pt x="401212" y="213608"/>
                  </a:cubicBezTo>
                  <a:cubicBezTo>
                    <a:pt x="401298" y="215255"/>
                    <a:pt x="402650" y="216551"/>
                    <a:pt x="404308" y="216551"/>
                  </a:cubicBezTo>
                  <a:lnTo>
                    <a:pt x="417205" y="216551"/>
                  </a:lnTo>
                  <a:cubicBezTo>
                    <a:pt x="418890" y="216551"/>
                    <a:pt x="420281" y="215170"/>
                    <a:pt x="420281" y="213465"/>
                  </a:cubicBezTo>
                  <a:lnTo>
                    <a:pt x="420281" y="159058"/>
                  </a:lnTo>
                  <a:cubicBezTo>
                    <a:pt x="420281" y="158829"/>
                    <a:pt x="420081" y="158620"/>
                    <a:pt x="419843" y="158620"/>
                  </a:cubicBezTo>
                  <a:lnTo>
                    <a:pt x="406337" y="158620"/>
                  </a:lnTo>
                  <a:cubicBezTo>
                    <a:pt x="401707" y="158620"/>
                    <a:pt x="397945" y="154857"/>
                    <a:pt x="397945" y="150228"/>
                  </a:cubicBezTo>
                  <a:cubicBezTo>
                    <a:pt x="397945" y="145599"/>
                    <a:pt x="401707" y="141837"/>
                    <a:pt x="406337" y="141837"/>
                  </a:cubicBezTo>
                  <a:lnTo>
                    <a:pt x="419843" y="141837"/>
                  </a:lnTo>
                  <a:cubicBezTo>
                    <a:pt x="420072" y="141837"/>
                    <a:pt x="420281" y="141637"/>
                    <a:pt x="420281" y="141399"/>
                  </a:cubicBezTo>
                  <a:lnTo>
                    <a:pt x="420281" y="134474"/>
                  </a:lnTo>
                  <a:cubicBezTo>
                    <a:pt x="420319" y="125130"/>
                    <a:pt x="409185" y="124273"/>
                    <a:pt x="395097" y="123187"/>
                  </a:cubicBezTo>
                  <a:close/>
                  <a:moveTo>
                    <a:pt x="311020" y="89764"/>
                  </a:moveTo>
                  <a:lnTo>
                    <a:pt x="311020" y="123215"/>
                  </a:lnTo>
                  <a:lnTo>
                    <a:pt x="271624" y="123215"/>
                  </a:lnTo>
                  <a:lnTo>
                    <a:pt x="271624" y="83810"/>
                  </a:lnTo>
                  <a:lnTo>
                    <a:pt x="305067" y="83810"/>
                  </a:lnTo>
                  <a:cubicBezTo>
                    <a:pt x="308362" y="83810"/>
                    <a:pt x="311020" y="86477"/>
                    <a:pt x="311020" y="89764"/>
                  </a:cubicBezTo>
                  <a:close/>
                </a:path>
              </a:pathLst>
            </a:custGeom>
            <a:grpFill/>
            <a:ln w="9525" cap="flat">
              <a:noFill/>
              <a:prstDash val="solid"/>
              <a:miter/>
            </a:ln>
          </p:spPr>
          <p:txBody>
            <a:bodyPr rtlCol="0" anchor="ctr"/>
            <a:lstStyle/>
            <a:p>
              <a:endParaRPr lang="en-US" dirty="0">
                <a:solidFill>
                  <a:srgbClr val="0070C0"/>
                </a:solidFill>
                <a:latin typeface="Arial" panose="020B0604020202020204" pitchFamily="34" charset="0"/>
                <a:cs typeface="Arial" panose="020B0604020202020204" pitchFamily="34" charset="0"/>
              </a:endParaRPr>
            </a:p>
          </p:txBody>
        </p:sp>
        <p:sp>
          <p:nvSpPr>
            <p:cNvPr id="348" name="Freeform: Shape 347">
              <a:extLst>
                <a:ext uri="{FF2B5EF4-FFF2-40B4-BE49-F238E27FC236}">
                  <a16:creationId xmlns:a16="http://schemas.microsoft.com/office/drawing/2014/main" id="{13A98C26-0599-4850-B5D0-7C7269E26492}"/>
                </a:ext>
              </a:extLst>
            </p:cNvPr>
            <p:cNvSpPr/>
            <p:nvPr/>
          </p:nvSpPr>
          <p:spPr>
            <a:xfrm>
              <a:off x="5661841" y="3183274"/>
              <a:ext cx="628650" cy="200025"/>
            </a:xfrm>
            <a:custGeom>
              <a:avLst/>
              <a:gdLst>
                <a:gd name="connsiteX0" fmla="*/ 627002 w 628650"/>
                <a:gd name="connsiteY0" fmla="*/ 141522 h 200025"/>
                <a:gd name="connsiteX1" fmla="*/ 627002 w 628650"/>
                <a:gd name="connsiteY1" fmla="*/ 10230 h 200025"/>
                <a:gd name="connsiteX2" fmla="*/ 623907 w 628650"/>
                <a:gd name="connsiteY2" fmla="*/ 7144 h 200025"/>
                <a:gd name="connsiteX3" fmla="*/ 10239 w 628650"/>
                <a:gd name="connsiteY3" fmla="*/ 7144 h 200025"/>
                <a:gd name="connsiteX4" fmla="*/ 7144 w 628650"/>
                <a:gd name="connsiteY4" fmla="*/ 10230 h 200025"/>
                <a:gd name="connsiteX5" fmla="*/ 7144 w 628650"/>
                <a:gd name="connsiteY5" fmla="*/ 155105 h 200025"/>
                <a:gd name="connsiteX6" fmla="*/ 7582 w 628650"/>
                <a:gd name="connsiteY6" fmla="*/ 155543 h 200025"/>
                <a:gd name="connsiteX7" fmla="*/ 15783 w 628650"/>
                <a:gd name="connsiteY7" fmla="*/ 155543 h 200025"/>
                <a:gd name="connsiteX8" fmla="*/ 24174 w 628650"/>
                <a:gd name="connsiteY8" fmla="*/ 163935 h 200025"/>
                <a:gd name="connsiteX9" fmla="*/ 15783 w 628650"/>
                <a:gd name="connsiteY9" fmla="*/ 172326 h 200025"/>
                <a:gd name="connsiteX10" fmla="*/ 7582 w 628650"/>
                <a:gd name="connsiteY10" fmla="*/ 172326 h 200025"/>
                <a:gd name="connsiteX11" fmla="*/ 7144 w 628650"/>
                <a:gd name="connsiteY11" fmla="*/ 172774 h 200025"/>
                <a:gd name="connsiteX12" fmla="*/ 7144 w 628650"/>
                <a:gd name="connsiteY12" fmla="*/ 190605 h 200025"/>
                <a:gd name="connsiteX13" fmla="*/ 10239 w 628650"/>
                <a:gd name="connsiteY13" fmla="*/ 193691 h 200025"/>
                <a:gd name="connsiteX14" fmla="*/ 53521 w 628650"/>
                <a:gd name="connsiteY14" fmla="*/ 193691 h 200025"/>
                <a:gd name="connsiteX15" fmla="*/ 56388 w 628650"/>
                <a:gd name="connsiteY15" fmla="*/ 191757 h 200025"/>
                <a:gd name="connsiteX16" fmla="*/ 100727 w 628650"/>
                <a:gd name="connsiteY16" fmla="*/ 164163 h 200025"/>
                <a:gd name="connsiteX17" fmla="*/ 143418 w 628650"/>
                <a:gd name="connsiteY17" fmla="*/ 187204 h 200025"/>
                <a:gd name="connsiteX18" fmla="*/ 146275 w 628650"/>
                <a:gd name="connsiteY18" fmla="*/ 189138 h 200025"/>
                <a:gd name="connsiteX19" fmla="*/ 149133 w 628650"/>
                <a:gd name="connsiteY19" fmla="*/ 187204 h 200025"/>
                <a:gd name="connsiteX20" fmla="*/ 193739 w 628650"/>
                <a:gd name="connsiteY20" fmla="*/ 164402 h 200025"/>
                <a:gd name="connsiteX21" fmla="*/ 238782 w 628650"/>
                <a:gd name="connsiteY21" fmla="*/ 191662 h 200025"/>
                <a:gd name="connsiteX22" fmla="*/ 241697 w 628650"/>
                <a:gd name="connsiteY22" fmla="*/ 193691 h 200025"/>
                <a:gd name="connsiteX23" fmla="*/ 435254 w 628650"/>
                <a:gd name="connsiteY23" fmla="*/ 193691 h 200025"/>
                <a:gd name="connsiteX24" fmla="*/ 438350 w 628650"/>
                <a:gd name="connsiteY24" fmla="*/ 190605 h 200025"/>
                <a:gd name="connsiteX25" fmla="*/ 438350 w 628650"/>
                <a:gd name="connsiteY25" fmla="*/ 144618 h 200025"/>
                <a:gd name="connsiteX26" fmla="*/ 623897 w 628650"/>
                <a:gd name="connsiteY26" fmla="*/ 144609 h 200025"/>
                <a:gd name="connsiteX27" fmla="*/ 627002 w 628650"/>
                <a:gd name="connsiteY27" fmla="*/ 141522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28650" h="200025">
                  <a:moveTo>
                    <a:pt x="627002" y="141522"/>
                  </a:moveTo>
                  <a:lnTo>
                    <a:pt x="627002" y="10230"/>
                  </a:lnTo>
                  <a:cubicBezTo>
                    <a:pt x="627002" y="8525"/>
                    <a:pt x="625612" y="7144"/>
                    <a:pt x="623907" y="7144"/>
                  </a:cubicBezTo>
                  <a:lnTo>
                    <a:pt x="10239" y="7144"/>
                  </a:lnTo>
                  <a:cubicBezTo>
                    <a:pt x="8534" y="7144"/>
                    <a:pt x="7144" y="8534"/>
                    <a:pt x="7144" y="10230"/>
                  </a:cubicBezTo>
                  <a:lnTo>
                    <a:pt x="7144" y="155105"/>
                  </a:lnTo>
                  <a:cubicBezTo>
                    <a:pt x="7144" y="155343"/>
                    <a:pt x="7344" y="155543"/>
                    <a:pt x="7582" y="155543"/>
                  </a:cubicBezTo>
                  <a:lnTo>
                    <a:pt x="15783" y="155543"/>
                  </a:lnTo>
                  <a:cubicBezTo>
                    <a:pt x="20403" y="155543"/>
                    <a:pt x="24174" y="159315"/>
                    <a:pt x="24174" y="163935"/>
                  </a:cubicBezTo>
                  <a:cubicBezTo>
                    <a:pt x="24174" y="168564"/>
                    <a:pt x="20403" y="172326"/>
                    <a:pt x="15783" y="172326"/>
                  </a:cubicBezTo>
                  <a:lnTo>
                    <a:pt x="7582" y="172326"/>
                  </a:lnTo>
                  <a:cubicBezTo>
                    <a:pt x="7334" y="172326"/>
                    <a:pt x="7144" y="172526"/>
                    <a:pt x="7144" y="172774"/>
                  </a:cubicBezTo>
                  <a:lnTo>
                    <a:pt x="7144" y="190605"/>
                  </a:lnTo>
                  <a:cubicBezTo>
                    <a:pt x="7144" y="192319"/>
                    <a:pt x="8534" y="193691"/>
                    <a:pt x="10239" y="193691"/>
                  </a:cubicBezTo>
                  <a:lnTo>
                    <a:pt x="53521" y="193691"/>
                  </a:lnTo>
                  <a:cubicBezTo>
                    <a:pt x="54797" y="193691"/>
                    <a:pt x="55921" y="192948"/>
                    <a:pt x="56388" y="191757"/>
                  </a:cubicBezTo>
                  <a:cubicBezTo>
                    <a:pt x="56502" y="191481"/>
                    <a:pt x="67847" y="164163"/>
                    <a:pt x="100727" y="164163"/>
                  </a:cubicBezTo>
                  <a:cubicBezTo>
                    <a:pt x="133474" y="164163"/>
                    <a:pt x="143018" y="186261"/>
                    <a:pt x="143418" y="187204"/>
                  </a:cubicBezTo>
                  <a:cubicBezTo>
                    <a:pt x="143885" y="188395"/>
                    <a:pt x="145018" y="189138"/>
                    <a:pt x="146275" y="189138"/>
                  </a:cubicBezTo>
                  <a:cubicBezTo>
                    <a:pt x="147542" y="189138"/>
                    <a:pt x="148666" y="188395"/>
                    <a:pt x="149133" y="187204"/>
                  </a:cubicBezTo>
                  <a:cubicBezTo>
                    <a:pt x="149228" y="186995"/>
                    <a:pt x="158963" y="164402"/>
                    <a:pt x="193739" y="164402"/>
                  </a:cubicBezTo>
                  <a:cubicBezTo>
                    <a:pt x="228371" y="164402"/>
                    <a:pt x="238382" y="190557"/>
                    <a:pt x="238782" y="191662"/>
                  </a:cubicBezTo>
                  <a:cubicBezTo>
                    <a:pt x="239220" y="192891"/>
                    <a:pt x="240392" y="193691"/>
                    <a:pt x="241697" y="193691"/>
                  </a:cubicBezTo>
                  <a:lnTo>
                    <a:pt x="435254" y="193691"/>
                  </a:lnTo>
                  <a:cubicBezTo>
                    <a:pt x="436969" y="193691"/>
                    <a:pt x="438350" y="192310"/>
                    <a:pt x="438350" y="190605"/>
                  </a:cubicBezTo>
                  <a:lnTo>
                    <a:pt x="438350" y="144618"/>
                  </a:lnTo>
                  <a:lnTo>
                    <a:pt x="623897" y="144609"/>
                  </a:lnTo>
                  <a:cubicBezTo>
                    <a:pt x="625621" y="144609"/>
                    <a:pt x="627002" y="143218"/>
                    <a:pt x="627002" y="141522"/>
                  </a:cubicBezTo>
                  <a:close/>
                </a:path>
              </a:pathLst>
            </a:custGeom>
            <a:grpFill/>
            <a:ln w="9525" cap="flat">
              <a:noFill/>
              <a:prstDash val="solid"/>
              <a:miter/>
            </a:ln>
          </p:spPr>
          <p:txBody>
            <a:bodyPr rtlCol="0" anchor="ctr"/>
            <a:lstStyle/>
            <a:p>
              <a:endParaRPr lang="en-US" dirty="0">
                <a:solidFill>
                  <a:srgbClr val="0070C0"/>
                </a:solidFill>
                <a:latin typeface="Arial" panose="020B0604020202020204" pitchFamily="34" charset="0"/>
                <a:cs typeface="Arial" panose="020B0604020202020204" pitchFamily="34" charset="0"/>
              </a:endParaRPr>
            </a:p>
          </p:txBody>
        </p:sp>
      </p:grpSp>
      <p:pic>
        <p:nvPicPr>
          <p:cNvPr id="15" name="Picture 14" descr="A yellow and black rectangular object&#10;&#10;Description automatically generated">
            <a:extLst>
              <a:ext uri="{FF2B5EF4-FFF2-40B4-BE49-F238E27FC236}">
                <a16:creationId xmlns:a16="http://schemas.microsoft.com/office/drawing/2014/main" id="{4AE62A67-C006-34CF-E0EE-930AB703BB68}"/>
              </a:ext>
            </a:extLst>
          </p:cNvPr>
          <p:cNvPicPr>
            <a:picLocks noChangeAspect="1"/>
          </p:cNvPicPr>
          <p:nvPr/>
        </p:nvPicPr>
        <p:blipFill rotWithShape="1">
          <a:blip r:embed="rId4">
            <a:extLst>
              <a:ext uri="{28A0092B-C50C-407E-A947-70E740481C1C}">
                <a14:useLocalDpi xmlns:a14="http://schemas.microsoft.com/office/drawing/2010/main" val="0"/>
              </a:ext>
            </a:extLst>
          </a:blip>
          <a:srcRect r="84456"/>
          <a:stretch/>
        </p:blipFill>
        <p:spPr>
          <a:xfrm>
            <a:off x="4996969" y="5539944"/>
            <a:ext cx="209243" cy="330200"/>
          </a:xfrm>
          <a:prstGeom prst="rect">
            <a:avLst/>
          </a:prstGeom>
        </p:spPr>
      </p:pic>
      <p:pic>
        <p:nvPicPr>
          <p:cNvPr id="13" name="Picture 12" descr="A green and black logo&#10;&#10;Description automatically generated">
            <a:extLst>
              <a:ext uri="{FF2B5EF4-FFF2-40B4-BE49-F238E27FC236}">
                <a16:creationId xmlns:a16="http://schemas.microsoft.com/office/drawing/2014/main" id="{052DEBBF-5298-078E-9A06-646781D00C1A}"/>
              </a:ext>
            </a:extLst>
          </p:cNvPr>
          <p:cNvPicPr>
            <a:picLocks noChangeAspect="1"/>
          </p:cNvPicPr>
          <p:nvPr/>
        </p:nvPicPr>
        <p:blipFill rotWithShape="1">
          <a:blip r:embed="rId5">
            <a:extLst>
              <a:ext uri="{28A0092B-C50C-407E-A947-70E740481C1C}">
                <a14:useLocalDpi xmlns:a14="http://schemas.microsoft.com/office/drawing/2010/main" val="0"/>
              </a:ext>
            </a:extLst>
          </a:blip>
          <a:srcRect l="1" r="12344"/>
          <a:stretch/>
        </p:blipFill>
        <p:spPr>
          <a:xfrm>
            <a:off x="4995949" y="4921584"/>
            <a:ext cx="1180023" cy="330200"/>
          </a:xfrm>
          <a:prstGeom prst="rect">
            <a:avLst/>
          </a:prstGeom>
        </p:spPr>
      </p:pic>
      <p:pic>
        <p:nvPicPr>
          <p:cNvPr id="10" name="Picture 9" descr="A black and orange logo&#10;&#10;Description automatically generated">
            <a:extLst>
              <a:ext uri="{FF2B5EF4-FFF2-40B4-BE49-F238E27FC236}">
                <a16:creationId xmlns:a16="http://schemas.microsoft.com/office/drawing/2014/main" id="{2D6E34BD-266D-E98C-6A4C-60F47C5285A9}"/>
              </a:ext>
            </a:extLst>
          </p:cNvPr>
          <p:cNvPicPr>
            <a:picLocks noChangeAspect="1"/>
          </p:cNvPicPr>
          <p:nvPr/>
        </p:nvPicPr>
        <p:blipFill rotWithShape="1">
          <a:blip r:embed="rId6">
            <a:extLst>
              <a:ext uri="{28A0092B-C50C-407E-A947-70E740481C1C}">
                <a14:useLocalDpi xmlns:a14="http://schemas.microsoft.com/office/drawing/2010/main" val="0"/>
              </a:ext>
            </a:extLst>
          </a:blip>
          <a:srcRect l="1" r="20561"/>
          <a:stretch/>
        </p:blipFill>
        <p:spPr>
          <a:xfrm>
            <a:off x="6695388" y="4305156"/>
            <a:ext cx="1069398" cy="330200"/>
          </a:xfrm>
          <a:prstGeom prst="rect">
            <a:avLst/>
          </a:prstGeom>
        </p:spPr>
      </p:pic>
      <p:pic>
        <p:nvPicPr>
          <p:cNvPr id="4" name="Picture 3" descr="A blue and black logo&#10;&#10;Description automatically generated">
            <a:extLst>
              <a:ext uri="{FF2B5EF4-FFF2-40B4-BE49-F238E27FC236}">
                <a16:creationId xmlns:a16="http://schemas.microsoft.com/office/drawing/2014/main" id="{D5DC6A6D-F5A9-41CC-CC14-2BB587798C1C}"/>
              </a:ext>
            </a:extLst>
          </p:cNvPr>
          <p:cNvPicPr>
            <a:picLocks noChangeAspect="1"/>
          </p:cNvPicPr>
          <p:nvPr/>
        </p:nvPicPr>
        <p:blipFill rotWithShape="1">
          <a:blip r:embed="rId7">
            <a:extLst>
              <a:ext uri="{28A0092B-C50C-407E-A947-70E740481C1C}">
                <a14:useLocalDpi xmlns:a14="http://schemas.microsoft.com/office/drawing/2010/main" val="0"/>
              </a:ext>
            </a:extLst>
          </a:blip>
          <a:srcRect r="50732"/>
          <a:stretch/>
        </p:blipFill>
        <p:spPr>
          <a:xfrm>
            <a:off x="8353724" y="3629889"/>
            <a:ext cx="663249" cy="330200"/>
          </a:xfrm>
          <a:prstGeom prst="rect">
            <a:avLst/>
          </a:prstGeom>
        </p:spPr>
      </p:pic>
      <p:pic>
        <p:nvPicPr>
          <p:cNvPr id="17" name="Picture 16" descr="A red rectangular object with black border&#10;&#10;Description automatically generated">
            <a:extLst>
              <a:ext uri="{FF2B5EF4-FFF2-40B4-BE49-F238E27FC236}">
                <a16:creationId xmlns:a16="http://schemas.microsoft.com/office/drawing/2014/main" id="{F2536A54-A6EE-573D-A363-8E66612728F0}"/>
              </a:ext>
            </a:extLst>
          </p:cNvPr>
          <p:cNvPicPr>
            <a:picLocks noChangeAspect="1"/>
          </p:cNvPicPr>
          <p:nvPr/>
        </p:nvPicPr>
        <p:blipFill rotWithShape="1">
          <a:blip r:embed="rId8">
            <a:extLst>
              <a:ext uri="{28A0092B-C50C-407E-A947-70E740481C1C}">
                <a14:useLocalDpi xmlns:a14="http://schemas.microsoft.com/office/drawing/2010/main" val="0"/>
              </a:ext>
            </a:extLst>
          </a:blip>
          <a:srcRect r="63399"/>
          <a:stretch/>
        </p:blipFill>
        <p:spPr>
          <a:xfrm>
            <a:off x="9977352" y="3062041"/>
            <a:ext cx="492716" cy="330200"/>
          </a:xfrm>
          <a:prstGeom prst="rect">
            <a:avLst/>
          </a:prstGeom>
        </p:spPr>
      </p:pic>
    </p:spTree>
    <p:extLst>
      <p:ext uri="{BB962C8B-B14F-4D97-AF65-F5344CB8AC3E}">
        <p14:creationId xmlns:p14="http://schemas.microsoft.com/office/powerpoint/2010/main" val="2752188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F3D0680-F735-49EC-A56C-86FDFB58234F}"/>
              </a:ext>
            </a:extLst>
          </p:cNvPr>
          <p:cNvSpPr/>
          <p:nvPr/>
        </p:nvSpPr>
        <p:spPr>
          <a:xfrm>
            <a:off x="0" y="1564291"/>
            <a:ext cx="12192000" cy="1325563"/>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4AFAA10-0E38-4D7B-BE6E-9104359EE14A}"/>
              </a:ext>
            </a:extLst>
          </p:cNvPr>
          <p:cNvSpPr>
            <a:spLocks noGrp="1"/>
          </p:cNvSpPr>
          <p:nvPr>
            <p:ph type="title"/>
          </p:nvPr>
        </p:nvSpPr>
        <p:spPr>
          <a:xfrm>
            <a:off x="447368" y="215747"/>
            <a:ext cx="10906432" cy="785249"/>
          </a:xfrm>
        </p:spPr>
        <p:txBody>
          <a:bodyPr/>
          <a:lstStyle/>
          <a:p>
            <a:r>
              <a:rPr lang="en-US" dirty="0"/>
              <a:t>What Is the Law?</a:t>
            </a:r>
          </a:p>
        </p:txBody>
      </p:sp>
      <p:sp>
        <p:nvSpPr>
          <p:cNvPr id="3" name="Content Placeholder 2">
            <a:extLst>
              <a:ext uri="{FF2B5EF4-FFF2-40B4-BE49-F238E27FC236}">
                <a16:creationId xmlns:a16="http://schemas.microsoft.com/office/drawing/2014/main" id="{642E45FB-8E32-420D-81F3-6CE4EC376428}"/>
              </a:ext>
            </a:extLst>
          </p:cNvPr>
          <p:cNvSpPr>
            <a:spLocks noGrp="1"/>
          </p:cNvSpPr>
          <p:nvPr>
            <p:ph idx="1"/>
          </p:nvPr>
        </p:nvSpPr>
        <p:spPr>
          <a:xfrm>
            <a:off x="447368" y="1544627"/>
            <a:ext cx="11297264" cy="1446413"/>
          </a:xfrm>
        </p:spPr>
        <p:txBody>
          <a:bodyPr anchor="ctr">
            <a:normAutofit/>
          </a:bodyPr>
          <a:lstStyle/>
          <a:p>
            <a:pPr marL="0" indent="0">
              <a:buNone/>
            </a:pPr>
            <a:r>
              <a:rPr lang="en-US" sz="1700" dirty="0">
                <a:solidFill>
                  <a:schemeClr val="bg1"/>
                </a:solidFill>
              </a:rPr>
              <a:t>Effective July 1, 2017, Iowa's distracted driving law became a primary law meaning a law enforcement officer can stop any driver who is texting (reading, writing, or sending) or using any other portable electronic device, unless the motor vehicle is at a complete stop and off the traveled portion of the roadway. Previously, drivers 18 years or older had to break another traffic law before they could be stopped by a law enforcement officer.</a:t>
            </a:r>
          </a:p>
        </p:txBody>
      </p:sp>
      <p:sp>
        <p:nvSpPr>
          <p:cNvPr id="9" name="Rectangle 8">
            <a:extLst>
              <a:ext uri="{FF2B5EF4-FFF2-40B4-BE49-F238E27FC236}">
                <a16:creationId xmlns:a16="http://schemas.microsoft.com/office/drawing/2014/main" id="{2D3683FF-92E7-46E7-84AA-340288D77FF4}"/>
              </a:ext>
            </a:extLst>
          </p:cNvPr>
          <p:cNvSpPr/>
          <p:nvPr/>
        </p:nvSpPr>
        <p:spPr>
          <a:xfrm>
            <a:off x="0" y="1121612"/>
            <a:ext cx="12192000" cy="488751"/>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8AED9955-AFD2-4C29-A723-632E5988C3C6}"/>
              </a:ext>
            </a:extLst>
          </p:cNvPr>
          <p:cNvSpPr txBox="1"/>
          <p:nvPr/>
        </p:nvSpPr>
        <p:spPr>
          <a:xfrm>
            <a:off x="447368" y="1181951"/>
            <a:ext cx="11297264" cy="369332"/>
          </a:xfrm>
          <a:prstGeom prst="rect">
            <a:avLst/>
          </a:prstGeom>
          <a:noFill/>
        </p:spPr>
        <p:txBody>
          <a:bodyPr wrap="square" rtlCol="0">
            <a:spAutoFit/>
          </a:bodyPr>
          <a:lstStyle/>
          <a:p>
            <a:r>
              <a:rPr lang="en-US" b="1" dirty="0"/>
              <a:t>IOWA LAW (SOURCE IOWA DPS, N.D.)</a:t>
            </a:r>
          </a:p>
        </p:txBody>
      </p:sp>
      <p:grpSp>
        <p:nvGrpSpPr>
          <p:cNvPr id="4" name="Group 3">
            <a:extLst>
              <a:ext uri="{FF2B5EF4-FFF2-40B4-BE49-F238E27FC236}">
                <a16:creationId xmlns:a16="http://schemas.microsoft.com/office/drawing/2014/main" id="{7419DAD7-C8F3-424C-AD2A-7B945B4284DB}"/>
              </a:ext>
            </a:extLst>
          </p:cNvPr>
          <p:cNvGrpSpPr/>
          <p:nvPr/>
        </p:nvGrpSpPr>
        <p:grpSpPr>
          <a:xfrm>
            <a:off x="0" y="2902862"/>
            <a:ext cx="12192000" cy="3315925"/>
            <a:chOff x="0" y="2902862"/>
            <a:chExt cx="12192000" cy="3315925"/>
          </a:xfrm>
        </p:grpSpPr>
        <p:sp>
          <p:nvSpPr>
            <p:cNvPr id="10" name="Rectangle 9">
              <a:extLst>
                <a:ext uri="{FF2B5EF4-FFF2-40B4-BE49-F238E27FC236}">
                  <a16:creationId xmlns:a16="http://schemas.microsoft.com/office/drawing/2014/main" id="{6FE81AEA-1753-4A58-B5DB-2864FFD081B9}"/>
                </a:ext>
              </a:extLst>
            </p:cNvPr>
            <p:cNvSpPr/>
            <p:nvPr/>
          </p:nvSpPr>
          <p:spPr>
            <a:xfrm>
              <a:off x="0" y="2902862"/>
              <a:ext cx="12192000" cy="331592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89F1E56A-D177-4976-8952-6B3E44463A02}"/>
                </a:ext>
              </a:extLst>
            </p:cNvPr>
            <p:cNvSpPr txBox="1"/>
            <p:nvPr/>
          </p:nvSpPr>
          <p:spPr>
            <a:xfrm>
              <a:off x="447368" y="3010704"/>
              <a:ext cx="11297264" cy="3093154"/>
            </a:xfrm>
            <a:prstGeom prst="rect">
              <a:avLst/>
            </a:prstGeom>
            <a:noFill/>
          </p:spPr>
          <p:txBody>
            <a:bodyPr wrap="square" rtlCol="0">
              <a:spAutoFit/>
            </a:bodyPr>
            <a:lstStyle/>
            <a:p>
              <a:pPr>
                <a:spcBef>
                  <a:spcPts val="1000"/>
                </a:spcBef>
                <a:buClr>
                  <a:schemeClr val="accent1"/>
                </a:buClr>
              </a:pPr>
              <a:r>
                <a:rPr lang="en-US" sz="1550" b="1" dirty="0"/>
                <a:t>Drivers under the age of 18 years are prohibited from using electronic devices entirely</a:t>
              </a:r>
              <a:r>
                <a:rPr lang="en-US" sz="1550" dirty="0"/>
                <a:t>, unless the vehicle is stopped and off the traveled portion of the roadway or the device is permanently installed in the vehicle or operated through permanently installed equipment.</a:t>
              </a:r>
            </a:p>
            <a:p>
              <a:pPr>
                <a:spcBef>
                  <a:spcPts val="1000"/>
                </a:spcBef>
                <a:buClr>
                  <a:schemeClr val="accent1"/>
                </a:buClr>
              </a:pPr>
              <a:r>
                <a:rPr lang="en-US" sz="1550" dirty="0"/>
                <a:t>Drivers over the age of 18 may use their phones to talk while driving and as a GPS navigation system.</a:t>
              </a:r>
            </a:p>
            <a:p>
              <a:pPr>
                <a:spcBef>
                  <a:spcPts val="1000"/>
                </a:spcBef>
                <a:buClr>
                  <a:schemeClr val="accent1"/>
                </a:buClr>
              </a:pPr>
              <a:r>
                <a:rPr lang="en-US" sz="1550" b="1" dirty="0"/>
                <a:t>Also effective July 1, 2017, a driver using a cellphone and causing the death of another person has shown evidence of reckless driving and could face a felony conviction that includes up to 10 years in prison and a fine of up to $10,000.</a:t>
              </a:r>
            </a:p>
            <a:p>
              <a:pPr>
                <a:spcBef>
                  <a:spcPts val="1000"/>
                </a:spcBef>
                <a:buClr>
                  <a:schemeClr val="accent1"/>
                </a:buClr>
              </a:pPr>
              <a:r>
                <a:rPr lang="en-US" sz="1550" dirty="0"/>
                <a:t>The provision related to "reading" a text message does not apply to the following:</a:t>
              </a:r>
            </a:p>
            <a:p>
              <a:pPr marL="285750" indent="-285750">
                <a:spcBef>
                  <a:spcPts val="600"/>
                </a:spcBef>
                <a:buClr>
                  <a:schemeClr val="accent2">
                    <a:lumMod val="50000"/>
                  </a:schemeClr>
                </a:buClr>
                <a:buFont typeface="Arial" panose="020B0604020202020204" pitchFamily="34" charset="0"/>
                <a:buChar char="•"/>
              </a:pPr>
              <a:r>
                <a:rPr lang="en-US" sz="1550" dirty="0"/>
                <a:t>A member of a public safety agency performing official duties;</a:t>
              </a:r>
            </a:p>
            <a:p>
              <a:pPr marL="285750" indent="-285750">
                <a:spcBef>
                  <a:spcPts val="600"/>
                </a:spcBef>
                <a:buClr>
                  <a:schemeClr val="accent2">
                    <a:lumMod val="50000"/>
                  </a:schemeClr>
                </a:buClr>
                <a:buFont typeface="Arial" panose="020B0604020202020204" pitchFamily="34" charset="0"/>
                <a:buChar char="•"/>
              </a:pPr>
              <a:r>
                <a:rPr lang="en-US" sz="1550" dirty="0"/>
                <a:t>Health care professionals in the course of an emergency situation; or</a:t>
              </a:r>
            </a:p>
            <a:p>
              <a:pPr marL="285750" indent="-285750">
                <a:spcBef>
                  <a:spcPts val="600"/>
                </a:spcBef>
                <a:buClr>
                  <a:schemeClr val="accent2">
                    <a:lumMod val="50000"/>
                  </a:schemeClr>
                </a:buClr>
                <a:buFont typeface="Arial" panose="020B0604020202020204" pitchFamily="34" charset="0"/>
                <a:buChar char="•"/>
              </a:pPr>
              <a:r>
                <a:rPr lang="en-US" sz="1550" dirty="0"/>
                <a:t>A person receiving safety-related information, including emergency, traffic or weather alerts.</a:t>
              </a:r>
            </a:p>
          </p:txBody>
        </p:sp>
      </p:grpSp>
    </p:spTree>
    <p:extLst>
      <p:ext uri="{BB962C8B-B14F-4D97-AF65-F5344CB8AC3E}">
        <p14:creationId xmlns:p14="http://schemas.microsoft.com/office/powerpoint/2010/main" val="3465814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oster with text and images of people driving&#10;&#10;AI-generated content may be incorrect.">
            <a:extLst>
              <a:ext uri="{FF2B5EF4-FFF2-40B4-BE49-F238E27FC236}">
                <a16:creationId xmlns:a16="http://schemas.microsoft.com/office/drawing/2014/main" id="{D5B67F63-0B1E-D6CE-4570-8A87E39A468E}"/>
              </a:ext>
            </a:extLst>
          </p:cNvPr>
          <p:cNvPicPr>
            <a:picLocks noChangeAspect="1"/>
          </p:cNvPicPr>
          <p:nvPr/>
        </p:nvPicPr>
        <p:blipFill>
          <a:blip r:embed="rId2">
            <a:extLst>
              <a:ext uri="{28A0092B-C50C-407E-A947-70E740481C1C}">
                <a14:useLocalDpi xmlns:a14="http://schemas.microsoft.com/office/drawing/2010/main" val="0"/>
              </a:ext>
            </a:extLst>
          </a:blip>
          <a:srcRect l="555" r="555"/>
          <a:stretch>
            <a:fillRect/>
          </a:stretch>
        </p:blipFill>
        <p:spPr>
          <a:xfrm>
            <a:off x="0" y="0"/>
            <a:ext cx="12192000" cy="6858000"/>
          </a:xfrm>
          <a:prstGeom prst="rect">
            <a:avLst/>
          </a:prstGeom>
        </p:spPr>
      </p:pic>
    </p:spTree>
    <p:extLst>
      <p:ext uri="{BB962C8B-B14F-4D97-AF65-F5344CB8AC3E}">
        <p14:creationId xmlns:p14="http://schemas.microsoft.com/office/powerpoint/2010/main" val="40286127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yellow advertisement&#10;&#10;AI-generated content may be incorrect.">
            <a:extLst>
              <a:ext uri="{FF2B5EF4-FFF2-40B4-BE49-F238E27FC236}">
                <a16:creationId xmlns:a16="http://schemas.microsoft.com/office/drawing/2014/main" id="{E66C4C7E-4C00-2F25-B195-06E0F785B8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442579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6CCB8DC-ABB9-4087-B86E-C35137390F0F}"/>
              </a:ext>
            </a:extLst>
          </p:cNvPr>
          <p:cNvPicPr>
            <a:picLocks noChangeAspect="1"/>
          </p:cNvPicPr>
          <p:nvPr/>
        </p:nvPicPr>
        <p:blipFill rotWithShape="1">
          <a:blip r:embed="rId3">
            <a:extLst>
              <a:ext uri="{28A0092B-C50C-407E-A947-70E740481C1C}">
                <a14:useLocalDpi xmlns:a14="http://schemas.microsoft.com/office/drawing/2010/main" val="0"/>
              </a:ext>
            </a:extLst>
          </a:blip>
          <a:srcRect l="-1" t="20674" r="19" b="2748"/>
          <a:stretch/>
        </p:blipFill>
        <p:spPr>
          <a:xfrm>
            <a:off x="0" y="0"/>
            <a:ext cx="12192000" cy="6226571"/>
          </a:xfrm>
          <a:prstGeom prst="rect">
            <a:avLst/>
          </a:prstGeom>
        </p:spPr>
      </p:pic>
      <p:sp>
        <p:nvSpPr>
          <p:cNvPr id="3" name="Rectangle 2">
            <a:extLst>
              <a:ext uri="{FF2B5EF4-FFF2-40B4-BE49-F238E27FC236}">
                <a16:creationId xmlns:a16="http://schemas.microsoft.com/office/drawing/2014/main" id="{A0873FF2-DF42-4E54-BA75-5733DE557B21}"/>
              </a:ext>
            </a:extLst>
          </p:cNvPr>
          <p:cNvSpPr/>
          <p:nvPr/>
        </p:nvSpPr>
        <p:spPr>
          <a:xfrm>
            <a:off x="0" y="-175"/>
            <a:ext cx="2556387" cy="6226571"/>
          </a:xfrm>
          <a:prstGeom prst="rect">
            <a:avLst/>
          </a:prstGeom>
          <a:solidFill>
            <a:schemeClr val="accent1">
              <a:lumMod val="40000"/>
              <a:lumOff val="60000"/>
              <a:alpha val="80000"/>
            </a:schemeClr>
          </a:solidFill>
          <a:ln>
            <a:noFill/>
          </a:ln>
          <a:effectLst>
            <a:glow rad="1143000">
              <a:schemeClr val="bg1">
                <a:alpha val="15000"/>
              </a:schemeClr>
            </a:glo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TextBox 12">
            <a:extLst>
              <a:ext uri="{FF2B5EF4-FFF2-40B4-BE49-F238E27FC236}">
                <a16:creationId xmlns:a16="http://schemas.microsoft.com/office/drawing/2014/main" id="{AB2AADB2-E66F-403A-B103-9AB7543D2C18}"/>
              </a:ext>
            </a:extLst>
          </p:cNvPr>
          <p:cNvSpPr txBox="1"/>
          <p:nvPr/>
        </p:nvSpPr>
        <p:spPr>
          <a:xfrm>
            <a:off x="196646" y="445312"/>
            <a:ext cx="2153263" cy="2462213"/>
          </a:xfrm>
          <a:prstGeom prst="rect">
            <a:avLst/>
          </a:prstGeom>
          <a:noFill/>
        </p:spPr>
        <p:txBody>
          <a:bodyPr wrap="square" rtlCol="0">
            <a:spAutoFit/>
          </a:bodyPr>
          <a:lstStyle/>
          <a:p>
            <a:r>
              <a:rPr lang="en-US" sz="2200" dirty="0">
                <a:solidFill>
                  <a:schemeClr val="tx2"/>
                </a:solidFill>
                <a:latin typeface="Arial" panose="020B0604020202020204" pitchFamily="34" charset="0"/>
                <a:cs typeface="Arial" panose="020B0604020202020204" pitchFamily="34" charset="0"/>
              </a:rPr>
              <a:t>A survey by Liberty Mutual showed teens feel pressure to stay connected or to always be “on.”</a:t>
            </a:r>
          </a:p>
        </p:txBody>
      </p:sp>
      <p:sp>
        <p:nvSpPr>
          <p:cNvPr id="14" name="TextBox 13">
            <a:extLst>
              <a:ext uri="{FF2B5EF4-FFF2-40B4-BE49-F238E27FC236}">
                <a16:creationId xmlns:a16="http://schemas.microsoft.com/office/drawing/2014/main" id="{8B7AFBE2-429B-4583-A844-8600D19FC95F}"/>
              </a:ext>
            </a:extLst>
          </p:cNvPr>
          <p:cNvSpPr txBox="1"/>
          <p:nvPr/>
        </p:nvSpPr>
        <p:spPr>
          <a:xfrm>
            <a:off x="196646" y="3228246"/>
            <a:ext cx="2153263" cy="2554545"/>
          </a:xfrm>
          <a:prstGeom prst="rect">
            <a:avLst/>
          </a:prstGeom>
          <a:noFill/>
        </p:spPr>
        <p:txBody>
          <a:bodyPr wrap="square" rtlCol="0">
            <a:spAutoFit/>
          </a:bodyPr>
          <a:lstStyle/>
          <a:p>
            <a:r>
              <a:rPr lang="en-US" sz="2000" dirty="0">
                <a:solidFill>
                  <a:schemeClr val="tx2"/>
                </a:solidFill>
                <a:latin typeface="Arial" panose="020B0604020202020204" pitchFamily="34" charset="0"/>
                <a:cs typeface="Arial" panose="020B0604020202020204" pitchFamily="34" charset="0"/>
              </a:rPr>
              <a:t>This contributes to their need to talk, text, use social media, or engage in entertainment even while driving.</a:t>
            </a:r>
          </a:p>
        </p:txBody>
      </p:sp>
      <p:cxnSp>
        <p:nvCxnSpPr>
          <p:cNvPr id="15" name="Straight Connector 14">
            <a:extLst>
              <a:ext uri="{FF2B5EF4-FFF2-40B4-BE49-F238E27FC236}">
                <a16:creationId xmlns:a16="http://schemas.microsoft.com/office/drawing/2014/main" id="{2C85330F-0A4F-481B-99F5-AFB1D856FB59}"/>
              </a:ext>
            </a:extLst>
          </p:cNvPr>
          <p:cNvCxnSpPr>
            <a:cxnSpLocks/>
          </p:cNvCxnSpPr>
          <p:nvPr/>
        </p:nvCxnSpPr>
        <p:spPr>
          <a:xfrm>
            <a:off x="290051" y="3038389"/>
            <a:ext cx="1966451"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51523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61EDB-03B6-49BA-98F0-76DB6A258944}"/>
              </a:ext>
            </a:extLst>
          </p:cNvPr>
          <p:cNvSpPr>
            <a:spLocks noGrp="1"/>
          </p:cNvSpPr>
          <p:nvPr>
            <p:ph type="title"/>
          </p:nvPr>
        </p:nvSpPr>
        <p:spPr/>
        <p:txBody>
          <a:bodyPr/>
          <a:lstStyle/>
          <a:p>
            <a:r>
              <a:rPr lang="en-US" dirty="0"/>
              <a:t>Strategies to Reduce Distracted Driving</a:t>
            </a:r>
          </a:p>
        </p:txBody>
      </p:sp>
      <p:sp>
        <p:nvSpPr>
          <p:cNvPr id="3" name="Content Placeholder 2">
            <a:extLst>
              <a:ext uri="{FF2B5EF4-FFF2-40B4-BE49-F238E27FC236}">
                <a16:creationId xmlns:a16="http://schemas.microsoft.com/office/drawing/2014/main" id="{92706CC2-5590-43CE-B3B4-A3440036A4C8}"/>
              </a:ext>
            </a:extLst>
          </p:cNvPr>
          <p:cNvSpPr>
            <a:spLocks noGrp="1"/>
          </p:cNvSpPr>
          <p:nvPr>
            <p:ph idx="1"/>
          </p:nvPr>
        </p:nvSpPr>
        <p:spPr>
          <a:xfrm>
            <a:off x="838200" y="1995876"/>
            <a:ext cx="4009103" cy="504621"/>
          </a:xfrm>
        </p:spPr>
        <p:txBody>
          <a:bodyPr/>
          <a:lstStyle/>
          <a:p>
            <a:pPr marL="0" indent="0">
              <a:buNone/>
            </a:pPr>
            <a:r>
              <a:rPr lang="en-US" b="1" dirty="0"/>
              <a:t>Put the phone down:</a:t>
            </a:r>
          </a:p>
        </p:txBody>
      </p:sp>
      <p:pic>
        <p:nvPicPr>
          <p:cNvPr id="6" name="Picture 5">
            <a:extLst>
              <a:ext uri="{FF2B5EF4-FFF2-40B4-BE49-F238E27FC236}">
                <a16:creationId xmlns:a16="http://schemas.microsoft.com/office/drawing/2014/main" id="{925AB384-EC2A-4696-8B4E-E7F3ADD93D61}"/>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4530566" y="1445341"/>
            <a:ext cx="3130867" cy="4562169"/>
          </a:xfrm>
          <a:prstGeom prst="rect">
            <a:avLst/>
          </a:prstGeom>
        </p:spPr>
      </p:pic>
      <p:sp>
        <p:nvSpPr>
          <p:cNvPr id="25" name="Rectangle 24">
            <a:extLst>
              <a:ext uri="{FF2B5EF4-FFF2-40B4-BE49-F238E27FC236}">
                <a16:creationId xmlns:a16="http://schemas.microsoft.com/office/drawing/2014/main" id="{DB36D032-C716-4607-AAB9-F68CFBB4EF87}"/>
              </a:ext>
            </a:extLst>
          </p:cNvPr>
          <p:cNvSpPr/>
          <p:nvPr/>
        </p:nvSpPr>
        <p:spPr>
          <a:xfrm>
            <a:off x="925323" y="2585412"/>
            <a:ext cx="3365444" cy="68188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775A676D-C17C-4120-B3D1-207592455BBA}"/>
              </a:ext>
            </a:extLst>
          </p:cNvPr>
          <p:cNvSpPr txBox="1"/>
          <p:nvPr/>
        </p:nvSpPr>
        <p:spPr>
          <a:xfrm>
            <a:off x="1081548" y="2692919"/>
            <a:ext cx="3026232" cy="461665"/>
          </a:xfrm>
          <a:prstGeom prst="rect">
            <a:avLst/>
          </a:prstGeom>
          <a:noFill/>
        </p:spPr>
        <p:txBody>
          <a:bodyPr wrap="square" rtlCol="0">
            <a:spAutoFit/>
          </a:bodyPr>
          <a:lstStyle/>
          <a:p>
            <a:r>
              <a:rPr lang="en-US" sz="2400" dirty="0">
                <a:solidFill>
                  <a:schemeClr val="bg1"/>
                </a:solidFill>
              </a:rPr>
              <a:t>Turn it off</a:t>
            </a:r>
          </a:p>
        </p:txBody>
      </p:sp>
      <p:sp>
        <p:nvSpPr>
          <p:cNvPr id="31" name="Rectangle 30">
            <a:extLst>
              <a:ext uri="{FF2B5EF4-FFF2-40B4-BE49-F238E27FC236}">
                <a16:creationId xmlns:a16="http://schemas.microsoft.com/office/drawing/2014/main" id="{6B445C52-7EB9-467F-AD48-A460B27E482F}"/>
              </a:ext>
            </a:extLst>
          </p:cNvPr>
          <p:cNvSpPr/>
          <p:nvPr/>
        </p:nvSpPr>
        <p:spPr>
          <a:xfrm>
            <a:off x="925323" y="3544406"/>
            <a:ext cx="3365444" cy="68188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a:extLst>
              <a:ext uri="{FF2B5EF4-FFF2-40B4-BE49-F238E27FC236}">
                <a16:creationId xmlns:a16="http://schemas.microsoft.com/office/drawing/2014/main" id="{008C3CA6-96A4-48F9-BF8B-1E6C6BBDBF14}"/>
              </a:ext>
            </a:extLst>
          </p:cNvPr>
          <p:cNvSpPr txBox="1"/>
          <p:nvPr/>
        </p:nvSpPr>
        <p:spPr>
          <a:xfrm>
            <a:off x="1081548" y="3647130"/>
            <a:ext cx="3026232" cy="461665"/>
          </a:xfrm>
          <a:prstGeom prst="rect">
            <a:avLst/>
          </a:prstGeom>
          <a:noFill/>
        </p:spPr>
        <p:txBody>
          <a:bodyPr wrap="square" rtlCol="0">
            <a:spAutoFit/>
          </a:bodyPr>
          <a:lstStyle/>
          <a:p>
            <a:r>
              <a:rPr lang="en-US" sz="2400" dirty="0">
                <a:solidFill>
                  <a:schemeClr val="bg1"/>
                </a:solidFill>
              </a:rPr>
              <a:t>Put it on silent</a:t>
            </a:r>
          </a:p>
        </p:txBody>
      </p:sp>
      <p:sp>
        <p:nvSpPr>
          <p:cNvPr id="33" name="Rectangle 32">
            <a:extLst>
              <a:ext uri="{FF2B5EF4-FFF2-40B4-BE49-F238E27FC236}">
                <a16:creationId xmlns:a16="http://schemas.microsoft.com/office/drawing/2014/main" id="{EAB61837-26AD-4E11-B866-D769C3D38302}"/>
              </a:ext>
            </a:extLst>
          </p:cNvPr>
          <p:cNvSpPr/>
          <p:nvPr/>
        </p:nvSpPr>
        <p:spPr>
          <a:xfrm>
            <a:off x="925323" y="4503400"/>
            <a:ext cx="3365444" cy="681884"/>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a:extLst>
              <a:ext uri="{FF2B5EF4-FFF2-40B4-BE49-F238E27FC236}">
                <a16:creationId xmlns:a16="http://schemas.microsoft.com/office/drawing/2014/main" id="{FE8CFC9D-4BA4-4168-A013-E00D8E98A074}"/>
              </a:ext>
            </a:extLst>
          </p:cNvPr>
          <p:cNvSpPr txBox="1"/>
          <p:nvPr/>
        </p:nvSpPr>
        <p:spPr>
          <a:xfrm>
            <a:off x="1081548" y="4606124"/>
            <a:ext cx="3026232" cy="461665"/>
          </a:xfrm>
          <a:prstGeom prst="rect">
            <a:avLst/>
          </a:prstGeom>
          <a:noFill/>
        </p:spPr>
        <p:txBody>
          <a:bodyPr wrap="square" rtlCol="0">
            <a:spAutoFit/>
          </a:bodyPr>
          <a:lstStyle/>
          <a:p>
            <a:r>
              <a:rPr lang="en-US" sz="2400" dirty="0">
                <a:solidFill>
                  <a:schemeClr val="bg1"/>
                </a:solidFill>
              </a:rPr>
              <a:t>Place it out of reach</a:t>
            </a:r>
          </a:p>
        </p:txBody>
      </p:sp>
      <p:grpSp>
        <p:nvGrpSpPr>
          <p:cNvPr id="39" name="Group 38">
            <a:extLst>
              <a:ext uri="{FF2B5EF4-FFF2-40B4-BE49-F238E27FC236}">
                <a16:creationId xmlns:a16="http://schemas.microsoft.com/office/drawing/2014/main" id="{7BE8B063-4394-4030-A21E-9C8183F9F377}"/>
              </a:ext>
            </a:extLst>
          </p:cNvPr>
          <p:cNvGrpSpPr/>
          <p:nvPr/>
        </p:nvGrpSpPr>
        <p:grpSpPr>
          <a:xfrm>
            <a:off x="7661433" y="1789009"/>
            <a:ext cx="4530567" cy="3835043"/>
            <a:chOff x="7661433" y="1789009"/>
            <a:chExt cx="4530567" cy="3835043"/>
          </a:xfrm>
        </p:grpSpPr>
        <p:sp>
          <p:nvSpPr>
            <p:cNvPr id="35" name="Round Same Side Corner Rectangle 8">
              <a:extLst>
                <a:ext uri="{FF2B5EF4-FFF2-40B4-BE49-F238E27FC236}">
                  <a16:creationId xmlns:a16="http://schemas.microsoft.com/office/drawing/2014/main" id="{101B2220-D96A-4525-A48D-1F301BBBF267}"/>
                </a:ext>
              </a:extLst>
            </p:cNvPr>
            <p:cNvSpPr/>
            <p:nvPr/>
          </p:nvSpPr>
          <p:spPr>
            <a:xfrm rot="16200000">
              <a:off x="8009195" y="1441247"/>
              <a:ext cx="3835043" cy="4530567"/>
            </a:xfrm>
            <a:prstGeom prst="round2Same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7CA509E-8CF0-43F8-A8B2-DB364E471AB9}"/>
                </a:ext>
              </a:extLst>
            </p:cNvPr>
            <p:cNvSpPr txBox="1"/>
            <p:nvPr/>
          </p:nvSpPr>
          <p:spPr>
            <a:xfrm>
              <a:off x="8156909" y="2053643"/>
              <a:ext cx="3539613" cy="1015663"/>
            </a:xfrm>
            <a:prstGeom prst="rect">
              <a:avLst/>
            </a:prstGeom>
            <a:noFill/>
          </p:spPr>
          <p:txBody>
            <a:bodyPr wrap="square" rtlCol="0">
              <a:spAutoFit/>
            </a:bodyPr>
            <a:lstStyle/>
            <a:p>
              <a:r>
                <a:rPr lang="en-US" sz="2000" dirty="0">
                  <a:solidFill>
                    <a:schemeClr val="accent2">
                      <a:lumMod val="50000"/>
                    </a:schemeClr>
                  </a:solidFill>
                </a:rPr>
                <a:t>Checking your phone while at a signal or in stopped traffic is still dangerous.</a:t>
              </a:r>
            </a:p>
          </p:txBody>
        </p:sp>
        <p:sp>
          <p:nvSpPr>
            <p:cNvPr id="20" name="TextBox 19">
              <a:extLst>
                <a:ext uri="{FF2B5EF4-FFF2-40B4-BE49-F238E27FC236}">
                  <a16:creationId xmlns:a16="http://schemas.microsoft.com/office/drawing/2014/main" id="{22454616-7E53-4685-A62E-616AD48C079E}"/>
                </a:ext>
              </a:extLst>
            </p:cNvPr>
            <p:cNvSpPr txBox="1"/>
            <p:nvPr/>
          </p:nvSpPr>
          <p:spPr>
            <a:xfrm>
              <a:off x="8156909" y="3320330"/>
              <a:ext cx="3539613" cy="1015663"/>
            </a:xfrm>
            <a:prstGeom prst="rect">
              <a:avLst/>
            </a:prstGeom>
            <a:noFill/>
          </p:spPr>
          <p:txBody>
            <a:bodyPr wrap="square" rtlCol="0">
              <a:spAutoFit/>
            </a:bodyPr>
            <a:lstStyle/>
            <a:p>
              <a:r>
                <a:rPr lang="en-US" sz="2000" dirty="0">
                  <a:solidFill>
                    <a:schemeClr val="accent2">
                      <a:lumMod val="50000"/>
                    </a:schemeClr>
                  </a:solidFill>
                </a:rPr>
                <a:t>Your mind is focused on your phone and not ready to react to unexpected situations.</a:t>
              </a:r>
            </a:p>
          </p:txBody>
        </p:sp>
        <p:sp>
          <p:nvSpPr>
            <p:cNvPr id="23" name="TextBox 22">
              <a:extLst>
                <a:ext uri="{FF2B5EF4-FFF2-40B4-BE49-F238E27FC236}">
                  <a16:creationId xmlns:a16="http://schemas.microsoft.com/office/drawing/2014/main" id="{352D1C59-8545-41E5-A33F-5624FBB15333}"/>
                </a:ext>
              </a:extLst>
            </p:cNvPr>
            <p:cNvSpPr txBox="1"/>
            <p:nvPr/>
          </p:nvSpPr>
          <p:spPr>
            <a:xfrm>
              <a:off x="8156909" y="4581337"/>
              <a:ext cx="3539613" cy="707886"/>
            </a:xfrm>
            <a:prstGeom prst="rect">
              <a:avLst/>
            </a:prstGeom>
            <a:noFill/>
          </p:spPr>
          <p:txBody>
            <a:bodyPr wrap="square" rtlCol="0">
              <a:spAutoFit/>
            </a:bodyPr>
            <a:lstStyle/>
            <a:p>
              <a:r>
                <a:rPr lang="en-US" sz="2000" dirty="0">
                  <a:solidFill>
                    <a:schemeClr val="accent2">
                      <a:lumMod val="50000"/>
                    </a:schemeClr>
                  </a:solidFill>
                </a:rPr>
                <a:t>Having your phone off or out of reach avoids temptation.</a:t>
              </a:r>
            </a:p>
          </p:txBody>
        </p:sp>
        <p:cxnSp>
          <p:nvCxnSpPr>
            <p:cNvPr id="36" name="Straight Connector 35">
              <a:extLst>
                <a:ext uri="{FF2B5EF4-FFF2-40B4-BE49-F238E27FC236}">
                  <a16:creationId xmlns:a16="http://schemas.microsoft.com/office/drawing/2014/main" id="{B8D447B6-D5A9-4A93-82DA-07F63451ECB8}"/>
                </a:ext>
              </a:extLst>
            </p:cNvPr>
            <p:cNvCxnSpPr>
              <a:cxnSpLocks/>
            </p:cNvCxnSpPr>
            <p:nvPr/>
          </p:nvCxnSpPr>
          <p:spPr>
            <a:xfrm>
              <a:off x="8254180" y="3184080"/>
              <a:ext cx="3318388" cy="0"/>
            </a:xfrm>
            <a:prstGeom prst="line">
              <a:avLst/>
            </a:prstGeom>
            <a:ln w="952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F9F036B-8C07-4166-8399-6792FEDF815D}"/>
                </a:ext>
              </a:extLst>
            </p:cNvPr>
            <p:cNvCxnSpPr>
              <a:cxnSpLocks/>
            </p:cNvCxnSpPr>
            <p:nvPr/>
          </p:nvCxnSpPr>
          <p:spPr>
            <a:xfrm>
              <a:off x="8254180" y="4452440"/>
              <a:ext cx="3318388" cy="0"/>
            </a:xfrm>
            <a:prstGeom prst="line">
              <a:avLst/>
            </a:prstGeom>
            <a:ln w="952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78265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000"/>
                                        <p:tgtEl>
                                          <p:spTgt spid="6"/>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left)">
                                      <p:cBhvr>
                                        <p:cTn id="11"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BAA85-F298-4C2B-8B85-9AC8EA6F6790}"/>
              </a:ext>
            </a:extLst>
          </p:cNvPr>
          <p:cNvSpPr>
            <a:spLocks noGrp="1"/>
          </p:cNvSpPr>
          <p:nvPr>
            <p:ph type="title"/>
          </p:nvPr>
        </p:nvSpPr>
        <p:spPr/>
        <p:txBody>
          <a:bodyPr/>
          <a:lstStyle/>
          <a:p>
            <a:r>
              <a:rPr lang="en-US" dirty="0"/>
              <a:t>Strategies to Reduce Distracted Driving</a:t>
            </a:r>
          </a:p>
        </p:txBody>
      </p:sp>
      <p:sp>
        <p:nvSpPr>
          <p:cNvPr id="3" name="Content Placeholder 2">
            <a:extLst>
              <a:ext uri="{FF2B5EF4-FFF2-40B4-BE49-F238E27FC236}">
                <a16:creationId xmlns:a16="http://schemas.microsoft.com/office/drawing/2014/main" id="{AEDB859C-00F8-4413-A20A-5EB6729023D1}"/>
              </a:ext>
            </a:extLst>
          </p:cNvPr>
          <p:cNvSpPr>
            <a:spLocks noGrp="1"/>
          </p:cNvSpPr>
          <p:nvPr>
            <p:ph idx="1"/>
          </p:nvPr>
        </p:nvSpPr>
        <p:spPr>
          <a:xfrm>
            <a:off x="838200" y="2141166"/>
            <a:ext cx="5041490" cy="2992182"/>
          </a:xfrm>
        </p:spPr>
        <p:txBody>
          <a:bodyPr/>
          <a:lstStyle/>
          <a:p>
            <a:pPr marL="0" indent="0">
              <a:buNone/>
            </a:pPr>
            <a:r>
              <a:rPr lang="en-US" b="1" dirty="0"/>
              <a:t>Spread the word:</a:t>
            </a:r>
          </a:p>
          <a:p>
            <a:r>
              <a:rPr lang="en-US" dirty="0"/>
              <a:t>Use an app that blocks texts and tells callers you are driving</a:t>
            </a:r>
          </a:p>
          <a:p>
            <a:r>
              <a:rPr lang="en-US" dirty="0"/>
              <a:t>Send necessary texts before you drive </a:t>
            </a:r>
          </a:p>
          <a:p>
            <a:r>
              <a:rPr lang="en-US" dirty="0"/>
              <a:t>Remind friends and parents you don’t text and drive</a:t>
            </a:r>
          </a:p>
        </p:txBody>
      </p:sp>
      <p:pic>
        <p:nvPicPr>
          <p:cNvPr id="5" name="Picture 4" descr="A sign with text on it&#10;&#10;Description automatically generated">
            <a:extLst>
              <a:ext uri="{FF2B5EF4-FFF2-40B4-BE49-F238E27FC236}">
                <a16:creationId xmlns:a16="http://schemas.microsoft.com/office/drawing/2014/main" id="{4F6D2F38-6F84-48BC-9DCF-330C22CB164C}"/>
              </a:ext>
            </a:extLst>
          </p:cNvPr>
          <p:cNvPicPr>
            <a:picLocks noChangeAspect="1"/>
          </p:cNvPicPr>
          <p:nvPr/>
        </p:nvPicPr>
        <p:blipFill>
          <a:blip r:embed="rId3"/>
          <a:stretch>
            <a:fillRect/>
          </a:stretch>
        </p:blipFill>
        <p:spPr>
          <a:xfrm>
            <a:off x="6757100" y="1825624"/>
            <a:ext cx="5434900" cy="3623266"/>
          </a:xfrm>
          <a:prstGeom prst="rect">
            <a:avLst/>
          </a:prstGeom>
        </p:spPr>
      </p:pic>
    </p:spTree>
    <p:extLst>
      <p:ext uri="{BB962C8B-B14F-4D97-AF65-F5344CB8AC3E}">
        <p14:creationId xmlns:p14="http://schemas.microsoft.com/office/powerpoint/2010/main" val="42107358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134B8-4715-1C6F-85AA-2574A7B86FC3}"/>
              </a:ext>
            </a:extLst>
          </p:cNvPr>
          <p:cNvSpPr>
            <a:spLocks noGrp="1"/>
          </p:cNvSpPr>
          <p:nvPr>
            <p:ph type="title"/>
          </p:nvPr>
        </p:nvSpPr>
        <p:spPr>
          <a:xfrm>
            <a:off x="838200" y="365125"/>
            <a:ext cx="5824928" cy="1325563"/>
          </a:xfrm>
        </p:spPr>
        <p:txBody>
          <a:bodyPr/>
          <a:lstStyle/>
          <a:p>
            <a:r>
              <a:rPr lang="en-US" dirty="0"/>
              <a:t>Strategies to Reduce Distracted Driving</a:t>
            </a:r>
          </a:p>
        </p:txBody>
      </p:sp>
      <p:sp>
        <p:nvSpPr>
          <p:cNvPr id="3" name="Content Placeholder 2">
            <a:extLst>
              <a:ext uri="{FF2B5EF4-FFF2-40B4-BE49-F238E27FC236}">
                <a16:creationId xmlns:a16="http://schemas.microsoft.com/office/drawing/2014/main" id="{5CD1BA99-B1F4-1DB6-3B6D-8E40EAF3C7BC}"/>
              </a:ext>
            </a:extLst>
          </p:cNvPr>
          <p:cNvSpPr>
            <a:spLocks noGrp="1"/>
          </p:cNvSpPr>
          <p:nvPr>
            <p:ph idx="1"/>
          </p:nvPr>
        </p:nvSpPr>
        <p:spPr>
          <a:xfrm>
            <a:off x="838200" y="1868129"/>
            <a:ext cx="5824928" cy="4109884"/>
          </a:xfrm>
        </p:spPr>
        <p:txBody>
          <a:bodyPr>
            <a:normAutofit fontScale="92500"/>
          </a:bodyPr>
          <a:lstStyle/>
          <a:p>
            <a:pPr marL="0" indent="0">
              <a:buNone/>
            </a:pPr>
            <a:r>
              <a:rPr lang="en-US" b="1" dirty="0"/>
              <a:t>Enlist</a:t>
            </a:r>
            <a:r>
              <a:rPr lang="en-US" dirty="0"/>
              <a:t> a passenger to assist:</a:t>
            </a:r>
          </a:p>
          <a:p>
            <a:pPr>
              <a:spcBef>
                <a:spcPts val="800"/>
              </a:spcBef>
            </a:pPr>
            <a:r>
              <a:rPr lang="en-US" dirty="0"/>
              <a:t>Navigate for you</a:t>
            </a:r>
          </a:p>
          <a:p>
            <a:pPr>
              <a:spcBef>
                <a:spcPts val="800"/>
              </a:spcBef>
            </a:pPr>
            <a:r>
              <a:rPr lang="en-US" dirty="0"/>
              <a:t>Answer calls and texts</a:t>
            </a:r>
          </a:p>
          <a:p>
            <a:pPr marL="0" indent="0">
              <a:spcBef>
                <a:spcPts val="2000"/>
              </a:spcBef>
              <a:buNone/>
            </a:pPr>
            <a:r>
              <a:rPr lang="en-US" b="1" dirty="0"/>
              <a:t>Prepare</a:t>
            </a:r>
            <a:r>
              <a:rPr lang="en-US" dirty="0"/>
              <a:t> your trip before you go:</a:t>
            </a:r>
          </a:p>
          <a:p>
            <a:pPr>
              <a:spcBef>
                <a:spcPts val="800"/>
              </a:spcBef>
            </a:pPr>
            <a:r>
              <a:rPr lang="en-US" dirty="0"/>
              <a:t>Eat and take care of personal hygiene</a:t>
            </a:r>
          </a:p>
          <a:p>
            <a:pPr>
              <a:spcBef>
                <a:spcPts val="800"/>
              </a:spcBef>
            </a:pPr>
            <a:r>
              <a:rPr lang="en-US" dirty="0"/>
              <a:t>Set up your radio and car controls</a:t>
            </a:r>
          </a:p>
          <a:p>
            <a:pPr>
              <a:spcBef>
                <a:spcPts val="800"/>
              </a:spcBef>
            </a:pPr>
            <a:r>
              <a:rPr lang="en-US" dirty="0"/>
              <a:t>Go over navigation</a:t>
            </a:r>
          </a:p>
          <a:p>
            <a:pPr>
              <a:spcBef>
                <a:spcPts val="800"/>
              </a:spcBef>
            </a:pPr>
            <a:r>
              <a:rPr lang="en-US" dirty="0"/>
              <a:t>Secure pets</a:t>
            </a:r>
          </a:p>
          <a:p>
            <a:pPr>
              <a:spcBef>
                <a:spcPts val="800"/>
              </a:spcBef>
            </a:pPr>
            <a:r>
              <a:rPr lang="en-US" dirty="0"/>
              <a:t>Set up music</a:t>
            </a:r>
          </a:p>
        </p:txBody>
      </p:sp>
      <p:pic>
        <p:nvPicPr>
          <p:cNvPr id="6" name="Picture 5">
            <a:extLst>
              <a:ext uri="{FF2B5EF4-FFF2-40B4-BE49-F238E27FC236}">
                <a16:creationId xmlns:a16="http://schemas.microsoft.com/office/drawing/2014/main" id="{7969327E-9C30-49E7-AFC2-EB7A609A0AC4}"/>
              </a:ext>
            </a:extLst>
          </p:cNvPr>
          <p:cNvPicPr>
            <a:picLocks noChangeAspect="1"/>
          </p:cNvPicPr>
          <p:nvPr/>
        </p:nvPicPr>
        <p:blipFill rotWithShape="1">
          <a:blip r:embed="rId3">
            <a:extLst>
              <a:ext uri="{28A0092B-C50C-407E-A947-70E740481C1C}">
                <a14:useLocalDpi xmlns:a14="http://schemas.microsoft.com/office/drawing/2010/main" val="0"/>
              </a:ext>
            </a:extLst>
          </a:blip>
          <a:srcRect t="4111" b="4111"/>
          <a:stretch/>
        </p:blipFill>
        <p:spPr>
          <a:xfrm>
            <a:off x="7200811" y="0"/>
            <a:ext cx="4997878" cy="3057993"/>
          </a:xfrm>
          <a:prstGeom prst="rect">
            <a:avLst/>
          </a:prstGeom>
        </p:spPr>
      </p:pic>
      <p:pic>
        <p:nvPicPr>
          <p:cNvPr id="8" name="Picture 7">
            <a:extLst>
              <a:ext uri="{FF2B5EF4-FFF2-40B4-BE49-F238E27FC236}">
                <a16:creationId xmlns:a16="http://schemas.microsoft.com/office/drawing/2014/main" id="{7507359B-23AD-4B6C-8714-1644C69AA0AE}"/>
              </a:ext>
            </a:extLst>
          </p:cNvPr>
          <p:cNvPicPr>
            <a:picLocks noChangeAspect="1"/>
          </p:cNvPicPr>
          <p:nvPr/>
        </p:nvPicPr>
        <p:blipFill rotWithShape="1">
          <a:blip r:embed="rId4">
            <a:extLst>
              <a:ext uri="{28A0092B-C50C-407E-A947-70E740481C1C}">
                <a14:useLocalDpi xmlns:a14="http://schemas.microsoft.com/office/drawing/2010/main" val="0"/>
              </a:ext>
            </a:extLst>
          </a:blip>
          <a:srcRect r="9363"/>
          <a:stretch/>
        </p:blipFill>
        <p:spPr>
          <a:xfrm>
            <a:off x="7200811" y="3115905"/>
            <a:ext cx="4997878" cy="3105974"/>
          </a:xfrm>
          <a:prstGeom prst="rect">
            <a:avLst/>
          </a:prstGeom>
        </p:spPr>
      </p:pic>
    </p:spTree>
    <p:extLst>
      <p:ext uri="{BB962C8B-B14F-4D97-AF65-F5344CB8AC3E}">
        <p14:creationId xmlns:p14="http://schemas.microsoft.com/office/powerpoint/2010/main" val="8223299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F7E0911-B6D8-4D56-B330-4895E57DEADA}"/>
              </a:ext>
            </a:extLst>
          </p:cNvPr>
          <p:cNvSpPr>
            <a:spLocks noGrp="1"/>
          </p:cNvSpPr>
          <p:nvPr>
            <p:ph type="title"/>
          </p:nvPr>
        </p:nvSpPr>
        <p:spPr/>
        <p:txBody>
          <a:bodyPr/>
          <a:lstStyle/>
          <a:p>
            <a:r>
              <a:rPr lang="en-US" dirty="0"/>
              <a:t>Learning Objectives</a:t>
            </a:r>
          </a:p>
        </p:txBody>
      </p:sp>
      <p:sp>
        <p:nvSpPr>
          <p:cNvPr id="9" name="Content Placeholder 8">
            <a:extLst>
              <a:ext uri="{FF2B5EF4-FFF2-40B4-BE49-F238E27FC236}">
                <a16:creationId xmlns:a16="http://schemas.microsoft.com/office/drawing/2014/main" id="{8E769006-B26D-458F-97B9-93E644A60F72}"/>
              </a:ext>
            </a:extLst>
          </p:cNvPr>
          <p:cNvSpPr>
            <a:spLocks noGrp="1"/>
          </p:cNvSpPr>
          <p:nvPr>
            <p:ph idx="1"/>
          </p:nvPr>
        </p:nvSpPr>
        <p:spPr>
          <a:xfrm>
            <a:off x="838200" y="1825624"/>
            <a:ext cx="6045000" cy="3986111"/>
          </a:xfrm>
        </p:spPr>
        <p:txBody>
          <a:bodyPr/>
          <a:lstStyle/>
          <a:p>
            <a:r>
              <a:rPr lang="en-US" dirty="0"/>
              <a:t>Help teen learners understand what distraction is</a:t>
            </a:r>
          </a:p>
          <a:p>
            <a:r>
              <a:rPr lang="en-US" dirty="0"/>
              <a:t>Help teen learners understand why distraction and driving are dangerous</a:t>
            </a:r>
          </a:p>
          <a:p>
            <a:r>
              <a:rPr lang="en-US" dirty="0"/>
              <a:t>Provide tools for teen drivers to actively avoid distraction</a:t>
            </a:r>
          </a:p>
        </p:txBody>
      </p:sp>
      <p:pic>
        <p:nvPicPr>
          <p:cNvPr id="4" name="Picture 3" descr="A person in a red shirt holding a phone in a car&#10;&#10;Description automatically generated">
            <a:extLst>
              <a:ext uri="{FF2B5EF4-FFF2-40B4-BE49-F238E27FC236}">
                <a16:creationId xmlns:a16="http://schemas.microsoft.com/office/drawing/2014/main" id="{B6926A18-36C3-C8B7-2E9C-1869D3DEC96D}"/>
              </a:ext>
            </a:extLst>
          </p:cNvPr>
          <p:cNvPicPr>
            <a:picLocks noChangeAspect="1"/>
          </p:cNvPicPr>
          <p:nvPr/>
        </p:nvPicPr>
        <p:blipFill rotWithShape="1">
          <a:blip r:embed="rId3">
            <a:extLst>
              <a:ext uri="{28A0092B-C50C-407E-A947-70E740481C1C}">
                <a14:useLocalDpi xmlns:a14="http://schemas.microsoft.com/office/drawing/2010/main" val="0"/>
              </a:ext>
            </a:extLst>
          </a:blip>
          <a:srcRect l="23198" r="27020"/>
          <a:stretch/>
        </p:blipFill>
        <p:spPr>
          <a:xfrm>
            <a:off x="7538292" y="-4956"/>
            <a:ext cx="4653708" cy="6229889"/>
          </a:xfrm>
          <a:prstGeom prst="rect">
            <a:avLst/>
          </a:prstGeom>
        </p:spPr>
      </p:pic>
    </p:spTree>
    <p:extLst>
      <p:ext uri="{BB962C8B-B14F-4D97-AF65-F5344CB8AC3E}">
        <p14:creationId xmlns:p14="http://schemas.microsoft.com/office/powerpoint/2010/main" val="3595515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9">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animEffect transition="in" filter="fade">
                                      <p:cBhvr>
                                        <p:cTn id="15" dur="1000"/>
                                        <p:tgtEl>
                                          <p:spTgt spid="9">
                                            <p:txEl>
                                              <p:pRg st="1" end="1"/>
                                            </p:txEl>
                                          </p:spTgt>
                                        </p:tgtEl>
                                      </p:cBhvr>
                                    </p:animEffect>
                                    <p:anim calcmode="lin" valueType="num">
                                      <p:cBhvr>
                                        <p:cTn id="16"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9">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9">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9">
                                            <p:txEl>
                                              <p:pRg st="2" end="2"/>
                                            </p:txEl>
                                          </p:spTgt>
                                        </p:tgtEl>
                                        <p:attrNameLst>
                                          <p:attrName>style.visibility</p:attrName>
                                        </p:attrNameLst>
                                      </p:cBhvr>
                                      <p:to>
                                        <p:strVal val="visible"/>
                                      </p:to>
                                    </p:set>
                                    <p:animEffect transition="in" filter="fade">
                                      <p:cBhvr>
                                        <p:cTn id="23" dur="1000"/>
                                        <p:tgtEl>
                                          <p:spTgt spid="9">
                                            <p:txEl>
                                              <p:pRg st="2" end="2"/>
                                            </p:txEl>
                                          </p:spTgt>
                                        </p:tgtEl>
                                      </p:cBhvr>
                                    </p:animEffect>
                                    <p:anim calcmode="lin" valueType="num">
                                      <p:cBhvr>
                                        <p:cTn id="24"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9">
                                            <p:txEl>
                                              <p:pRg st="2" end="2"/>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9">
                                            <p:txEl>
                                              <p:pRg st="2" end="2"/>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F7E0911-B6D8-4D56-B330-4895E57DEADA}"/>
              </a:ext>
            </a:extLst>
          </p:cNvPr>
          <p:cNvSpPr>
            <a:spLocks noGrp="1"/>
          </p:cNvSpPr>
          <p:nvPr>
            <p:ph type="title"/>
          </p:nvPr>
        </p:nvSpPr>
        <p:spPr>
          <a:xfrm>
            <a:off x="838200" y="365125"/>
            <a:ext cx="6045000" cy="1325563"/>
          </a:xfrm>
        </p:spPr>
        <p:txBody>
          <a:bodyPr/>
          <a:lstStyle/>
          <a:p>
            <a:r>
              <a:rPr lang="en-US" dirty="0"/>
              <a:t>Strategies to Reduce Distracted Driving</a:t>
            </a:r>
          </a:p>
        </p:txBody>
      </p:sp>
      <p:sp>
        <p:nvSpPr>
          <p:cNvPr id="9" name="Content Placeholder 8">
            <a:extLst>
              <a:ext uri="{FF2B5EF4-FFF2-40B4-BE49-F238E27FC236}">
                <a16:creationId xmlns:a16="http://schemas.microsoft.com/office/drawing/2014/main" id="{8E769006-B26D-458F-97B9-93E644A60F72}"/>
              </a:ext>
            </a:extLst>
          </p:cNvPr>
          <p:cNvSpPr>
            <a:spLocks noGrp="1"/>
          </p:cNvSpPr>
          <p:nvPr>
            <p:ph idx="1"/>
          </p:nvPr>
        </p:nvSpPr>
        <p:spPr>
          <a:xfrm>
            <a:off x="838200" y="1825625"/>
            <a:ext cx="5773615" cy="2834866"/>
          </a:xfrm>
        </p:spPr>
        <p:txBody>
          <a:bodyPr>
            <a:normAutofit fontScale="92500" lnSpcReduction="10000"/>
          </a:bodyPr>
          <a:lstStyle/>
          <a:p>
            <a:pPr marL="0" indent="0">
              <a:buNone/>
            </a:pPr>
            <a:r>
              <a:rPr lang="en-US" b="1" dirty="0"/>
              <a:t>Pinky Swear:</a:t>
            </a:r>
          </a:p>
          <a:p>
            <a:r>
              <a:rPr lang="en-US" dirty="0"/>
              <a:t>Make a commitment to yourself that you won’t use your phone while driving</a:t>
            </a:r>
          </a:p>
          <a:p>
            <a:r>
              <a:rPr lang="en-US" dirty="0"/>
              <a:t>Make a pact with your friends to not engage in distracting behavior</a:t>
            </a:r>
          </a:p>
          <a:p>
            <a:r>
              <a:rPr lang="en-US" dirty="0"/>
              <a:t>Ask your parents to remind you and do their part to avoid calling or texting to see where you are</a:t>
            </a:r>
          </a:p>
        </p:txBody>
      </p:sp>
      <p:sp>
        <p:nvSpPr>
          <p:cNvPr id="10" name="Rectangle 9">
            <a:extLst>
              <a:ext uri="{FF2B5EF4-FFF2-40B4-BE49-F238E27FC236}">
                <a16:creationId xmlns:a16="http://schemas.microsoft.com/office/drawing/2014/main" id="{6CEDB0BC-C7CE-4A12-9991-FF789358C5D5}"/>
              </a:ext>
            </a:extLst>
          </p:cNvPr>
          <p:cNvSpPr/>
          <p:nvPr/>
        </p:nvSpPr>
        <p:spPr>
          <a:xfrm>
            <a:off x="2423512" y="4926417"/>
            <a:ext cx="3672488" cy="88087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5A3495DB-E70C-44E0-92B8-A509624D86EF}"/>
              </a:ext>
            </a:extLst>
          </p:cNvPr>
          <p:cNvSpPr txBox="1"/>
          <p:nvPr/>
        </p:nvSpPr>
        <p:spPr>
          <a:xfrm>
            <a:off x="2492885" y="5044294"/>
            <a:ext cx="3519401" cy="646331"/>
          </a:xfrm>
          <a:prstGeom prst="rect">
            <a:avLst/>
          </a:prstGeom>
          <a:noFill/>
        </p:spPr>
        <p:txBody>
          <a:bodyPr wrap="square" rtlCol="0">
            <a:spAutoFit/>
          </a:bodyPr>
          <a:lstStyle/>
          <a:p>
            <a:r>
              <a:rPr lang="en-US" dirty="0">
                <a:solidFill>
                  <a:schemeClr val="accent2">
                    <a:lumMod val="50000"/>
                  </a:schemeClr>
                </a:solidFill>
              </a:rPr>
              <a:t>of teens text to coordinate or confirm event details with friends</a:t>
            </a:r>
          </a:p>
        </p:txBody>
      </p:sp>
      <p:sp>
        <p:nvSpPr>
          <p:cNvPr id="12" name="Rectangle 11">
            <a:extLst>
              <a:ext uri="{FF2B5EF4-FFF2-40B4-BE49-F238E27FC236}">
                <a16:creationId xmlns:a16="http://schemas.microsoft.com/office/drawing/2014/main" id="{42F68ED4-2574-416E-BE1D-89ABBB8A3FD1}"/>
              </a:ext>
            </a:extLst>
          </p:cNvPr>
          <p:cNvSpPr/>
          <p:nvPr/>
        </p:nvSpPr>
        <p:spPr>
          <a:xfrm>
            <a:off x="1090617" y="4926417"/>
            <a:ext cx="1332895" cy="880876"/>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24DAA77D-F003-4A4A-8EAD-96F97320A5D5}"/>
              </a:ext>
            </a:extLst>
          </p:cNvPr>
          <p:cNvSpPr txBox="1"/>
          <p:nvPr/>
        </p:nvSpPr>
        <p:spPr>
          <a:xfrm>
            <a:off x="1146411" y="5012912"/>
            <a:ext cx="1204269" cy="707886"/>
          </a:xfrm>
          <a:prstGeom prst="rect">
            <a:avLst/>
          </a:prstGeom>
          <a:noFill/>
        </p:spPr>
        <p:txBody>
          <a:bodyPr wrap="square" rtlCol="0">
            <a:spAutoFit/>
          </a:bodyPr>
          <a:lstStyle/>
          <a:p>
            <a:pPr algn="ctr"/>
            <a:r>
              <a:rPr lang="en-US" sz="4000" b="1" dirty="0">
                <a:solidFill>
                  <a:schemeClr val="bg1"/>
                </a:solidFill>
              </a:rPr>
              <a:t>37%</a:t>
            </a:r>
          </a:p>
        </p:txBody>
      </p:sp>
      <p:sp>
        <p:nvSpPr>
          <p:cNvPr id="15" name="Rectangle 14">
            <a:extLst>
              <a:ext uri="{FF2B5EF4-FFF2-40B4-BE49-F238E27FC236}">
                <a16:creationId xmlns:a16="http://schemas.microsoft.com/office/drawing/2014/main" id="{89F4A152-3424-411E-BE02-A28D06B95E02}"/>
              </a:ext>
            </a:extLst>
          </p:cNvPr>
          <p:cNvSpPr/>
          <p:nvPr/>
        </p:nvSpPr>
        <p:spPr>
          <a:xfrm>
            <a:off x="8191034" y="4926417"/>
            <a:ext cx="2910349" cy="88087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6AF58692-BFFD-4DDF-AB49-79A40D7BA737}"/>
              </a:ext>
            </a:extLst>
          </p:cNvPr>
          <p:cNvSpPr txBox="1"/>
          <p:nvPr/>
        </p:nvSpPr>
        <p:spPr>
          <a:xfrm>
            <a:off x="8260408" y="5044294"/>
            <a:ext cx="2752486" cy="646331"/>
          </a:xfrm>
          <a:prstGeom prst="rect">
            <a:avLst/>
          </a:prstGeom>
          <a:noFill/>
        </p:spPr>
        <p:txBody>
          <a:bodyPr wrap="square" rtlCol="0">
            <a:spAutoFit/>
          </a:bodyPr>
          <a:lstStyle/>
          <a:p>
            <a:r>
              <a:rPr lang="en-US" dirty="0">
                <a:solidFill>
                  <a:schemeClr val="accent6"/>
                </a:solidFill>
              </a:rPr>
              <a:t>of teens text while driving to update parents</a:t>
            </a:r>
          </a:p>
        </p:txBody>
      </p:sp>
      <p:sp>
        <p:nvSpPr>
          <p:cNvPr id="17" name="Rectangle 16">
            <a:extLst>
              <a:ext uri="{FF2B5EF4-FFF2-40B4-BE49-F238E27FC236}">
                <a16:creationId xmlns:a16="http://schemas.microsoft.com/office/drawing/2014/main" id="{8D35F0AA-826D-4E2C-8DBA-6C684AFBEA54}"/>
              </a:ext>
            </a:extLst>
          </p:cNvPr>
          <p:cNvSpPr/>
          <p:nvPr/>
        </p:nvSpPr>
        <p:spPr>
          <a:xfrm>
            <a:off x="6858139" y="4926417"/>
            <a:ext cx="1332895" cy="88087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47D39039-4215-4172-BC9A-B898EE9963CE}"/>
              </a:ext>
            </a:extLst>
          </p:cNvPr>
          <p:cNvSpPr txBox="1"/>
          <p:nvPr/>
        </p:nvSpPr>
        <p:spPr>
          <a:xfrm>
            <a:off x="6913933" y="5012912"/>
            <a:ext cx="1204269" cy="707886"/>
          </a:xfrm>
          <a:prstGeom prst="rect">
            <a:avLst/>
          </a:prstGeom>
          <a:noFill/>
        </p:spPr>
        <p:txBody>
          <a:bodyPr wrap="square" rtlCol="0">
            <a:spAutoFit/>
          </a:bodyPr>
          <a:lstStyle/>
          <a:p>
            <a:pPr algn="ctr"/>
            <a:r>
              <a:rPr lang="en-US" sz="4000" b="1" dirty="0">
                <a:solidFill>
                  <a:schemeClr val="bg1"/>
                </a:solidFill>
              </a:rPr>
              <a:t>55%</a:t>
            </a:r>
          </a:p>
        </p:txBody>
      </p:sp>
      <p:pic>
        <p:nvPicPr>
          <p:cNvPr id="19" name="Picture 18">
            <a:extLst>
              <a:ext uri="{FF2B5EF4-FFF2-40B4-BE49-F238E27FC236}">
                <a16:creationId xmlns:a16="http://schemas.microsoft.com/office/drawing/2014/main" id="{CDCFA719-317D-4217-BA84-21B60B193FB1}"/>
              </a:ext>
            </a:extLst>
          </p:cNvPr>
          <p:cNvPicPr>
            <a:picLocks noChangeAspect="1"/>
          </p:cNvPicPr>
          <p:nvPr/>
        </p:nvPicPr>
        <p:blipFill rotWithShape="1">
          <a:blip r:embed="rId3">
            <a:extLst>
              <a:ext uri="{28A0092B-C50C-407E-A947-70E740481C1C}">
                <a14:useLocalDpi xmlns:a14="http://schemas.microsoft.com/office/drawing/2010/main" val="0"/>
              </a:ext>
            </a:extLst>
          </a:blip>
          <a:srcRect l="25444" t="4437" r="18576" b="15632"/>
          <a:stretch/>
        </p:blipFill>
        <p:spPr>
          <a:xfrm>
            <a:off x="6858140" y="478550"/>
            <a:ext cx="4243244" cy="4039439"/>
          </a:xfrm>
          <a:prstGeom prst="rect">
            <a:avLst/>
          </a:prstGeom>
        </p:spPr>
      </p:pic>
    </p:spTree>
    <p:extLst>
      <p:ext uri="{BB962C8B-B14F-4D97-AF65-F5344CB8AC3E}">
        <p14:creationId xmlns:p14="http://schemas.microsoft.com/office/powerpoint/2010/main" val="39735955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134B8-4715-1C6F-85AA-2574A7B86FC3}"/>
              </a:ext>
            </a:extLst>
          </p:cNvPr>
          <p:cNvSpPr>
            <a:spLocks noGrp="1"/>
          </p:cNvSpPr>
          <p:nvPr>
            <p:ph type="title"/>
          </p:nvPr>
        </p:nvSpPr>
        <p:spPr>
          <a:xfrm>
            <a:off x="717014" y="365125"/>
            <a:ext cx="5824928" cy="1325563"/>
          </a:xfrm>
        </p:spPr>
        <p:txBody>
          <a:bodyPr/>
          <a:lstStyle/>
          <a:p>
            <a:r>
              <a:rPr lang="en-US" dirty="0"/>
              <a:t>Strategies to Reduce Distracted Driving</a:t>
            </a:r>
          </a:p>
        </p:txBody>
      </p:sp>
      <p:sp>
        <p:nvSpPr>
          <p:cNvPr id="3" name="Content Placeholder 2">
            <a:extLst>
              <a:ext uri="{FF2B5EF4-FFF2-40B4-BE49-F238E27FC236}">
                <a16:creationId xmlns:a16="http://schemas.microsoft.com/office/drawing/2014/main" id="{5CD1BA99-B1F4-1DB6-3B6D-8E40EAF3C7BC}"/>
              </a:ext>
            </a:extLst>
          </p:cNvPr>
          <p:cNvSpPr>
            <a:spLocks noGrp="1"/>
          </p:cNvSpPr>
          <p:nvPr>
            <p:ph idx="1"/>
          </p:nvPr>
        </p:nvSpPr>
        <p:spPr>
          <a:xfrm>
            <a:off x="717014" y="1956619"/>
            <a:ext cx="5824928" cy="4021394"/>
          </a:xfrm>
        </p:spPr>
        <p:txBody>
          <a:bodyPr>
            <a:normAutofit/>
          </a:bodyPr>
          <a:lstStyle/>
          <a:p>
            <a:pPr marL="0" indent="0">
              <a:buNone/>
            </a:pPr>
            <a:r>
              <a:rPr lang="en-US" b="1" dirty="0"/>
              <a:t>Speak up:</a:t>
            </a:r>
            <a:endParaRPr lang="en-US" dirty="0"/>
          </a:p>
          <a:p>
            <a:pPr>
              <a:spcBef>
                <a:spcPts val="800"/>
              </a:spcBef>
            </a:pPr>
            <a:r>
              <a:rPr lang="en-US" dirty="0"/>
              <a:t>Learn to speak up in a nonconfrontational manner when someone is driving distracted</a:t>
            </a:r>
          </a:p>
          <a:p>
            <a:pPr marL="0" indent="0">
              <a:spcBef>
                <a:spcPts val="2000"/>
              </a:spcBef>
              <a:buNone/>
            </a:pPr>
            <a:r>
              <a:rPr lang="en-US" b="1" dirty="0"/>
              <a:t>Pull over</a:t>
            </a:r>
            <a:r>
              <a:rPr lang="en-US" dirty="0"/>
              <a:t> to pick it up:</a:t>
            </a:r>
          </a:p>
          <a:p>
            <a:pPr>
              <a:spcBef>
                <a:spcPts val="800"/>
              </a:spcBef>
            </a:pPr>
            <a:r>
              <a:rPr lang="en-US" dirty="0"/>
              <a:t>Calls and texts </a:t>
            </a:r>
          </a:p>
          <a:p>
            <a:pPr>
              <a:spcBef>
                <a:spcPts val="800"/>
              </a:spcBef>
            </a:pPr>
            <a:r>
              <a:rPr lang="en-US" dirty="0"/>
              <a:t>Dropped objects</a:t>
            </a:r>
          </a:p>
          <a:p>
            <a:pPr>
              <a:spcBef>
                <a:spcPts val="800"/>
              </a:spcBef>
            </a:pPr>
            <a:r>
              <a:rPr lang="en-US" dirty="0"/>
              <a:t>Check navigation</a:t>
            </a:r>
          </a:p>
        </p:txBody>
      </p:sp>
      <p:pic>
        <p:nvPicPr>
          <p:cNvPr id="7" name="Picture 6">
            <a:extLst>
              <a:ext uri="{FF2B5EF4-FFF2-40B4-BE49-F238E27FC236}">
                <a16:creationId xmlns:a16="http://schemas.microsoft.com/office/drawing/2014/main" id="{13CCC753-D833-4DCF-8A29-7A27E46F55EB}"/>
              </a:ext>
            </a:extLst>
          </p:cNvPr>
          <p:cNvPicPr>
            <a:picLocks noChangeAspect="1"/>
          </p:cNvPicPr>
          <p:nvPr/>
        </p:nvPicPr>
        <p:blipFill rotWithShape="1">
          <a:blip r:embed="rId3">
            <a:extLst>
              <a:ext uri="{28A0092B-C50C-407E-A947-70E740481C1C}">
                <a14:useLocalDpi xmlns:a14="http://schemas.microsoft.com/office/drawing/2010/main" val="0"/>
              </a:ext>
            </a:extLst>
          </a:blip>
          <a:srcRect l="43321"/>
          <a:stretch/>
        </p:blipFill>
        <p:spPr>
          <a:xfrm>
            <a:off x="6902245" y="-1"/>
            <a:ext cx="5289755" cy="6221879"/>
          </a:xfrm>
          <a:prstGeom prst="rect">
            <a:avLst/>
          </a:prstGeom>
        </p:spPr>
      </p:pic>
    </p:spTree>
    <p:extLst>
      <p:ext uri="{BB962C8B-B14F-4D97-AF65-F5344CB8AC3E}">
        <p14:creationId xmlns:p14="http://schemas.microsoft.com/office/powerpoint/2010/main" val="5378051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654DA-90AD-6C88-2704-76D201B422FF}"/>
              </a:ext>
            </a:extLst>
          </p:cNvPr>
          <p:cNvSpPr>
            <a:spLocks noGrp="1"/>
          </p:cNvSpPr>
          <p:nvPr>
            <p:ph type="title"/>
          </p:nvPr>
        </p:nvSpPr>
        <p:spPr/>
        <p:txBody>
          <a:bodyPr/>
          <a:lstStyle/>
          <a:p>
            <a:r>
              <a:rPr lang="en-US" dirty="0"/>
              <a:t>Disclaimer Notice</a:t>
            </a:r>
          </a:p>
        </p:txBody>
      </p:sp>
      <p:sp>
        <p:nvSpPr>
          <p:cNvPr id="3" name="Content Placeholder 2">
            <a:extLst>
              <a:ext uri="{FF2B5EF4-FFF2-40B4-BE49-F238E27FC236}">
                <a16:creationId xmlns:a16="http://schemas.microsoft.com/office/drawing/2014/main" id="{C9A8238B-4B18-12B9-E7B0-1D306FC4563D}"/>
              </a:ext>
            </a:extLst>
          </p:cNvPr>
          <p:cNvSpPr>
            <a:spLocks noGrp="1"/>
          </p:cNvSpPr>
          <p:nvPr>
            <p:ph idx="1"/>
          </p:nvPr>
        </p:nvSpPr>
        <p:spPr/>
        <p:txBody>
          <a:bodyPr>
            <a:normAutofit/>
          </a:bodyPr>
          <a:lstStyle/>
          <a:p>
            <a:pPr marL="0" indent="0">
              <a:buNone/>
            </a:pPr>
            <a:r>
              <a:rPr lang="en-US" sz="2000" dirty="0"/>
              <a:t>This module was developed by the Institute for Transportation (</a:t>
            </a:r>
            <a:r>
              <a:rPr lang="en-US" sz="2000" dirty="0" err="1"/>
              <a:t>InTrans</a:t>
            </a:r>
            <a:r>
              <a:rPr lang="en-US" sz="2000" dirty="0"/>
              <a:t>) at Iowa State University for the Iowa Department of Transportation (Iowa DOT) with the purpose to provide the material for driver education instructors in Iowa. </a:t>
            </a:r>
            <a:r>
              <a:rPr lang="en-US" sz="2000" dirty="0" err="1"/>
              <a:t>InTrans</a:t>
            </a:r>
            <a:r>
              <a:rPr lang="en-US" sz="2000" dirty="0"/>
              <a:t> is responsible for the facts and the accuracy of the information presented herein as of May 1, 2025.</a:t>
            </a:r>
          </a:p>
          <a:p>
            <a:pPr marL="0" indent="0">
              <a:buNone/>
            </a:pPr>
            <a:r>
              <a:rPr lang="en-US" sz="2000" dirty="0"/>
              <a:t>Driver education instructors may use the material in its entirety or may use any of the slides and material individually. The material is for educational purposes only. It is strictly prohibited to sell any part of this module.</a:t>
            </a:r>
          </a:p>
          <a:p>
            <a:pPr marL="0" indent="0">
              <a:buNone/>
            </a:pPr>
            <a:r>
              <a:rPr lang="en-US" sz="2000" dirty="0"/>
              <a:t>If any of the material is reused, please credit the appropriate source. The resources used for information and images for the module are provided in the notes section. Other material can be cited as Iowa DOT.</a:t>
            </a:r>
          </a:p>
          <a:p>
            <a:pPr marL="0" indent="0">
              <a:buNone/>
            </a:pPr>
            <a:r>
              <a:rPr lang="en-US" sz="2000" dirty="0"/>
              <a:t>For more information or questions, please contact Vania Boyd, Driver Education and Motorcycle Rider Education Manager, Iowa DOT, </a:t>
            </a:r>
            <a:r>
              <a:rPr lang="en-US" sz="2000" dirty="0" err="1">
                <a:hlinkClick r:id="rId2"/>
              </a:rPr>
              <a:t>Vania.boyd@iowadot.us</a:t>
            </a:r>
            <a:r>
              <a:rPr lang="en-US" sz="2000" dirty="0"/>
              <a:t>.</a:t>
            </a:r>
          </a:p>
        </p:txBody>
      </p:sp>
    </p:spTree>
    <p:extLst>
      <p:ext uri="{BB962C8B-B14F-4D97-AF65-F5344CB8AC3E}">
        <p14:creationId xmlns:p14="http://schemas.microsoft.com/office/powerpoint/2010/main" val="23822995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EFC2F-7FAE-065D-BD0C-4699F50E0432}"/>
              </a:ext>
            </a:extLst>
          </p:cNvPr>
          <p:cNvSpPr>
            <a:spLocks noGrp="1"/>
          </p:cNvSpPr>
          <p:nvPr>
            <p:ph type="title"/>
          </p:nvPr>
        </p:nvSpPr>
        <p:spPr/>
        <p:txBody>
          <a:bodyPr/>
          <a:lstStyle/>
          <a:p>
            <a:r>
              <a:rPr lang="en-US" dirty="0"/>
              <a:t>What is Distraction?</a:t>
            </a:r>
          </a:p>
        </p:txBody>
      </p:sp>
      <p:sp>
        <p:nvSpPr>
          <p:cNvPr id="3" name="Content Placeholder 2">
            <a:extLst>
              <a:ext uri="{FF2B5EF4-FFF2-40B4-BE49-F238E27FC236}">
                <a16:creationId xmlns:a16="http://schemas.microsoft.com/office/drawing/2014/main" id="{AA9A6E03-6AFF-1B35-F3E3-757DA11F4C70}"/>
              </a:ext>
            </a:extLst>
          </p:cNvPr>
          <p:cNvSpPr>
            <a:spLocks noGrp="1"/>
          </p:cNvSpPr>
          <p:nvPr>
            <p:ph idx="1"/>
          </p:nvPr>
        </p:nvSpPr>
        <p:spPr>
          <a:xfrm>
            <a:off x="838200" y="1522934"/>
            <a:ext cx="10515600" cy="469472"/>
          </a:xfrm>
        </p:spPr>
        <p:txBody>
          <a:bodyPr/>
          <a:lstStyle/>
          <a:p>
            <a:pPr marL="0" indent="0">
              <a:buNone/>
            </a:pPr>
            <a:r>
              <a:rPr lang="en-US" dirty="0"/>
              <a:t>Anything that takes the driver’s attention away from the driving task</a:t>
            </a:r>
          </a:p>
        </p:txBody>
      </p:sp>
      <p:sp>
        <p:nvSpPr>
          <p:cNvPr id="5" name="Rectangle 4">
            <a:extLst>
              <a:ext uri="{FF2B5EF4-FFF2-40B4-BE49-F238E27FC236}">
                <a16:creationId xmlns:a16="http://schemas.microsoft.com/office/drawing/2014/main" id="{80ABAC18-3D22-C609-4D77-5BCC8B8BA692}"/>
              </a:ext>
            </a:extLst>
          </p:cNvPr>
          <p:cNvSpPr/>
          <p:nvPr/>
        </p:nvSpPr>
        <p:spPr>
          <a:xfrm>
            <a:off x="932793" y="5297315"/>
            <a:ext cx="3008586" cy="469472"/>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00B8079-FCB7-D9AC-257D-B75D48E7B0B7}"/>
              </a:ext>
            </a:extLst>
          </p:cNvPr>
          <p:cNvSpPr txBox="1"/>
          <p:nvPr/>
        </p:nvSpPr>
        <p:spPr>
          <a:xfrm>
            <a:off x="1028700" y="5351289"/>
            <a:ext cx="2816772" cy="369332"/>
          </a:xfrm>
          <a:prstGeom prst="rect">
            <a:avLst/>
          </a:prstGeom>
          <a:noFill/>
        </p:spPr>
        <p:txBody>
          <a:bodyPr wrap="square" rtlCol="0">
            <a:spAutoFit/>
          </a:bodyPr>
          <a:lstStyle/>
          <a:p>
            <a:pPr algn="ctr"/>
            <a:r>
              <a:rPr lang="en-US" dirty="0">
                <a:solidFill>
                  <a:schemeClr val="tx2"/>
                </a:solidFill>
              </a:rPr>
              <a:t>Eyes off road</a:t>
            </a:r>
          </a:p>
        </p:txBody>
      </p:sp>
      <p:sp>
        <p:nvSpPr>
          <p:cNvPr id="9" name="Rectangle 8">
            <a:extLst>
              <a:ext uri="{FF2B5EF4-FFF2-40B4-BE49-F238E27FC236}">
                <a16:creationId xmlns:a16="http://schemas.microsoft.com/office/drawing/2014/main" id="{941D0B21-4F14-E85C-0C7C-B3008192F32A}"/>
              </a:ext>
            </a:extLst>
          </p:cNvPr>
          <p:cNvSpPr/>
          <p:nvPr/>
        </p:nvSpPr>
        <p:spPr>
          <a:xfrm>
            <a:off x="4597070" y="5297315"/>
            <a:ext cx="3008586" cy="46947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E3F2F52-9208-889B-7C9F-282089212874}"/>
              </a:ext>
            </a:extLst>
          </p:cNvPr>
          <p:cNvSpPr txBox="1"/>
          <p:nvPr/>
        </p:nvSpPr>
        <p:spPr>
          <a:xfrm>
            <a:off x="4692977" y="5351289"/>
            <a:ext cx="2816772" cy="369332"/>
          </a:xfrm>
          <a:prstGeom prst="rect">
            <a:avLst/>
          </a:prstGeom>
          <a:noFill/>
        </p:spPr>
        <p:txBody>
          <a:bodyPr wrap="square" rtlCol="0">
            <a:spAutoFit/>
          </a:bodyPr>
          <a:lstStyle/>
          <a:p>
            <a:pPr algn="ctr"/>
            <a:r>
              <a:rPr lang="en-US" dirty="0">
                <a:solidFill>
                  <a:schemeClr val="tx2"/>
                </a:solidFill>
              </a:rPr>
              <a:t>Hands off wheel</a:t>
            </a:r>
          </a:p>
        </p:txBody>
      </p:sp>
      <p:sp>
        <p:nvSpPr>
          <p:cNvPr id="12" name="Rectangle 11">
            <a:extLst>
              <a:ext uri="{FF2B5EF4-FFF2-40B4-BE49-F238E27FC236}">
                <a16:creationId xmlns:a16="http://schemas.microsoft.com/office/drawing/2014/main" id="{30E25C74-410E-9C67-9FE1-28F362C3A470}"/>
              </a:ext>
            </a:extLst>
          </p:cNvPr>
          <p:cNvSpPr/>
          <p:nvPr/>
        </p:nvSpPr>
        <p:spPr>
          <a:xfrm>
            <a:off x="8256188" y="5297315"/>
            <a:ext cx="3008371" cy="46947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38499D3-AA1B-1FAA-88F6-D7025533E3F5}"/>
              </a:ext>
            </a:extLst>
          </p:cNvPr>
          <p:cNvSpPr txBox="1"/>
          <p:nvPr/>
        </p:nvSpPr>
        <p:spPr>
          <a:xfrm>
            <a:off x="8404840" y="5351289"/>
            <a:ext cx="2710139" cy="369332"/>
          </a:xfrm>
          <a:prstGeom prst="rect">
            <a:avLst/>
          </a:prstGeom>
          <a:noFill/>
        </p:spPr>
        <p:txBody>
          <a:bodyPr wrap="square" rtlCol="0">
            <a:spAutoFit/>
          </a:bodyPr>
          <a:lstStyle/>
          <a:p>
            <a:pPr algn="ctr"/>
            <a:r>
              <a:rPr lang="en-US" dirty="0">
                <a:solidFill>
                  <a:schemeClr val="tx2"/>
                </a:solidFill>
              </a:rPr>
              <a:t>Mind off driving </a:t>
            </a:r>
          </a:p>
        </p:txBody>
      </p:sp>
      <p:sp>
        <p:nvSpPr>
          <p:cNvPr id="14" name="Rectangle 13">
            <a:extLst>
              <a:ext uri="{FF2B5EF4-FFF2-40B4-BE49-F238E27FC236}">
                <a16:creationId xmlns:a16="http://schemas.microsoft.com/office/drawing/2014/main" id="{5D563B0A-4F2C-520F-01ED-DBDE197807BC}"/>
              </a:ext>
            </a:extLst>
          </p:cNvPr>
          <p:cNvSpPr/>
          <p:nvPr/>
        </p:nvSpPr>
        <p:spPr>
          <a:xfrm>
            <a:off x="932793" y="2300682"/>
            <a:ext cx="3008370" cy="435315"/>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2">
            <a:extLst>
              <a:ext uri="{FF2B5EF4-FFF2-40B4-BE49-F238E27FC236}">
                <a16:creationId xmlns:a16="http://schemas.microsoft.com/office/drawing/2014/main" id="{06E09934-498D-A25E-925B-153BA937E2DB}"/>
              </a:ext>
            </a:extLst>
          </p:cNvPr>
          <p:cNvSpPr txBox="1">
            <a:spLocks/>
          </p:cNvSpPr>
          <p:nvPr/>
        </p:nvSpPr>
        <p:spPr>
          <a:xfrm>
            <a:off x="932270" y="2348522"/>
            <a:ext cx="3008586" cy="43531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Courier New" panose="02070309020205020404" pitchFamily="49" charset="0"/>
              <a:buChar char="o"/>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dirty="0">
                <a:solidFill>
                  <a:schemeClr val="bg1"/>
                </a:solidFill>
              </a:rPr>
              <a:t>VISUAL</a:t>
            </a:r>
          </a:p>
        </p:txBody>
      </p:sp>
      <p:sp>
        <p:nvSpPr>
          <p:cNvPr id="16" name="Rectangle 15">
            <a:extLst>
              <a:ext uri="{FF2B5EF4-FFF2-40B4-BE49-F238E27FC236}">
                <a16:creationId xmlns:a16="http://schemas.microsoft.com/office/drawing/2014/main" id="{178250D4-3018-76C3-0FB5-40FA89906FF0}"/>
              </a:ext>
            </a:extLst>
          </p:cNvPr>
          <p:cNvSpPr/>
          <p:nvPr/>
        </p:nvSpPr>
        <p:spPr>
          <a:xfrm>
            <a:off x="4597593" y="2300682"/>
            <a:ext cx="3008370" cy="43531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2">
            <a:extLst>
              <a:ext uri="{FF2B5EF4-FFF2-40B4-BE49-F238E27FC236}">
                <a16:creationId xmlns:a16="http://schemas.microsoft.com/office/drawing/2014/main" id="{C704CD88-809D-DFE5-0EC2-E53F7572CDDF}"/>
              </a:ext>
            </a:extLst>
          </p:cNvPr>
          <p:cNvSpPr txBox="1">
            <a:spLocks/>
          </p:cNvSpPr>
          <p:nvPr/>
        </p:nvSpPr>
        <p:spPr>
          <a:xfrm>
            <a:off x="4596239" y="2348522"/>
            <a:ext cx="2997859" cy="43531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Courier New" panose="02070309020205020404" pitchFamily="49" charset="0"/>
              <a:buChar char="o"/>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dirty="0">
                <a:solidFill>
                  <a:schemeClr val="bg1"/>
                </a:solidFill>
              </a:rPr>
              <a:t>MANUAL</a:t>
            </a:r>
          </a:p>
        </p:txBody>
      </p:sp>
      <p:sp>
        <p:nvSpPr>
          <p:cNvPr id="18" name="Rectangle 17">
            <a:extLst>
              <a:ext uri="{FF2B5EF4-FFF2-40B4-BE49-F238E27FC236}">
                <a16:creationId xmlns:a16="http://schemas.microsoft.com/office/drawing/2014/main" id="{A32565DB-BF1F-3462-192F-E90DF6EEED10}"/>
              </a:ext>
            </a:extLst>
          </p:cNvPr>
          <p:cNvSpPr/>
          <p:nvPr/>
        </p:nvSpPr>
        <p:spPr>
          <a:xfrm>
            <a:off x="8256403" y="2300682"/>
            <a:ext cx="3008370" cy="43531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2">
            <a:extLst>
              <a:ext uri="{FF2B5EF4-FFF2-40B4-BE49-F238E27FC236}">
                <a16:creationId xmlns:a16="http://schemas.microsoft.com/office/drawing/2014/main" id="{C543FD53-06FF-508F-8A96-A536033B8676}"/>
              </a:ext>
            </a:extLst>
          </p:cNvPr>
          <p:cNvSpPr txBox="1">
            <a:spLocks/>
          </p:cNvSpPr>
          <p:nvPr/>
        </p:nvSpPr>
        <p:spPr>
          <a:xfrm>
            <a:off x="8266914" y="2348522"/>
            <a:ext cx="2985993" cy="43531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Courier New" panose="02070309020205020404" pitchFamily="49" charset="0"/>
              <a:buChar char="o"/>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dirty="0">
                <a:solidFill>
                  <a:schemeClr val="bg1"/>
                </a:solidFill>
              </a:rPr>
              <a:t>COGNITIVE</a:t>
            </a:r>
          </a:p>
        </p:txBody>
      </p:sp>
      <p:pic>
        <p:nvPicPr>
          <p:cNvPr id="20" name="Picture 19">
            <a:extLst>
              <a:ext uri="{FF2B5EF4-FFF2-40B4-BE49-F238E27FC236}">
                <a16:creationId xmlns:a16="http://schemas.microsoft.com/office/drawing/2014/main" id="{824592CC-B04F-C5E4-FF2A-95C08C2C77EC}"/>
              </a:ext>
            </a:extLst>
          </p:cNvPr>
          <p:cNvPicPr>
            <a:picLocks noChangeAspect="1"/>
          </p:cNvPicPr>
          <p:nvPr/>
        </p:nvPicPr>
        <p:blipFill rotWithShape="1">
          <a:blip r:embed="rId3">
            <a:extLst>
              <a:ext uri="{28A0092B-C50C-407E-A947-70E740481C1C}">
                <a14:useLocalDpi xmlns:a14="http://schemas.microsoft.com/office/drawing/2010/main" val="0"/>
              </a:ext>
            </a:extLst>
          </a:blip>
          <a:srcRect r="21299"/>
          <a:stretch/>
        </p:blipFill>
        <p:spPr>
          <a:xfrm>
            <a:off x="937633" y="2732815"/>
            <a:ext cx="2997859" cy="2564500"/>
          </a:xfrm>
          <a:prstGeom prst="rect">
            <a:avLst/>
          </a:prstGeom>
        </p:spPr>
      </p:pic>
      <p:pic>
        <p:nvPicPr>
          <p:cNvPr id="21" name="Picture 20">
            <a:extLst>
              <a:ext uri="{FF2B5EF4-FFF2-40B4-BE49-F238E27FC236}">
                <a16:creationId xmlns:a16="http://schemas.microsoft.com/office/drawing/2014/main" id="{256D1090-85D8-AA2A-FE9D-0C8A938BD518}"/>
              </a:ext>
            </a:extLst>
          </p:cNvPr>
          <p:cNvPicPr>
            <a:picLocks noChangeAspect="1"/>
          </p:cNvPicPr>
          <p:nvPr/>
        </p:nvPicPr>
        <p:blipFill rotWithShape="1">
          <a:blip r:embed="rId4">
            <a:extLst>
              <a:ext uri="{28A0092B-C50C-407E-A947-70E740481C1C}">
                <a14:useLocalDpi xmlns:a14="http://schemas.microsoft.com/office/drawing/2010/main" val="0"/>
              </a:ext>
            </a:extLst>
          </a:blip>
          <a:srcRect l="1774" r="20793"/>
          <a:stretch/>
        </p:blipFill>
        <p:spPr>
          <a:xfrm>
            <a:off x="4598866" y="2732815"/>
            <a:ext cx="3003732" cy="2564500"/>
          </a:xfrm>
          <a:prstGeom prst="rect">
            <a:avLst/>
          </a:prstGeom>
        </p:spPr>
      </p:pic>
      <p:pic>
        <p:nvPicPr>
          <p:cNvPr id="22" name="Picture 21">
            <a:extLst>
              <a:ext uri="{FF2B5EF4-FFF2-40B4-BE49-F238E27FC236}">
                <a16:creationId xmlns:a16="http://schemas.microsoft.com/office/drawing/2014/main" id="{31FCE73A-0931-2A94-A79C-94BB00A72F6B}"/>
              </a:ext>
            </a:extLst>
          </p:cNvPr>
          <p:cNvPicPr>
            <a:picLocks noChangeAspect="1"/>
          </p:cNvPicPr>
          <p:nvPr/>
        </p:nvPicPr>
        <p:blipFill rotWithShape="1">
          <a:blip r:embed="rId5">
            <a:extLst>
              <a:ext uri="{28A0092B-C50C-407E-A947-70E740481C1C}">
                <a14:useLocalDpi xmlns:a14="http://schemas.microsoft.com/office/drawing/2010/main" val="0"/>
              </a:ext>
            </a:extLst>
          </a:blip>
          <a:srcRect l="17000" r="5751"/>
          <a:stretch/>
        </p:blipFill>
        <p:spPr>
          <a:xfrm>
            <a:off x="8256188" y="2732815"/>
            <a:ext cx="3008585" cy="2564500"/>
          </a:xfrm>
          <a:prstGeom prst="rect">
            <a:avLst/>
          </a:prstGeom>
        </p:spPr>
      </p:pic>
    </p:spTree>
    <p:extLst>
      <p:ext uri="{BB962C8B-B14F-4D97-AF65-F5344CB8AC3E}">
        <p14:creationId xmlns:p14="http://schemas.microsoft.com/office/powerpoint/2010/main" val="1432333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par>
                                <p:cTn id="34" presetID="10" presetClass="entr" presetSubtype="0"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500"/>
                                        <p:tgtEl>
                                          <p:spTgt spid="12"/>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500"/>
                                        <p:tgtEl>
                                          <p:spTgt spid="13"/>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fade">
                                      <p:cBhvr>
                                        <p:cTn id="50" dur="500"/>
                                        <p:tgtEl>
                                          <p:spTgt spid="19"/>
                                        </p:tgtEl>
                                      </p:cBhvr>
                                    </p:animEffect>
                                  </p:childTnLst>
                                </p:cTn>
                              </p:par>
                              <p:par>
                                <p:cTn id="51" presetID="10" presetClass="entr" presetSubtype="0" fill="hold" nodeType="with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fade">
                                      <p:cBhvr>
                                        <p:cTn id="5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9" grpId="0" animBg="1"/>
      <p:bldP spid="10" grpId="0"/>
      <p:bldP spid="12" grpId="0" animBg="1"/>
      <p:bldP spid="13" grpId="0"/>
      <p:bldP spid="14" grpId="0" animBg="1"/>
      <p:bldP spid="15" grpId="0"/>
      <p:bldP spid="16" grpId="0" animBg="1"/>
      <p:bldP spid="17" grpId="0"/>
      <p:bldP spid="18" grpId="0" animBg="1"/>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8F1AD6-F8B8-8FB2-D029-907B64FDCC4A}"/>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300"/>
                    </a14:imgEffect>
                    <a14:imgEffect>
                      <a14:saturation sat="33000"/>
                    </a14:imgEffect>
                  </a14:imgLayer>
                </a14:imgProps>
              </a:ext>
              <a:ext uri="{28A0092B-C50C-407E-A947-70E740481C1C}">
                <a14:useLocalDpi xmlns:a14="http://schemas.microsoft.com/office/drawing/2010/main" val="0"/>
              </a:ext>
            </a:extLst>
          </a:blip>
          <a:stretch>
            <a:fillRect/>
          </a:stretch>
        </p:blipFill>
        <p:spPr>
          <a:xfrm>
            <a:off x="7205073" y="823556"/>
            <a:ext cx="4487261" cy="4481403"/>
          </a:xfrm>
          <a:prstGeom prst="rect">
            <a:avLst/>
          </a:prstGeom>
        </p:spPr>
      </p:pic>
      <p:graphicFrame>
        <p:nvGraphicFramePr>
          <p:cNvPr id="6" name="Diagram 5">
            <a:extLst>
              <a:ext uri="{FF2B5EF4-FFF2-40B4-BE49-F238E27FC236}">
                <a16:creationId xmlns:a16="http://schemas.microsoft.com/office/drawing/2014/main" id="{B85E6A2F-78CE-0FF7-72CD-D9BAB71B2474}"/>
              </a:ext>
            </a:extLst>
          </p:cNvPr>
          <p:cNvGraphicFramePr/>
          <p:nvPr>
            <p:extLst>
              <p:ext uri="{D42A27DB-BD31-4B8C-83A1-F6EECF244321}">
                <p14:modId xmlns:p14="http://schemas.microsoft.com/office/powerpoint/2010/main" val="4132593898"/>
              </p:ext>
            </p:extLst>
          </p:nvPr>
        </p:nvGraphicFramePr>
        <p:xfrm>
          <a:off x="7405986" y="1517765"/>
          <a:ext cx="3868391" cy="311610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Title 1">
            <a:extLst>
              <a:ext uri="{FF2B5EF4-FFF2-40B4-BE49-F238E27FC236}">
                <a16:creationId xmlns:a16="http://schemas.microsoft.com/office/drawing/2014/main" id="{20FE1CFD-1AA3-D3D5-051C-2EBCAC7EF628}"/>
              </a:ext>
            </a:extLst>
          </p:cNvPr>
          <p:cNvSpPr>
            <a:spLocks noGrp="1"/>
          </p:cNvSpPr>
          <p:nvPr>
            <p:ph type="title"/>
          </p:nvPr>
        </p:nvSpPr>
        <p:spPr/>
        <p:txBody>
          <a:bodyPr>
            <a:normAutofit/>
          </a:bodyPr>
          <a:lstStyle/>
          <a:p>
            <a:r>
              <a:rPr lang="en-US" dirty="0"/>
              <a:t>What about Multitasking?</a:t>
            </a:r>
          </a:p>
        </p:txBody>
      </p:sp>
      <p:sp>
        <p:nvSpPr>
          <p:cNvPr id="3" name="Content Placeholder 2">
            <a:extLst>
              <a:ext uri="{FF2B5EF4-FFF2-40B4-BE49-F238E27FC236}">
                <a16:creationId xmlns:a16="http://schemas.microsoft.com/office/drawing/2014/main" id="{B2EFD1DA-43FE-7894-DC01-A4CE91405F56}"/>
              </a:ext>
            </a:extLst>
          </p:cNvPr>
          <p:cNvSpPr>
            <a:spLocks noGrp="1"/>
          </p:cNvSpPr>
          <p:nvPr>
            <p:ph idx="1"/>
          </p:nvPr>
        </p:nvSpPr>
        <p:spPr>
          <a:xfrm>
            <a:off x="838200" y="1825624"/>
            <a:ext cx="6304613" cy="3986111"/>
          </a:xfrm>
        </p:spPr>
        <p:txBody>
          <a:bodyPr>
            <a:normAutofit/>
          </a:bodyPr>
          <a:lstStyle/>
          <a:p>
            <a:r>
              <a:rPr lang="en-US" dirty="0"/>
              <a:t>The brain cannot perform 2 complex tasks at the same time.</a:t>
            </a:r>
          </a:p>
          <a:p>
            <a:r>
              <a:rPr lang="en-US" dirty="0"/>
              <a:t>Instead, the brain handles tasks by switching focus and attention from one task to another.</a:t>
            </a:r>
          </a:p>
          <a:p>
            <a:r>
              <a:rPr lang="en-US" dirty="0"/>
              <a:t>Because it happens quickly, it erroneously feels like 2 tasks are being completed at the same time.</a:t>
            </a:r>
          </a:p>
        </p:txBody>
      </p:sp>
    </p:spTree>
    <p:extLst>
      <p:ext uri="{BB962C8B-B14F-4D97-AF65-F5344CB8AC3E}">
        <p14:creationId xmlns:p14="http://schemas.microsoft.com/office/powerpoint/2010/main" val="34455033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134B8-4715-1C6F-85AA-2574A7B86FC3}"/>
              </a:ext>
            </a:extLst>
          </p:cNvPr>
          <p:cNvSpPr>
            <a:spLocks noGrp="1"/>
          </p:cNvSpPr>
          <p:nvPr>
            <p:ph type="title"/>
          </p:nvPr>
        </p:nvSpPr>
        <p:spPr>
          <a:xfrm>
            <a:off x="838200" y="365125"/>
            <a:ext cx="5824928" cy="1325563"/>
          </a:xfrm>
        </p:spPr>
        <p:txBody>
          <a:bodyPr/>
          <a:lstStyle/>
          <a:p>
            <a:r>
              <a:rPr lang="en-US" dirty="0"/>
              <a:t>Common Distractions</a:t>
            </a:r>
          </a:p>
        </p:txBody>
      </p:sp>
      <p:sp>
        <p:nvSpPr>
          <p:cNvPr id="3" name="Content Placeholder 2">
            <a:extLst>
              <a:ext uri="{FF2B5EF4-FFF2-40B4-BE49-F238E27FC236}">
                <a16:creationId xmlns:a16="http://schemas.microsoft.com/office/drawing/2014/main" id="{5CD1BA99-B1F4-1DB6-3B6D-8E40EAF3C7BC}"/>
              </a:ext>
            </a:extLst>
          </p:cNvPr>
          <p:cNvSpPr>
            <a:spLocks noGrp="1"/>
          </p:cNvSpPr>
          <p:nvPr>
            <p:ph idx="1"/>
          </p:nvPr>
        </p:nvSpPr>
        <p:spPr>
          <a:xfrm>
            <a:off x="838200" y="1825624"/>
            <a:ext cx="5573617" cy="4260383"/>
          </a:xfrm>
        </p:spPr>
        <p:txBody>
          <a:bodyPr>
            <a:normAutofit/>
          </a:bodyPr>
          <a:lstStyle/>
          <a:p>
            <a:r>
              <a:rPr lang="en-US" dirty="0"/>
              <a:t>Using vehicle controls (i.e., radio)</a:t>
            </a:r>
          </a:p>
          <a:p>
            <a:r>
              <a:rPr lang="en-US" dirty="0"/>
              <a:t>Cell phone (dialing, talking, and texting)</a:t>
            </a:r>
          </a:p>
          <a:p>
            <a:r>
              <a:rPr lang="en-US" dirty="0"/>
              <a:t>Eating and drinking</a:t>
            </a:r>
          </a:p>
          <a:p>
            <a:r>
              <a:rPr lang="en-US" dirty="0"/>
              <a:t>Wayfinding</a:t>
            </a:r>
          </a:p>
          <a:p>
            <a:r>
              <a:rPr lang="en-US" dirty="0"/>
              <a:t>Personal hygiene</a:t>
            </a:r>
          </a:p>
          <a:p>
            <a:r>
              <a:rPr lang="en-US" dirty="0"/>
              <a:t>Heated and emotional conversations</a:t>
            </a:r>
          </a:p>
          <a:p>
            <a:r>
              <a:rPr lang="en-US" dirty="0"/>
              <a:t>Operating unknown vehicle</a:t>
            </a:r>
          </a:p>
        </p:txBody>
      </p:sp>
      <p:pic>
        <p:nvPicPr>
          <p:cNvPr id="5" name="Picture 4">
            <a:extLst>
              <a:ext uri="{FF2B5EF4-FFF2-40B4-BE49-F238E27FC236}">
                <a16:creationId xmlns:a16="http://schemas.microsoft.com/office/drawing/2014/main" id="{7A898341-C680-E0CE-9BCA-83AA79F21F7F}"/>
              </a:ext>
            </a:extLst>
          </p:cNvPr>
          <p:cNvPicPr>
            <a:picLocks noChangeAspect="1"/>
          </p:cNvPicPr>
          <p:nvPr/>
        </p:nvPicPr>
        <p:blipFill rotWithShape="1">
          <a:blip r:embed="rId3">
            <a:extLst>
              <a:ext uri="{28A0092B-C50C-407E-A947-70E740481C1C}">
                <a14:useLocalDpi xmlns:a14="http://schemas.microsoft.com/office/drawing/2010/main" val="0"/>
              </a:ext>
            </a:extLst>
          </a:blip>
          <a:srcRect l="1" r="1" b="8053"/>
          <a:stretch/>
        </p:blipFill>
        <p:spPr>
          <a:xfrm>
            <a:off x="7202775" y="0"/>
            <a:ext cx="4989224" cy="3057993"/>
          </a:xfrm>
          <a:prstGeom prst="rect">
            <a:avLst/>
          </a:prstGeom>
        </p:spPr>
      </p:pic>
      <p:pic>
        <p:nvPicPr>
          <p:cNvPr id="6" name="Picture 5">
            <a:extLst>
              <a:ext uri="{FF2B5EF4-FFF2-40B4-BE49-F238E27FC236}">
                <a16:creationId xmlns:a16="http://schemas.microsoft.com/office/drawing/2014/main" id="{E1402743-5173-610A-0897-BDE8CE423D05}"/>
              </a:ext>
            </a:extLst>
          </p:cNvPr>
          <p:cNvPicPr>
            <a:picLocks noChangeAspect="1"/>
          </p:cNvPicPr>
          <p:nvPr/>
        </p:nvPicPr>
        <p:blipFill rotWithShape="1">
          <a:blip r:embed="rId4">
            <a:extLst>
              <a:ext uri="{28A0092B-C50C-407E-A947-70E740481C1C}">
                <a14:useLocalDpi xmlns:a14="http://schemas.microsoft.com/office/drawing/2010/main" val="0"/>
              </a:ext>
            </a:extLst>
          </a:blip>
          <a:srcRect l="1" t="6476" r="1"/>
          <a:stretch/>
        </p:blipFill>
        <p:spPr>
          <a:xfrm>
            <a:off x="7202775" y="3117211"/>
            <a:ext cx="4989224" cy="3110777"/>
          </a:xfrm>
          <a:prstGeom prst="rect">
            <a:avLst/>
          </a:prstGeom>
        </p:spPr>
      </p:pic>
    </p:spTree>
    <p:extLst>
      <p:ext uri="{BB962C8B-B14F-4D97-AF65-F5344CB8AC3E}">
        <p14:creationId xmlns:p14="http://schemas.microsoft.com/office/powerpoint/2010/main" val="40741696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134B8-4715-1C6F-85AA-2574A7B86FC3}"/>
              </a:ext>
            </a:extLst>
          </p:cNvPr>
          <p:cNvSpPr>
            <a:spLocks noGrp="1"/>
          </p:cNvSpPr>
          <p:nvPr>
            <p:ph type="title"/>
          </p:nvPr>
        </p:nvSpPr>
        <p:spPr>
          <a:xfrm>
            <a:off x="838200" y="365125"/>
            <a:ext cx="5824928" cy="1325563"/>
          </a:xfrm>
        </p:spPr>
        <p:txBody>
          <a:bodyPr/>
          <a:lstStyle/>
          <a:p>
            <a:r>
              <a:rPr lang="en-US" dirty="0"/>
              <a:t>Common Distractions</a:t>
            </a:r>
          </a:p>
        </p:txBody>
      </p:sp>
      <p:sp>
        <p:nvSpPr>
          <p:cNvPr id="3" name="Content Placeholder 2">
            <a:extLst>
              <a:ext uri="{FF2B5EF4-FFF2-40B4-BE49-F238E27FC236}">
                <a16:creationId xmlns:a16="http://schemas.microsoft.com/office/drawing/2014/main" id="{5CD1BA99-B1F4-1DB6-3B6D-8E40EAF3C7BC}"/>
              </a:ext>
            </a:extLst>
          </p:cNvPr>
          <p:cNvSpPr>
            <a:spLocks noGrp="1"/>
          </p:cNvSpPr>
          <p:nvPr>
            <p:ph idx="1"/>
          </p:nvPr>
        </p:nvSpPr>
        <p:spPr>
          <a:xfrm>
            <a:off x="838200" y="1825624"/>
            <a:ext cx="5496499" cy="4260383"/>
          </a:xfrm>
        </p:spPr>
        <p:txBody>
          <a:bodyPr>
            <a:normAutofit/>
          </a:bodyPr>
          <a:lstStyle/>
          <a:p>
            <a:r>
              <a:rPr lang="en-US" dirty="0"/>
              <a:t>Animals in vehicle</a:t>
            </a:r>
          </a:p>
          <a:p>
            <a:r>
              <a:rPr lang="en-US" dirty="0"/>
              <a:t>Interacting with passengers</a:t>
            </a:r>
          </a:p>
          <a:p>
            <a:r>
              <a:rPr lang="en-US" dirty="0"/>
              <a:t>Heated and emotional conversations</a:t>
            </a:r>
          </a:p>
          <a:p>
            <a:r>
              <a:rPr lang="en-US" dirty="0"/>
              <a:t>Singing</a:t>
            </a:r>
          </a:p>
          <a:p>
            <a:r>
              <a:rPr lang="en-US" dirty="0"/>
              <a:t>Daydreaming </a:t>
            </a:r>
          </a:p>
          <a:p>
            <a:r>
              <a:rPr lang="en-US" dirty="0"/>
              <a:t>Searching and reaching for items</a:t>
            </a:r>
          </a:p>
        </p:txBody>
      </p:sp>
      <p:pic>
        <p:nvPicPr>
          <p:cNvPr id="4" name="Picture 3">
            <a:extLst>
              <a:ext uri="{FF2B5EF4-FFF2-40B4-BE49-F238E27FC236}">
                <a16:creationId xmlns:a16="http://schemas.microsoft.com/office/drawing/2014/main" id="{6363D102-8D46-1A7B-A50B-D66B47913B0B}"/>
              </a:ext>
            </a:extLst>
          </p:cNvPr>
          <p:cNvPicPr>
            <a:picLocks noChangeAspect="1"/>
          </p:cNvPicPr>
          <p:nvPr/>
        </p:nvPicPr>
        <p:blipFill rotWithShape="1">
          <a:blip r:embed="rId3">
            <a:extLst>
              <a:ext uri="{28A0092B-C50C-407E-A947-70E740481C1C}">
                <a14:useLocalDpi xmlns:a14="http://schemas.microsoft.com/office/drawing/2010/main" val="0"/>
              </a:ext>
            </a:extLst>
          </a:blip>
          <a:srcRect b="6631"/>
          <a:stretch/>
        </p:blipFill>
        <p:spPr>
          <a:xfrm>
            <a:off x="7200811" y="3117211"/>
            <a:ext cx="4993150" cy="3110778"/>
          </a:xfrm>
          <a:prstGeom prst="rect">
            <a:avLst/>
          </a:prstGeom>
        </p:spPr>
      </p:pic>
      <p:pic>
        <p:nvPicPr>
          <p:cNvPr id="7" name="Picture 6">
            <a:extLst>
              <a:ext uri="{FF2B5EF4-FFF2-40B4-BE49-F238E27FC236}">
                <a16:creationId xmlns:a16="http://schemas.microsoft.com/office/drawing/2014/main" id="{335F41D5-74CD-DA16-FD64-2AD614189C83}"/>
              </a:ext>
            </a:extLst>
          </p:cNvPr>
          <p:cNvPicPr>
            <a:picLocks noChangeAspect="1"/>
          </p:cNvPicPr>
          <p:nvPr/>
        </p:nvPicPr>
        <p:blipFill rotWithShape="1">
          <a:blip r:embed="rId4">
            <a:extLst>
              <a:ext uri="{28A0092B-C50C-407E-A947-70E740481C1C}">
                <a14:useLocalDpi xmlns:a14="http://schemas.microsoft.com/office/drawing/2010/main" val="0"/>
              </a:ext>
            </a:extLst>
          </a:blip>
          <a:srcRect b="8134"/>
          <a:stretch/>
        </p:blipFill>
        <p:spPr>
          <a:xfrm>
            <a:off x="7200811" y="0"/>
            <a:ext cx="4993151" cy="3057993"/>
          </a:xfrm>
          <a:prstGeom prst="rect">
            <a:avLst/>
          </a:prstGeom>
        </p:spPr>
      </p:pic>
    </p:spTree>
    <p:extLst>
      <p:ext uri="{BB962C8B-B14F-4D97-AF65-F5344CB8AC3E}">
        <p14:creationId xmlns:p14="http://schemas.microsoft.com/office/powerpoint/2010/main" val="7493610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a:extLst>
              <a:ext uri="{FF2B5EF4-FFF2-40B4-BE49-F238E27FC236}">
                <a16:creationId xmlns:a16="http://schemas.microsoft.com/office/drawing/2014/main" id="{FE9A5458-6BC6-0BDC-6E06-11C2ABF699A7}"/>
              </a:ext>
            </a:extLst>
          </p:cNvPr>
          <p:cNvSpPr/>
          <p:nvPr/>
        </p:nvSpPr>
        <p:spPr>
          <a:xfrm>
            <a:off x="9593705" y="2638269"/>
            <a:ext cx="1749424" cy="2383436"/>
          </a:xfrm>
          <a:prstGeom prst="roundRect">
            <a:avLst/>
          </a:prstGeom>
          <a:no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1BFB66D-188F-8698-C954-85BC8CB12318}"/>
              </a:ext>
            </a:extLst>
          </p:cNvPr>
          <p:cNvSpPr/>
          <p:nvPr/>
        </p:nvSpPr>
        <p:spPr>
          <a:xfrm>
            <a:off x="10715734" y="2524900"/>
            <a:ext cx="789217" cy="25834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F5DED5-6544-C004-91E5-8C24CEFB2D96}"/>
              </a:ext>
            </a:extLst>
          </p:cNvPr>
          <p:cNvSpPr>
            <a:spLocks noGrp="1"/>
          </p:cNvSpPr>
          <p:nvPr>
            <p:ph type="title"/>
          </p:nvPr>
        </p:nvSpPr>
        <p:spPr>
          <a:xfrm>
            <a:off x="706411" y="365125"/>
            <a:ext cx="10779177" cy="1325563"/>
          </a:xfrm>
        </p:spPr>
        <p:txBody>
          <a:bodyPr>
            <a:normAutofit/>
          </a:bodyPr>
          <a:lstStyle/>
          <a:p>
            <a:r>
              <a:rPr lang="en-US" sz="3600" dirty="0"/>
              <a:t>In the United States, around 3,000 people are killed in crashes involving a distracted driver every year</a:t>
            </a:r>
          </a:p>
        </p:txBody>
      </p:sp>
      <p:pic>
        <p:nvPicPr>
          <p:cNvPr id="4" name="Picture 3">
            <a:extLst>
              <a:ext uri="{FF2B5EF4-FFF2-40B4-BE49-F238E27FC236}">
                <a16:creationId xmlns:a16="http://schemas.microsoft.com/office/drawing/2014/main" id="{9AECD0C1-09EA-A212-1B07-026C8044163F}"/>
              </a:ext>
            </a:extLst>
          </p:cNvPr>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8800"/>
                    </a14:imgEffect>
                    <a14:imgEffect>
                      <a14:saturation sat="400000"/>
                    </a14:imgEffect>
                  </a14:imgLayer>
                </a14:imgProps>
              </a:ext>
            </a:extLst>
          </a:blip>
          <a:stretch>
            <a:fillRect/>
          </a:stretch>
        </p:blipFill>
        <p:spPr>
          <a:xfrm>
            <a:off x="687049" y="1852487"/>
            <a:ext cx="9314415" cy="4054827"/>
          </a:xfrm>
          <a:prstGeom prst="rect">
            <a:avLst/>
          </a:prstGeom>
        </p:spPr>
      </p:pic>
      <p:pic>
        <p:nvPicPr>
          <p:cNvPr id="7" name="Graphic 6" descr="Group of men">
            <a:extLst>
              <a:ext uri="{FF2B5EF4-FFF2-40B4-BE49-F238E27FC236}">
                <a16:creationId xmlns:a16="http://schemas.microsoft.com/office/drawing/2014/main" id="{37E945D3-A8FD-AE9B-1ED8-FD85AB122F4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715734" y="2524900"/>
            <a:ext cx="914400" cy="914400"/>
          </a:xfrm>
          <a:prstGeom prst="rect">
            <a:avLst/>
          </a:prstGeom>
        </p:spPr>
      </p:pic>
      <p:sp>
        <p:nvSpPr>
          <p:cNvPr id="9" name="TextBox 8">
            <a:extLst>
              <a:ext uri="{FF2B5EF4-FFF2-40B4-BE49-F238E27FC236}">
                <a16:creationId xmlns:a16="http://schemas.microsoft.com/office/drawing/2014/main" id="{114AFA63-F06B-0707-341C-AD1ED92A03B2}"/>
              </a:ext>
            </a:extLst>
          </p:cNvPr>
          <p:cNvSpPr txBox="1"/>
          <p:nvPr/>
        </p:nvSpPr>
        <p:spPr>
          <a:xfrm>
            <a:off x="9700775" y="3082454"/>
            <a:ext cx="969990" cy="1200329"/>
          </a:xfrm>
          <a:prstGeom prst="rect">
            <a:avLst/>
          </a:prstGeom>
          <a:noFill/>
        </p:spPr>
        <p:txBody>
          <a:bodyPr wrap="square" rtlCol="0">
            <a:spAutoFit/>
          </a:bodyPr>
          <a:lstStyle/>
          <a:p>
            <a:pPr algn="ctr"/>
            <a:r>
              <a:rPr lang="en-US" sz="7200" b="1" dirty="0">
                <a:solidFill>
                  <a:schemeClr val="accent2">
                    <a:lumMod val="75000"/>
                  </a:schemeClr>
                </a:solidFill>
              </a:rPr>
              <a:t>9</a:t>
            </a:r>
          </a:p>
        </p:txBody>
      </p:sp>
      <p:sp>
        <p:nvSpPr>
          <p:cNvPr id="10" name="TextBox 9">
            <a:extLst>
              <a:ext uri="{FF2B5EF4-FFF2-40B4-BE49-F238E27FC236}">
                <a16:creationId xmlns:a16="http://schemas.microsoft.com/office/drawing/2014/main" id="{9A880967-CB3D-F4DB-B432-3FA9C4167B76}"/>
              </a:ext>
            </a:extLst>
          </p:cNvPr>
          <p:cNvSpPr txBox="1"/>
          <p:nvPr/>
        </p:nvSpPr>
        <p:spPr>
          <a:xfrm>
            <a:off x="9700776" y="2901798"/>
            <a:ext cx="969989" cy="369332"/>
          </a:xfrm>
          <a:prstGeom prst="rect">
            <a:avLst/>
          </a:prstGeom>
          <a:noFill/>
        </p:spPr>
        <p:txBody>
          <a:bodyPr wrap="square" rtlCol="0">
            <a:spAutoFit/>
          </a:bodyPr>
          <a:lstStyle/>
          <a:p>
            <a:pPr algn="ctr"/>
            <a:r>
              <a:rPr lang="en-US" dirty="0"/>
              <a:t>That’s</a:t>
            </a:r>
          </a:p>
        </p:txBody>
      </p:sp>
      <p:sp>
        <p:nvSpPr>
          <p:cNvPr id="11" name="TextBox 10">
            <a:extLst>
              <a:ext uri="{FF2B5EF4-FFF2-40B4-BE49-F238E27FC236}">
                <a16:creationId xmlns:a16="http://schemas.microsoft.com/office/drawing/2014/main" id="{B68AB8CB-ED33-5BD7-107A-F83CF02A93AA}"/>
              </a:ext>
            </a:extLst>
          </p:cNvPr>
          <p:cNvSpPr txBox="1"/>
          <p:nvPr/>
        </p:nvSpPr>
        <p:spPr>
          <a:xfrm>
            <a:off x="9700776" y="4123496"/>
            <a:ext cx="969990" cy="646331"/>
          </a:xfrm>
          <a:prstGeom prst="rect">
            <a:avLst/>
          </a:prstGeom>
          <a:noFill/>
        </p:spPr>
        <p:txBody>
          <a:bodyPr wrap="square" rtlCol="0">
            <a:spAutoFit/>
          </a:bodyPr>
          <a:lstStyle/>
          <a:p>
            <a:pPr algn="ctr"/>
            <a:r>
              <a:rPr lang="en-US" dirty="0"/>
              <a:t>people per day</a:t>
            </a:r>
          </a:p>
        </p:txBody>
      </p:sp>
      <p:pic>
        <p:nvPicPr>
          <p:cNvPr id="12" name="Graphic 11" descr="Group of men">
            <a:extLst>
              <a:ext uri="{FF2B5EF4-FFF2-40B4-BE49-F238E27FC236}">
                <a16:creationId xmlns:a16="http://schemas.microsoft.com/office/drawing/2014/main" id="{B3351E19-1753-0B61-169E-0DD0D99E35C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715734" y="3371586"/>
            <a:ext cx="914400" cy="914400"/>
          </a:xfrm>
          <a:prstGeom prst="rect">
            <a:avLst/>
          </a:prstGeom>
        </p:spPr>
      </p:pic>
      <p:pic>
        <p:nvPicPr>
          <p:cNvPr id="14" name="Graphic 13" descr="Group of men">
            <a:extLst>
              <a:ext uri="{FF2B5EF4-FFF2-40B4-BE49-F238E27FC236}">
                <a16:creationId xmlns:a16="http://schemas.microsoft.com/office/drawing/2014/main" id="{542D0ADE-9D93-4856-7B8C-79EEF66D846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715734" y="4193972"/>
            <a:ext cx="914400" cy="914400"/>
          </a:xfrm>
          <a:prstGeom prst="rect">
            <a:avLst/>
          </a:prstGeom>
        </p:spPr>
      </p:pic>
    </p:spTree>
    <p:extLst>
      <p:ext uri="{BB962C8B-B14F-4D97-AF65-F5344CB8AC3E}">
        <p14:creationId xmlns:p14="http://schemas.microsoft.com/office/powerpoint/2010/main" val="16680740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quot;&quot;">
            <a:extLst>
              <a:ext uri="{FF2B5EF4-FFF2-40B4-BE49-F238E27FC236}">
                <a16:creationId xmlns:a16="http://schemas.microsoft.com/office/drawing/2014/main" id="{B3DA730D-A415-B606-6F8B-2046D42DFD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84003"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8C1C3E8-152C-5421-7784-204172E2BE53}"/>
              </a:ext>
            </a:extLst>
          </p:cNvPr>
          <p:cNvSpPr txBox="1"/>
          <p:nvPr/>
        </p:nvSpPr>
        <p:spPr>
          <a:xfrm>
            <a:off x="201117" y="6405200"/>
            <a:ext cx="809446" cy="261610"/>
          </a:xfrm>
          <a:prstGeom prst="rect">
            <a:avLst/>
          </a:prstGeom>
          <a:noFill/>
        </p:spPr>
        <p:txBody>
          <a:bodyPr wrap="square" rtlCol="0">
            <a:spAutoFit/>
          </a:bodyPr>
          <a:lstStyle/>
          <a:p>
            <a:fld id="{0F475E7A-B731-45C4-B12D-8D29E054AF25}" type="slidenum">
              <a:rPr lang="en-US" sz="1100" smtClean="0">
                <a:solidFill>
                  <a:schemeClr val="accent1"/>
                </a:solidFill>
              </a:rPr>
              <a:t>8</a:t>
            </a:fld>
            <a:endParaRPr lang="en-US" sz="1100" dirty="0">
              <a:solidFill>
                <a:schemeClr val="accent1"/>
              </a:solidFill>
            </a:endParaRPr>
          </a:p>
        </p:txBody>
      </p:sp>
    </p:spTree>
    <p:extLst>
      <p:ext uri="{BB962C8B-B14F-4D97-AF65-F5344CB8AC3E}">
        <p14:creationId xmlns:p14="http://schemas.microsoft.com/office/powerpoint/2010/main" val="3093095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DE488-F3F6-2A22-E12E-B9893319DC27}"/>
              </a:ext>
            </a:extLst>
          </p:cNvPr>
          <p:cNvSpPr>
            <a:spLocks noGrp="1"/>
          </p:cNvSpPr>
          <p:nvPr>
            <p:ph type="title"/>
          </p:nvPr>
        </p:nvSpPr>
        <p:spPr>
          <a:xfrm>
            <a:off x="748259" y="365125"/>
            <a:ext cx="10515600" cy="1325563"/>
          </a:xfrm>
        </p:spPr>
        <p:txBody>
          <a:bodyPr/>
          <a:lstStyle/>
          <a:p>
            <a:r>
              <a:rPr lang="en-US" dirty="0"/>
              <a:t>Iowa Statistics</a:t>
            </a:r>
          </a:p>
        </p:txBody>
      </p:sp>
      <p:sp>
        <p:nvSpPr>
          <p:cNvPr id="3" name="Content Placeholder 2">
            <a:extLst>
              <a:ext uri="{FF2B5EF4-FFF2-40B4-BE49-F238E27FC236}">
                <a16:creationId xmlns:a16="http://schemas.microsoft.com/office/drawing/2014/main" id="{6556F438-93ED-CF72-FD4C-054BEE2D4E21}"/>
              </a:ext>
            </a:extLst>
          </p:cNvPr>
          <p:cNvSpPr>
            <a:spLocks noGrp="1"/>
          </p:cNvSpPr>
          <p:nvPr>
            <p:ph idx="1"/>
          </p:nvPr>
        </p:nvSpPr>
        <p:spPr>
          <a:xfrm>
            <a:off x="748259" y="1690687"/>
            <a:ext cx="5157865" cy="768291"/>
          </a:xfrm>
        </p:spPr>
        <p:txBody>
          <a:bodyPr>
            <a:normAutofit/>
          </a:bodyPr>
          <a:lstStyle/>
          <a:p>
            <a:pPr marL="0" indent="0">
              <a:buNone/>
            </a:pPr>
            <a:r>
              <a:rPr lang="en-US" sz="2200" dirty="0"/>
              <a:t>Drivers 16 and younger who were involved in crashes were</a:t>
            </a:r>
          </a:p>
        </p:txBody>
      </p:sp>
      <p:sp>
        <p:nvSpPr>
          <p:cNvPr id="5" name="Rectangle 4">
            <a:extLst>
              <a:ext uri="{FF2B5EF4-FFF2-40B4-BE49-F238E27FC236}">
                <a16:creationId xmlns:a16="http://schemas.microsoft.com/office/drawing/2014/main" id="{DF583A9A-41BF-7F92-F0E9-FDED540BDB9A}"/>
              </a:ext>
            </a:extLst>
          </p:cNvPr>
          <p:cNvSpPr/>
          <p:nvPr/>
        </p:nvSpPr>
        <p:spPr>
          <a:xfrm>
            <a:off x="6775554" y="0"/>
            <a:ext cx="5416446" cy="254729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A1B311A-ABF9-B3D1-F4A2-A5A24726CE4F}"/>
              </a:ext>
            </a:extLst>
          </p:cNvPr>
          <p:cNvSpPr/>
          <p:nvPr/>
        </p:nvSpPr>
        <p:spPr>
          <a:xfrm>
            <a:off x="846944" y="2547291"/>
            <a:ext cx="4114800" cy="88087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9D768423-0DD7-DFEE-5119-4CA67FD55C17}"/>
              </a:ext>
            </a:extLst>
          </p:cNvPr>
          <p:cNvSpPr txBox="1"/>
          <p:nvPr/>
        </p:nvSpPr>
        <p:spPr>
          <a:xfrm>
            <a:off x="916317" y="2665168"/>
            <a:ext cx="3829988" cy="646331"/>
          </a:xfrm>
          <a:prstGeom prst="rect">
            <a:avLst/>
          </a:prstGeom>
          <a:noFill/>
        </p:spPr>
        <p:txBody>
          <a:bodyPr wrap="square" rtlCol="0">
            <a:spAutoFit/>
          </a:bodyPr>
          <a:lstStyle/>
          <a:p>
            <a:r>
              <a:rPr lang="en-US" dirty="0">
                <a:solidFill>
                  <a:schemeClr val="accent2">
                    <a:lumMod val="50000"/>
                  </a:schemeClr>
                </a:solidFill>
              </a:rPr>
              <a:t>1.5 times more likely to be engaged with an electronic device,</a:t>
            </a:r>
          </a:p>
        </p:txBody>
      </p:sp>
      <p:sp>
        <p:nvSpPr>
          <p:cNvPr id="9" name="Rectangle 8">
            <a:extLst>
              <a:ext uri="{FF2B5EF4-FFF2-40B4-BE49-F238E27FC236}">
                <a16:creationId xmlns:a16="http://schemas.microsoft.com/office/drawing/2014/main" id="{2A29A37D-6209-EDB4-320B-4B0FF55BBF6F}"/>
              </a:ext>
            </a:extLst>
          </p:cNvPr>
          <p:cNvSpPr/>
          <p:nvPr/>
        </p:nvSpPr>
        <p:spPr>
          <a:xfrm>
            <a:off x="4961743" y="2547291"/>
            <a:ext cx="944381" cy="880876"/>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raphic 7" descr="Earbuds">
            <a:extLst>
              <a:ext uri="{FF2B5EF4-FFF2-40B4-BE49-F238E27FC236}">
                <a16:creationId xmlns:a16="http://schemas.microsoft.com/office/drawing/2014/main" id="{9C8DFA88-56EA-FC5A-F2D4-4ABC1051746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76734" y="2547291"/>
            <a:ext cx="914400" cy="914400"/>
          </a:xfrm>
          <a:prstGeom prst="rect">
            <a:avLst/>
          </a:prstGeom>
        </p:spPr>
      </p:pic>
      <p:sp>
        <p:nvSpPr>
          <p:cNvPr id="10" name="Rectangle 9">
            <a:extLst>
              <a:ext uri="{FF2B5EF4-FFF2-40B4-BE49-F238E27FC236}">
                <a16:creationId xmlns:a16="http://schemas.microsoft.com/office/drawing/2014/main" id="{4714D712-7E7A-083F-42CF-A05596B6F385}"/>
              </a:ext>
            </a:extLst>
          </p:cNvPr>
          <p:cNvSpPr/>
          <p:nvPr/>
        </p:nvSpPr>
        <p:spPr>
          <a:xfrm>
            <a:off x="846944" y="3671553"/>
            <a:ext cx="4114800" cy="88087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507FCB8C-AE74-CBF5-2554-D320C58C8D6D}"/>
              </a:ext>
            </a:extLst>
          </p:cNvPr>
          <p:cNvSpPr txBox="1"/>
          <p:nvPr/>
        </p:nvSpPr>
        <p:spPr>
          <a:xfrm>
            <a:off x="916317" y="3789430"/>
            <a:ext cx="3829988" cy="646331"/>
          </a:xfrm>
          <a:prstGeom prst="rect">
            <a:avLst/>
          </a:prstGeom>
          <a:noFill/>
        </p:spPr>
        <p:txBody>
          <a:bodyPr wrap="square" rtlCol="0">
            <a:spAutoFit/>
          </a:bodyPr>
          <a:lstStyle/>
          <a:p>
            <a:r>
              <a:rPr lang="en-US" dirty="0">
                <a:solidFill>
                  <a:schemeClr val="accent6">
                    <a:lumMod val="75000"/>
                  </a:schemeClr>
                </a:solidFill>
              </a:rPr>
              <a:t>1.3 times more likely to be manually using a cell phone, and</a:t>
            </a:r>
          </a:p>
        </p:txBody>
      </p:sp>
      <p:sp>
        <p:nvSpPr>
          <p:cNvPr id="12" name="Rectangle 11">
            <a:extLst>
              <a:ext uri="{FF2B5EF4-FFF2-40B4-BE49-F238E27FC236}">
                <a16:creationId xmlns:a16="http://schemas.microsoft.com/office/drawing/2014/main" id="{404F355C-5EAE-AD61-E71F-DC4548165E26}"/>
              </a:ext>
            </a:extLst>
          </p:cNvPr>
          <p:cNvSpPr/>
          <p:nvPr/>
        </p:nvSpPr>
        <p:spPr>
          <a:xfrm>
            <a:off x="4961743" y="3671553"/>
            <a:ext cx="944381" cy="88087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Graphic 13" descr="Smart Phone">
            <a:extLst>
              <a:ext uri="{FF2B5EF4-FFF2-40B4-BE49-F238E27FC236}">
                <a16:creationId xmlns:a16="http://schemas.microsoft.com/office/drawing/2014/main" id="{1ABB6B7C-A4C8-0EDF-C1A8-47F862C03DC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023475" y="3701533"/>
            <a:ext cx="820915" cy="820915"/>
          </a:xfrm>
          <a:prstGeom prst="rect">
            <a:avLst/>
          </a:prstGeom>
        </p:spPr>
      </p:pic>
      <p:sp>
        <p:nvSpPr>
          <p:cNvPr id="15" name="Rectangle 14">
            <a:extLst>
              <a:ext uri="{FF2B5EF4-FFF2-40B4-BE49-F238E27FC236}">
                <a16:creationId xmlns:a16="http://schemas.microsoft.com/office/drawing/2014/main" id="{22CD6136-3E61-812A-2BAB-3CC2B612EEDC}"/>
              </a:ext>
            </a:extLst>
          </p:cNvPr>
          <p:cNvSpPr/>
          <p:nvPr/>
        </p:nvSpPr>
        <p:spPr>
          <a:xfrm>
            <a:off x="846944" y="4765835"/>
            <a:ext cx="4114800" cy="880876"/>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165F30E5-8FC7-755B-F501-DB3A0B76DD3B}"/>
              </a:ext>
            </a:extLst>
          </p:cNvPr>
          <p:cNvSpPr txBox="1"/>
          <p:nvPr/>
        </p:nvSpPr>
        <p:spPr>
          <a:xfrm>
            <a:off x="911945" y="5021606"/>
            <a:ext cx="4049796" cy="369332"/>
          </a:xfrm>
          <a:prstGeom prst="rect">
            <a:avLst/>
          </a:prstGeom>
          <a:noFill/>
        </p:spPr>
        <p:txBody>
          <a:bodyPr wrap="square" rtlCol="0">
            <a:spAutoFit/>
          </a:bodyPr>
          <a:lstStyle/>
          <a:p>
            <a:r>
              <a:rPr lang="en-US" dirty="0">
                <a:solidFill>
                  <a:schemeClr val="tx2"/>
                </a:solidFill>
              </a:rPr>
              <a:t>1.4 times more likely to be inattentive.</a:t>
            </a:r>
          </a:p>
        </p:txBody>
      </p:sp>
      <p:sp>
        <p:nvSpPr>
          <p:cNvPr id="17" name="Rectangle 16">
            <a:extLst>
              <a:ext uri="{FF2B5EF4-FFF2-40B4-BE49-F238E27FC236}">
                <a16:creationId xmlns:a16="http://schemas.microsoft.com/office/drawing/2014/main" id="{F2624342-A8D3-1C1C-60FF-64989C7715B1}"/>
              </a:ext>
            </a:extLst>
          </p:cNvPr>
          <p:cNvSpPr/>
          <p:nvPr/>
        </p:nvSpPr>
        <p:spPr>
          <a:xfrm>
            <a:off x="4961743" y="4765835"/>
            <a:ext cx="944381" cy="88087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Graphic 18" descr="Brain in head">
            <a:extLst>
              <a:ext uri="{FF2B5EF4-FFF2-40B4-BE49-F238E27FC236}">
                <a16:creationId xmlns:a16="http://schemas.microsoft.com/office/drawing/2014/main" id="{EF0F787F-79AD-B81C-72B1-17C2A1E0250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023475" y="4795815"/>
            <a:ext cx="820915" cy="820915"/>
          </a:xfrm>
          <a:prstGeom prst="rect">
            <a:avLst/>
          </a:prstGeom>
        </p:spPr>
      </p:pic>
      <p:sp>
        <p:nvSpPr>
          <p:cNvPr id="20" name="TextBox 19">
            <a:extLst>
              <a:ext uri="{FF2B5EF4-FFF2-40B4-BE49-F238E27FC236}">
                <a16:creationId xmlns:a16="http://schemas.microsoft.com/office/drawing/2014/main" id="{52641B9A-9827-CC59-974F-552F10B0533B}"/>
              </a:ext>
            </a:extLst>
          </p:cNvPr>
          <p:cNvSpPr txBox="1"/>
          <p:nvPr/>
        </p:nvSpPr>
        <p:spPr>
          <a:xfrm>
            <a:off x="7102839" y="418949"/>
            <a:ext cx="4514538" cy="1631216"/>
          </a:xfrm>
          <a:prstGeom prst="rect">
            <a:avLst/>
          </a:prstGeom>
          <a:noFill/>
        </p:spPr>
        <p:txBody>
          <a:bodyPr wrap="square" rtlCol="0">
            <a:spAutoFit/>
          </a:bodyPr>
          <a:lstStyle/>
          <a:p>
            <a:r>
              <a:rPr lang="en-US" sz="2000" dirty="0">
                <a:solidFill>
                  <a:schemeClr val="accent2">
                    <a:lumMod val="50000"/>
                  </a:schemeClr>
                </a:solidFill>
              </a:rPr>
              <a:t>In 2022, 9,201 distracted driving crashes in Iowa resulted in 20 deaths, 3,652 injured persons, and more than $81 million in property damage </a:t>
            </a:r>
          </a:p>
          <a:p>
            <a:r>
              <a:rPr lang="en-US" sz="2000" dirty="0">
                <a:solidFill>
                  <a:schemeClr val="accent2">
                    <a:lumMod val="50000"/>
                  </a:schemeClr>
                </a:solidFill>
              </a:rPr>
              <a:t>(Iowa DPS 2023)</a:t>
            </a:r>
          </a:p>
        </p:txBody>
      </p:sp>
      <p:pic>
        <p:nvPicPr>
          <p:cNvPr id="21" name="Picture 20">
            <a:extLst>
              <a:ext uri="{FF2B5EF4-FFF2-40B4-BE49-F238E27FC236}">
                <a16:creationId xmlns:a16="http://schemas.microsoft.com/office/drawing/2014/main" id="{65EE0A85-4877-E28B-BF66-90BB75D0D4F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75554" y="2616411"/>
            <a:ext cx="5416446" cy="3610964"/>
          </a:xfrm>
          <a:prstGeom prst="rect">
            <a:avLst/>
          </a:prstGeom>
        </p:spPr>
      </p:pic>
      <p:sp>
        <p:nvSpPr>
          <p:cNvPr id="22" name="Rectangle 21">
            <a:extLst>
              <a:ext uri="{FF2B5EF4-FFF2-40B4-BE49-F238E27FC236}">
                <a16:creationId xmlns:a16="http://schemas.microsoft.com/office/drawing/2014/main" id="{4DC09524-ACE9-CAD9-FA6A-29009EF3E241}"/>
              </a:ext>
            </a:extLst>
          </p:cNvPr>
          <p:cNvSpPr/>
          <p:nvPr/>
        </p:nvSpPr>
        <p:spPr>
          <a:xfrm>
            <a:off x="6775554" y="441011"/>
            <a:ext cx="142407" cy="1579858"/>
          </a:xfrm>
          <a:prstGeom prst="rect">
            <a:avLst/>
          </a:pr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2126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000"/>
                                        <p:tgtEl>
                                          <p:spTgt spid="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up)">
                                      <p:cBhvr>
                                        <p:cTn id="10" dur="1000"/>
                                        <p:tgtEl>
                                          <p:spTgt spid="20"/>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up)">
                                      <p:cBhvr>
                                        <p:cTn id="13" dur="1000"/>
                                        <p:tgtEl>
                                          <p:spTgt spid="22"/>
                                        </p:tgtEl>
                                      </p:cBhvr>
                                    </p:animEffect>
                                  </p:childTnLst>
                                </p:cTn>
                              </p:par>
                            </p:childTnLst>
                          </p:cTn>
                        </p:par>
                        <p:par>
                          <p:cTn id="14" fill="hold">
                            <p:stCondLst>
                              <p:cond delay="1000"/>
                            </p:stCondLst>
                            <p:childTnLst>
                              <p:par>
                                <p:cTn id="15" presetID="22" presetClass="entr" presetSubtype="1" fill="hold" nodeType="after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up)">
                                      <p:cBhvr>
                                        <p:cTn id="17"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0" grpId="0"/>
      <p:bldP spid="22" grpId="0" animBg="1"/>
    </p:bldLst>
  </p:timing>
</p:sld>
</file>

<file path=ppt/theme/theme1.xml><?xml version="1.0" encoding="utf-8"?>
<a:theme xmlns:a="http://schemas.openxmlformats.org/drawingml/2006/main" name="Office Theme">
  <a:themeElements>
    <a:clrScheme name="Iowa DOT">
      <a:dk1>
        <a:srgbClr val="53565A"/>
      </a:dk1>
      <a:lt1>
        <a:sysClr val="window" lastClr="FFFFFF"/>
      </a:lt1>
      <a:dk2>
        <a:srgbClr val="254C5A"/>
      </a:dk2>
      <a:lt2>
        <a:srgbClr val="E7E6E6"/>
      </a:lt2>
      <a:accent1>
        <a:srgbClr val="FFCC00"/>
      </a:accent1>
      <a:accent2>
        <a:srgbClr val="C5D668"/>
      </a:accent2>
      <a:accent3>
        <a:srgbClr val="04637B"/>
      </a:accent3>
      <a:accent4>
        <a:srgbClr val="7F2629"/>
      </a:accent4>
      <a:accent5>
        <a:srgbClr val="1F5D38"/>
      </a:accent5>
      <a:accent6>
        <a:srgbClr val="BB6128"/>
      </a:accent6>
      <a:hlink>
        <a:srgbClr val="E0A525"/>
      </a:hlink>
      <a:folHlink>
        <a:srgbClr val="E0A52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4 Iowa DOT PPT Template_challenging-rds.potx" id="{3CAA3714-4621-409C-BF67-8FF89624E550}" vid="{FF83E958-8154-4C12-B239-C2EBE91C21F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625</TotalTime>
  <Words>4654</Words>
  <Application>Microsoft Macintosh PowerPoint</Application>
  <PresentationFormat>Widescreen</PresentationFormat>
  <Paragraphs>341</Paragraphs>
  <Slides>22</Slides>
  <Notes>19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Calibri</vt:lpstr>
      <vt:lpstr>Courier New</vt:lpstr>
      <vt:lpstr>Office Theme</vt:lpstr>
      <vt:lpstr>Distracted Driving</vt:lpstr>
      <vt:lpstr>Learning Objectives</vt:lpstr>
      <vt:lpstr>What is Distraction?</vt:lpstr>
      <vt:lpstr>What about Multitasking?</vt:lpstr>
      <vt:lpstr>Common Distractions</vt:lpstr>
      <vt:lpstr>Common Distractions</vt:lpstr>
      <vt:lpstr>In the United States, around 3,000 people are killed in crashes involving a distracted driver every year</vt:lpstr>
      <vt:lpstr>PowerPoint Presentation</vt:lpstr>
      <vt:lpstr>Iowa Statistics</vt:lpstr>
      <vt:lpstr>In Iowa, over 1,000 total crashes and over 400 injury crashes occur annually due to a driver distracted by cell phone use or other electronic device.</vt:lpstr>
      <vt:lpstr>PowerPoint Presentation</vt:lpstr>
      <vt:lpstr>PowerPoint Presentation</vt:lpstr>
      <vt:lpstr>What Is the Law?</vt:lpstr>
      <vt:lpstr>PowerPoint Presentation</vt:lpstr>
      <vt:lpstr>PowerPoint Presentation</vt:lpstr>
      <vt:lpstr>PowerPoint Presentation</vt:lpstr>
      <vt:lpstr>Strategies to Reduce Distracted Driving</vt:lpstr>
      <vt:lpstr>Strategies to Reduce Distracted Driving</vt:lpstr>
      <vt:lpstr>Strategies to Reduce Distracted Driving</vt:lpstr>
      <vt:lpstr>Strategies to Reduce Distracted Driving</vt:lpstr>
      <vt:lpstr>Strategies to Reduce Distracted Driving</vt:lpstr>
      <vt:lpstr>Disclaimer Notice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Distracted Driving</dc:title>
  <dc:creator>Hoermann, Alicia M [ITRNS]</dc:creator>
  <cp:lastModifiedBy>Hoermann, Alicia M [ITRNS]</cp:lastModifiedBy>
  <cp:revision>58</cp:revision>
  <dcterms:created xsi:type="dcterms:W3CDTF">2024-06-18T18:18:29Z</dcterms:created>
  <dcterms:modified xsi:type="dcterms:W3CDTF">2025-07-01T16:27:41Z</dcterms:modified>
</cp:coreProperties>
</file>