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61" r:id="rId3"/>
    <p:sldId id="262" r:id="rId4"/>
    <p:sldId id="263" r:id="rId5"/>
    <p:sldId id="265" r:id="rId6"/>
    <p:sldId id="267" r:id="rId7"/>
    <p:sldId id="266" r:id="rId8"/>
    <p:sldId id="268" r:id="rId9"/>
    <p:sldId id="269" r:id="rId10"/>
    <p:sldId id="273" r:id="rId11"/>
    <p:sldId id="274" r:id="rId12"/>
    <p:sldId id="275" r:id="rId13"/>
    <p:sldId id="276" r:id="rId14"/>
    <p:sldId id="277" r:id="rId15"/>
    <p:sldId id="278" r:id="rId16"/>
    <p:sldId id="279" r:id="rId17"/>
    <p:sldId id="280" r:id="rId18"/>
    <p:sldId id="281" r:id="rId19"/>
    <p:sldId id="283" r:id="rId20"/>
    <p:sldId id="282" r:id="rId21"/>
    <p:sldId id="284" r:id="rId22"/>
    <p:sldId id="285" r:id="rId23"/>
    <p:sldId id="286" r:id="rId24"/>
    <p:sldId id="28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9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58" autoAdjust="0"/>
    <p:restoredTop sz="61626" autoAdjust="0"/>
  </p:normalViewPr>
  <p:slideViewPr>
    <p:cSldViewPr snapToGrid="0">
      <p:cViewPr varScale="1">
        <p:scale>
          <a:sx n="70" d="100"/>
          <a:sy n="70" d="100"/>
        </p:scale>
        <p:origin x="1962" y="60"/>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CC26A6-4561-4396-8696-7E81E5FC9F94}" type="datetimeFigureOut">
              <a:rPr lang="en-US" smtClean="0"/>
              <a:t>6/11/2025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6DCC10-9A3A-476B-B37A-4F18C7F74268}" type="slidenum">
              <a:rPr lang="en-US" smtClean="0"/>
              <a:t>‹#›</a:t>
            </a:fld>
            <a:endParaRPr lang="en-US"/>
          </a:p>
        </p:txBody>
      </p:sp>
    </p:spTree>
    <p:extLst>
      <p:ext uri="{BB962C8B-B14F-4D97-AF65-F5344CB8AC3E}">
        <p14:creationId xmlns:p14="http://schemas.microsoft.com/office/powerpoint/2010/main" val="377743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This module was developed by the Institute for Transportation at Iowa State University for the Iowa Department of Transportation. The purpose is to provide additional material for driver education instructors in Iowa. This module focuses on challenging roadways. The material can be used in its entirety, or a driver education instructor can use any of the slides or material individually. Citations are provided for information sources and images. If these materials are used, please credit the appropriate source. Other material can be cited as Iowa DOT.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source: </a:t>
            </a:r>
            <a:r>
              <a:rPr lang="en-US" sz="1200" b="0" kern="1200" baseline="0" dirty="0">
                <a:solidFill>
                  <a:schemeClr val="tx1"/>
                </a:solidFill>
                <a:effectLst/>
                <a:latin typeface="+mn-lt"/>
                <a:ea typeface="+mn-ea"/>
                <a:cs typeface="+mn-cs"/>
              </a:rPr>
              <a:t>Institute for Transportation at Iowa State University</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1</a:t>
            </a:fld>
            <a:endParaRPr lang="en-US"/>
          </a:p>
        </p:txBody>
      </p:sp>
    </p:spTree>
    <p:extLst>
      <p:ext uri="{BB962C8B-B14F-4D97-AF65-F5344CB8AC3E}">
        <p14:creationId xmlns:p14="http://schemas.microsoft.com/office/powerpoint/2010/main" val="3939968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Uncontrolled intersections are locations that do not have Stop or Yield signs. Drivers should use caution when approaching and passing through these intersections. Be aware that buildings, tall corn, and other items can limit your view of traffic approaching on other legs of the intersection. You should never rely on dust along a crossroad to indicate that a vehicle is approaching. The appropriate action is to slow down when approaching an uncontrolled intersection and be prepared to stop. If you can’t see, come to a stop (as you would at a Stop sign) and check the crossroad to determine when it is safe to proceed.</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Information source:</a:t>
            </a:r>
          </a:p>
          <a:p>
            <a:r>
              <a:rPr lang="en-US" dirty="0"/>
              <a:t>Iowa Department of Transportation. 2024. </a:t>
            </a:r>
            <a:r>
              <a:rPr lang="en-US" i="1" dirty="0"/>
              <a:t>Iowa Driver’s License Manual</a:t>
            </a:r>
            <a:r>
              <a:rPr lang="en-US" i="0" dirty="0"/>
              <a:t>. https://iowadot.gov/mvd/driverslicense/dlmanual/dlmanual.pdf. </a:t>
            </a:r>
            <a:endParaRPr lang="en-US" i="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Crawford County, IA. </a:t>
            </a:r>
            <a:r>
              <a:rPr lang="en-US"/>
              <a:t>https</a:t>
            </a:r>
            <a:r>
              <a:rPr lang="en-US" dirty="0"/>
              <a:t>://www.news.iowadot.gov/.a</a:t>
            </a:r>
            <a:r>
              <a:rPr lang="en-US"/>
              <a:t>/6a00e552358ec4883401b8d1971379970c-pi</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10</a:t>
            </a:fld>
            <a:endParaRPr lang="en-US"/>
          </a:p>
        </p:txBody>
      </p:sp>
    </p:spTree>
    <p:extLst>
      <p:ext uri="{BB962C8B-B14F-4D97-AF65-F5344CB8AC3E}">
        <p14:creationId xmlns:p14="http://schemas.microsoft.com/office/powerpoint/2010/main" val="2338595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Narrow bridges are also present on rural roads and generally don’t allow for two vehicles to pass each other at the same time. Drivers should watch for signs indicating that a narrow bridge is ahead and slow down and prepare to stop if another vehicle is approaching in the other direction. Regardless, it is also a good idea to slow down when approaching a narrow bridge, as the roadway width will not be as great and there will be less room to maneuver.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Information source:</a:t>
            </a:r>
          </a:p>
          <a:p>
            <a:r>
              <a:rPr lang="en-US" dirty="0"/>
              <a:t>Iowa Department of Transportation. 2024. </a:t>
            </a:r>
            <a:r>
              <a:rPr lang="en-US" i="1" dirty="0"/>
              <a:t>Iowa Driver’s License Manual</a:t>
            </a:r>
            <a:r>
              <a:rPr lang="en-US" i="0" dirty="0"/>
              <a:t>. https://iowadot.gov/mvd/driverslicense/dlmanual/dlmanual.pdf. </a:t>
            </a:r>
            <a:endParaRPr lang="en-US" i="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sz="1200" b="0" kern="1200" baseline="0" dirty="0">
                <a:solidFill>
                  <a:schemeClr val="tx1"/>
                </a:solidFill>
                <a:effectLst/>
                <a:latin typeface="+mn-lt"/>
                <a:ea typeface="+mn-ea"/>
                <a:cs typeface="+mn-cs"/>
              </a:rPr>
              <a:t>Institute for Transportation at Iowa State University</a:t>
            </a:r>
            <a:endParaRPr lang="en-US" b="1" dirty="0"/>
          </a:p>
        </p:txBody>
      </p:sp>
      <p:sp>
        <p:nvSpPr>
          <p:cNvPr id="4" name="Slide Number Placeholder 3"/>
          <p:cNvSpPr>
            <a:spLocks noGrp="1"/>
          </p:cNvSpPr>
          <p:nvPr>
            <p:ph type="sldNum" sz="quarter" idx="5"/>
          </p:nvPr>
        </p:nvSpPr>
        <p:spPr/>
        <p:txBody>
          <a:bodyPr/>
          <a:lstStyle/>
          <a:p>
            <a:fld id="{2B6DCC10-9A3A-476B-B37A-4F18C7F74268}" type="slidenum">
              <a:rPr lang="en-US" smtClean="0"/>
              <a:t>11</a:t>
            </a:fld>
            <a:endParaRPr lang="en-US"/>
          </a:p>
        </p:txBody>
      </p:sp>
    </p:spTree>
    <p:extLst>
      <p:ext uri="{BB962C8B-B14F-4D97-AF65-F5344CB8AC3E}">
        <p14:creationId xmlns:p14="http://schemas.microsoft.com/office/powerpoint/2010/main" val="3329272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roadways have a paved travel way and gravel or earth shoulders. Due to edge rut, there may be a vertical drop off between the paved roadway and the shoulder. Additionally, your vehicle will maneuver differently on a gravel surface compared to a paved surface. If you drift onto an unpaved shoulder, don’t jerk the wheel to get back on the roadway. Instead, ease off the accelerator to slow down without braking. Once you have slowed, slowly apply steering to regain the roadway/lane. If you encounter resistance, do not apply excessive steering, but, rather, continue to slow down and be prepared to climb back up the edge of the pavement slowly. When you begin to regain the roadway/lane, continue to ease back to your intended path and, once you’re back in it, reaccelerate.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Information 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MBPublicInsurance</a:t>
            </a:r>
            <a:r>
              <a:rPr lang="en-US" b="0" dirty="0"/>
              <a:t>. </a:t>
            </a:r>
            <a:r>
              <a:rPr lang="en-US" b="0" i="0" dirty="0"/>
              <a:t>60 Second Driver - Off-Road Recovery.</a:t>
            </a:r>
            <a:r>
              <a:rPr lang="en-US" b="0" dirty="0"/>
              <a:t> https://www.youtube.com/watch?v=OQqy9WhPsYg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sz="1200" b="0" kern="1200" baseline="0" dirty="0">
                <a:solidFill>
                  <a:schemeClr val="tx1"/>
                </a:solidFill>
                <a:effectLst/>
                <a:latin typeface="+mn-lt"/>
                <a:ea typeface="+mn-ea"/>
                <a:cs typeface="+mn-cs"/>
              </a:rPr>
              <a:t>Institute for Transportation at Iowa State University</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12</a:t>
            </a:fld>
            <a:endParaRPr lang="en-US"/>
          </a:p>
        </p:txBody>
      </p:sp>
    </p:spTree>
    <p:extLst>
      <p:ext uri="{BB962C8B-B14F-4D97-AF65-F5344CB8AC3E}">
        <p14:creationId xmlns:p14="http://schemas.microsoft.com/office/powerpoint/2010/main" val="2236699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 zone statistics from Iowa do not show large numbers of crashes involving younger drivers, but the nature of these areas still present a challenge. Work zones represent a change from the normal driving environment. As a result, work zones present drivers with various dangers, including speed differentials between vehicles, lane changes, closures and merges, potential uneven driving surfaces or material debris in the roadway, and the presence of workers in close proximity to the travel lane.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Information sources:</a:t>
            </a:r>
          </a:p>
          <a:p>
            <a:r>
              <a:rPr lang="en-US" dirty="0"/>
              <a:t>Iowa Department of Transportation. 2024. </a:t>
            </a:r>
            <a:r>
              <a:rPr lang="en-US" i="1" dirty="0"/>
              <a:t>Iowa Driver’s License Manual</a:t>
            </a:r>
            <a:r>
              <a:rPr lang="en-US" i="0" dirty="0"/>
              <a:t>. https://iowadot.gov/mvd/driverslicense/dlmanual/dlmanual.pdf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Ford, G. L., Jr., and D, L. </a:t>
            </a:r>
            <a:r>
              <a:rPr lang="en-US" dirty="0" err="1"/>
              <a:t>Picha</a:t>
            </a:r>
            <a:r>
              <a:rPr lang="en-US" dirty="0"/>
              <a:t>. 2000. </a:t>
            </a:r>
            <a:r>
              <a:rPr lang="en-US" b="0" dirty="0"/>
              <a:t>Teenage Drivers’ Understanding of Traffic Control Devices. </a:t>
            </a:r>
            <a:r>
              <a:rPr lang="en-US" b="0" i="1" dirty="0"/>
              <a:t>Transportation Research Record: Journal of the Transportation Research Board</a:t>
            </a:r>
            <a:r>
              <a:rPr lang="en-US" b="0" dirty="0"/>
              <a:t>, Vol. 1708.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sz="1200" b="0" kern="1200" baseline="0" dirty="0">
                <a:solidFill>
                  <a:schemeClr val="tx1"/>
                </a:solidFill>
                <a:effectLst/>
                <a:latin typeface="+mn-lt"/>
                <a:ea typeface="+mn-ea"/>
                <a:cs typeface="+mn-cs"/>
              </a:rPr>
              <a:t>Institute for Transportation at Iowa State University</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13</a:t>
            </a:fld>
            <a:endParaRPr lang="en-US"/>
          </a:p>
        </p:txBody>
      </p:sp>
    </p:spTree>
    <p:extLst>
      <p:ext uri="{BB962C8B-B14F-4D97-AF65-F5344CB8AC3E}">
        <p14:creationId xmlns:p14="http://schemas.microsoft.com/office/powerpoint/2010/main" val="2540223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of the different things going on in a work zone can be overwhelming to a younger driver, so there are a few basics to keep in mind. First, orange is the color of work zones, and all the signs and devices pertaining to the work zone are going to be this color. However, pavement markings will remain the normal yellow or white color. When driving through a work zone, focus on driving, follow the posted speed limit, be prepared to slow down for other vehicles or equipment, and follow detour signing (not your GPS), as well as any personnel directing traffic, such as flaggers. It is best to keep a bit of distance between your vehicle and the one ahead of you. Be prepared for lane changes, and if a lane is closed, merge into the adjacent lane as soon as possible (not at the last second). Finally, be patient, as being frustrated by road work or the behaviors of other drivers will distract you from your primary task, which is to drive safely.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be aware that speed limits may be lowered during construction, so pay attention to signing.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Information sources:</a:t>
            </a:r>
          </a:p>
          <a:p>
            <a:r>
              <a:rPr lang="en-US" dirty="0"/>
              <a:t>Iowa Department of Transportation. 2024. </a:t>
            </a:r>
            <a:r>
              <a:rPr lang="en-US" i="1" dirty="0"/>
              <a:t>Iowa Driver’s License Manual</a:t>
            </a:r>
            <a:r>
              <a:rPr lang="en-US" i="0" dirty="0"/>
              <a:t>. https://iowadot.gov/mvd/driverslicense/dlmanual/dlmanual.pdf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National </a:t>
            </a:r>
            <a:r>
              <a:rPr lang="en-US" dirty="0" err="1"/>
              <a:t>Workzone</a:t>
            </a:r>
            <a:r>
              <a:rPr lang="en-US" dirty="0"/>
              <a:t> Safety information Clearinghouse. </a:t>
            </a:r>
            <a:r>
              <a:rPr lang="en-US" i="0" dirty="0"/>
              <a:t>Teenage Drivers.</a:t>
            </a:r>
            <a:r>
              <a:rPr lang="en-US" dirty="0"/>
              <a:t> https://workzonesafety.org/work_zone_topics/teenage-drivers/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Washington Department of Transportation. Work Zone Safety Driving Tips. https://www.wsdot.wa.gov/safety/brake/pdf/WorkZoneSafetyDrivingTips.pdf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 Zone Safe. https://work-zone-safe.teachable.com/p/about2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sz="1200" b="0" kern="1200" baseline="0" dirty="0">
                <a:solidFill>
                  <a:schemeClr val="tx1"/>
                </a:solidFill>
                <a:effectLst/>
                <a:latin typeface="+mn-lt"/>
                <a:ea typeface="+mn-ea"/>
                <a:cs typeface="+mn-cs"/>
              </a:rPr>
              <a:t>Institute for Transportation at Iowa State University</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14</a:t>
            </a:fld>
            <a:endParaRPr lang="en-US"/>
          </a:p>
        </p:txBody>
      </p:sp>
    </p:spTree>
    <p:extLst>
      <p:ext uri="{BB962C8B-B14F-4D97-AF65-F5344CB8AC3E}">
        <p14:creationId xmlns:p14="http://schemas.microsoft.com/office/powerpoint/2010/main" val="3702025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Weather can present a challenge for younger drivers. While you are likely to have practiced in different rain and snow conditions, it often takes years of experience to be fully prepared for driving in these conditions, which can widely vary by roadway location. Iowa crash data bears out that weather does present challenges to younger drivers, with </a:t>
            </a:r>
            <a:r>
              <a:rPr lang="en-US" dirty="0">
                <a:latin typeface="Arial" panose="020B0604020202020204" pitchFamily="34" charset="0"/>
                <a:cs typeface="Arial" panose="020B0604020202020204" pitchFamily="34" charset="0"/>
              </a:rPr>
              <a:t>6.6% of all crashes involving drivers under the age of 16 and 5.7% of crashes involving drivers between the ages of 16 and 18 occurring in the rain.</a:t>
            </a:r>
          </a:p>
          <a:p>
            <a:endParaRPr lang="en-US" dirty="0"/>
          </a:p>
          <a:p>
            <a:r>
              <a:rPr lang="en-US" dirty="0"/>
              <a:t>Despite the challenges that weather conditions present, there are steps that can be taken to help you drive safely. First, be prepared by knowing what the weather will be. If severe weather is forecasted, whether that be a thunderstorm, blowing snow, ice, etc., consider postponing or cancelling your trip, especially if it is not necessary. If you do need to travel, slow down as you drive, and increase the distance between your vehicle and the ones ahead of you. Be aware that the driving surface may be slippery, so begin to slow and stop further in advance. Never use your cruise control during snowy, rainy, or icy conditions. Using cruise control during inclement weather can result in your vehicle losing traction unexpectedly. Finally, many vehicles are now equipped with antilock brakes. If you have an equipped vehicle, be familiar with how they activate and feel. For example, you might practice driving and braking in an empty parking lot after a snowfall to have a chance to activate the antilock braking system in a controlled environment.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Information sources:</a:t>
            </a:r>
          </a:p>
          <a:p>
            <a:r>
              <a:rPr lang="en-US" dirty="0"/>
              <a:t>Iowa Department of Transportation. 2024. </a:t>
            </a:r>
            <a:r>
              <a:rPr lang="en-US" i="1" dirty="0"/>
              <a:t>Iowa Driver’s License Manual</a:t>
            </a:r>
            <a:r>
              <a:rPr lang="en-US" i="0" dirty="0"/>
              <a:t>. https://iowadot.gov/mvd/driverslicense/dlmanual/dlmanual.pdf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Iowa Department of Transportation. 2024. Iowa Crash Analysis Tool. https://icat.iowadot.gov/</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Galina </a:t>
            </a:r>
            <a:r>
              <a:rPr lang="en-US" dirty="0" err="1"/>
              <a:t>Gutarin</a:t>
            </a:r>
            <a:r>
              <a:rPr lang="en-US" dirty="0"/>
              <a:t>/</a:t>
            </a:r>
            <a:r>
              <a:rPr lang="en-US" dirty="0" err="1"/>
              <a:t>Shutterstock.com</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15</a:t>
            </a:fld>
            <a:endParaRPr lang="en-US"/>
          </a:p>
        </p:txBody>
      </p:sp>
    </p:spTree>
    <p:extLst>
      <p:ext uri="{BB962C8B-B14F-4D97-AF65-F5344CB8AC3E}">
        <p14:creationId xmlns:p14="http://schemas.microsoft.com/office/powerpoint/2010/main" val="2046695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endParaRPr lang="en-US" dirty="0"/>
          </a:p>
          <a:p>
            <a:r>
              <a:rPr lang="en-US" dirty="0"/>
              <a:t>The effects of rain on a roadway are primary related to producing slickness on the driving surface and the impact of that slickness on vehicle traction. When it is raining, turn your wipers and headlights on. To ensure that you do not lose control, do not use cruise control, slow down and keep distance between your vehicle and the ones ahead of you, and use your brakes cautiously (i.e., don’t hard brake). Be aware that there is a potential to hydroplane (or slide across the roadway surface when braking) because of a loss of friction from roadway slickness or standing water. In some cases, rain washes oil and other material off the roadway, which can also reduce friction.</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Information sources:</a:t>
            </a:r>
          </a:p>
          <a:p>
            <a:r>
              <a:rPr lang="en-US" dirty="0"/>
              <a:t>Iowa Department of Transportation. 2024. </a:t>
            </a:r>
            <a:r>
              <a:rPr lang="en-US" i="1" dirty="0"/>
              <a:t>Iowa Driver’s License Manual</a:t>
            </a:r>
            <a:r>
              <a:rPr lang="en-US" i="0" dirty="0"/>
              <a:t>. https://iowadot.gov/mvd/driverslicense/dlmanual/dlmanual.pdf</a:t>
            </a:r>
          </a:p>
          <a:p>
            <a:endParaRPr lang="en-US" dirty="0"/>
          </a:p>
          <a:p>
            <a:r>
              <a:rPr lang="en-US" dirty="0"/>
              <a:t>AAA. 2022. </a:t>
            </a:r>
            <a:r>
              <a:rPr lang="en-US" i="1" dirty="0"/>
              <a:t>Wet Weather Driving Tips</a:t>
            </a:r>
            <a:r>
              <a:rPr lang="en-US" dirty="0"/>
              <a:t>. https://exchange.aaa.com/safety/driving-advice/wet-weather-driving-tips/  </a:t>
            </a:r>
          </a:p>
          <a:p>
            <a:endParaRPr lang="en-US" dirty="0"/>
          </a:p>
          <a:p>
            <a:r>
              <a:rPr lang="en-US" dirty="0"/>
              <a:t>San Jose Fire Department. </a:t>
            </a:r>
            <a:r>
              <a:rPr lang="en-US" i="1" dirty="0"/>
              <a:t>10 Tips for Driving in the Rain</a:t>
            </a:r>
            <a:r>
              <a:rPr lang="en-US" dirty="0"/>
              <a:t>. https://www.youtube.com/watch?v=seMOxk6AVvY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dirty="0" err="1"/>
              <a:t>LeManna</a:t>
            </a:r>
            <a:r>
              <a:rPr lang="en-US" dirty="0"/>
              <a:t>/</a:t>
            </a:r>
            <a:r>
              <a:rPr lang="en-US" dirty="0" err="1"/>
              <a:t>Shutterstock.com</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16</a:t>
            </a:fld>
            <a:endParaRPr lang="en-US"/>
          </a:p>
        </p:txBody>
      </p:sp>
    </p:spTree>
    <p:extLst>
      <p:ext uri="{BB962C8B-B14F-4D97-AF65-F5344CB8AC3E}">
        <p14:creationId xmlns:p14="http://schemas.microsoft.com/office/powerpoint/2010/main" val="3671040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snowstorms, make sure to clean off all windows before you begin to drive (don’t count on the snow to just blow off). Also, clean off your headlights and taillights so you can be visible to other vehicles in low-visibility conditions. While a road may look clear, there is the potential for black ice. This is especially true around bridges where a difference in roadway temperatures can cause ice to form on the bridge before other portions of the roadway. However, black ice can be present anywhere, so always anticipate a roadway being slippery. When you begin to drive in snow or on ice, accelerate slowly (don’t just step on the gas). You want to begin moving slowly and keep control of your vehicle. Once again, do not use your cruise control. As always, drive slowly and maintain your distance from other vehicles. When braking, brake while travelling straight (don’t turn the wheel and brake). Bear in mind that on snowy and icy surfaces, it can take up to 10 times the distance to stop compared to normal distances.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Information sources:</a:t>
            </a:r>
          </a:p>
          <a:p>
            <a:r>
              <a:rPr lang="en-US" dirty="0"/>
              <a:t>Iowa Department of Transportation. 2024. </a:t>
            </a:r>
            <a:r>
              <a:rPr lang="en-US" i="1" dirty="0"/>
              <a:t>Iowa Driver’s License Manual</a:t>
            </a:r>
            <a:r>
              <a:rPr lang="en-US" i="0" dirty="0"/>
              <a:t>. https://iowadot.gov/mvd/driverslicense/dlmanual/dlmanual.pdf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Clear Roads. 2024. </a:t>
            </a:r>
            <a:r>
              <a:rPr lang="en-US" i="1" dirty="0"/>
              <a:t>Winter Driving</a:t>
            </a:r>
            <a:r>
              <a:rPr lang="en-US" dirty="0"/>
              <a:t>. https://www.clearroads.org/winter-driving-tips/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Iowa Department of Transportation. 2024. </a:t>
            </a:r>
            <a:r>
              <a:rPr lang="en-US" i="1" dirty="0"/>
              <a:t>Winter Travel Information</a:t>
            </a:r>
            <a:r>
              <a:rPr lang="en-US" dirty="0"/>
              <a:t>. https://iowadot.gov/maintenance/winter-operations/winter-travel-information.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dirty="0" err="1"/>
              <a:t>LeManna</a:t>
            </a:r>
            <a:r>
              <a:rPr lang="en-US" dirty="0"/>
              <a:t>/</a:t>
            </a:r>
            <a:r>
              <a:rPr lang="en-US" dirty="0" err="1"/>
              <a:t>Shutterstock.com</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17</a:t>
            </a:fld>
            <a:endParaRPr lang="en-US"/>
          </a:p>
        </p:txBody>
      </p:sp>
    </p:spTree>
    <p:extLst>
      <p:ext uri="{BB962C8B-B14F-4D97-AF65-F5344CB8AC3E}">
        <p14:creationId xmlns:p14="http://schemas.microsoft.com/office/powerpoint/2010/main" val="1641962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endParaRPr lang="en-US" dirty="0"/>
          </a:p>
          <a:p>
            <a:r>
              <a:rPr lang="en-US" dirty="0"/>
              <a:t>In addition to focusing on keeping your vehicle under control in winter weather, you also need to be prepared to operate it in the vicinity of snowplows. When you are approaching a snowplow, particularly when coming up from behind, approach at a reduced speed and keep your distance. Never pass a plow on the shoulder. If you do need to pass a plow, stay back until you have determined you can safely complete the pass—this means no oncoming traffic is approaching and you have good visibility. Visibility is key for two reasons: (1) blowing snow from the plow can restrict your ability to see and (2) blowing snow, and blind spots on the plow equipment in general, can limit the ability of a plow operator to see you.</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Information sources:</a:t>
            </a:r>
          </a:p>
          <a:p>
            <a:r>
              <a:rPr lang="en-US" dirty="0"/>
              <a:t>Iowa Department of Transportation. 2024. </a:t>
            </a:r>
            <a:r>
              <a:rPr lang="en-US" i="1" dirty="0"/>
              <a:t>Iowa Driver’s License Manual</a:t>
            </a:r>
            <a:r>
              <a:rPr lang="en-US" i="0" dirty="0"/>
              <a:t>. https://iowadot.gov/mvd/driverslicense/dlmanual/dlmanual.pdf</a:t>
            </a:r>
          </a:p>
          <a:p>
            <a:endParaRPr lang="en-US" dirty="0"/>
          </a:p>
          <a:p>
            <a:r>
              <a:rPr lang="en-US" dirty="0"/>
              <a:t>Illinois Department of Transportation. </a:t>
            </a:r>
            <a:r>
              <a:rPr lang="en-US" i="1" dirty="0"/>
              <a:t>Don’t Crowd the Plow</a:t>
            </a:r>
            <a:r>
              <a:rPr lang="en-US" dirty="0"/>
              <a:t>. https://www.youtube.com/watch?v=KoKxZegdRwk&amp;t=6s.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source:</a:t>
            </a:r>
          </a:p>
          <a:p>
            <a:r>
              <a:rPr lang="en-US" dirty="0"/>
              <a:t>Iowa State Patrol, Iowa DOT</a:t>
            </a:r>
          </a:p>
        </p:txBody>
      </p:sp>
      <p:sp>
        <p:nvSpPr>
          <p:cNvPr id="4" name="Slide Number Placeholder 3"/>
          <p:cNvSpPr>
            <a:spLocks noGrp="1"/>
          </p:cNvSpPr>
          <p:nvPr>
            <p:ph type="sldNum" sz="quarter" idx="5"/>
          </p:nvPr>
        </p:nvSpPr>
        <p:spPr/>
        <p:txBody>
          <a:bodyPr/>
          <a:lstStyle/>
          <a:p>
            <a:fld id="{2B6DCC10-9A3A-476B-B37A-4F18C7F74268}" type="slidenum">
              <a:rPr lang="en-US" smtClean="0"/>
              <a:t>18</a:t>
            </a:fld>
            <a:endParaRPr lang="en-US"/>
          </a:p>
        </p:txBody>
      </p:sp>
    </p:spTree>
    <p:extLst>
      <p:ext uri="{BB962C8B-B14F-4D97-AF65-F5344CB8AC3E}">
        <p14:creationId xmlns:p14="http://schemas.microsoft.com/office/powerpoint/2010/main" val="2228996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endParaRPr lang="en-US" dirty="0"/>
          </a:p>
          <a:p>
            <a:r>
              <a:rPr lang="en-US" dirty="0"/>
              <a:t>Other weather conditions can present different challenges to drivers. Fog limits visibility, so you will need to turn your headlights on. Remember to use your low beams, as the bright lights will only reflect off the fog. Slow down until your speed matches your ability to see. If you think it is unsafe to drive because visibility is so poor, get off the roadway and find a safe place to park. Do not park on the roadside/shoulder.</a:t>
            </a:r>
          </a:p>
          <a:p>
            <a:endParaRPr lang="en-US" dirty="0"/>
          </a:p>
          <a:p>
            <a:r>
              <a:rPr lang="en-US" dirty="0"/>
              <a:t>If you encounter flooding or water over the roadway, do not attempt to drive through it. Even a small amount of running water can sweep away a vehicle. The roadway may also be washed out.  </a:t>
            </a:r>
          </a:p>
          <a:p>
            <a:endParaRPr lang="en-US" dirty="0"/>
          </a:p>
          <a:p>
            <a:r>
              <a:rPr lang="en-US" dirty="0"/>
              <a:t>If you are in the vicinity of a tornado, seek sturdy shelter, but don’t park under and overpass or seek refuge under a bridge. If you can’t get to shelter, pull off the roadway, get your head below window level, and keep your seatbelt on. Cover your head to shield it from glass and debris. Another option is to take cover in a low-lying ditch or ravine, but once again, cover your head.</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Information source:</a:t>
            </a:r>
          </a:p>
          <a:p>
            <a:r>
              <a:rPr lang="en-US" dirty="0"/>
              <a:t>Iowa Department of Transportation. 2024. </a:t>
            </a:r>
            <a:r>
              <a:rPr lang="en-US" i="1" dirty="0"/>
              <a:t>Iowa Driver’s License Manual</a:t>
            </a:r>
            <a:r>
              <a:rPr lang="en-US" i="0" dirty="0"/>
              <a:t>. https://iowadot.gov/mvd/driverslicense/dlmanual/dlmanual.pdf</a:t>
            </a:r>
          </a:p>
          <a:p>
            <a:endParaRPr lang="en-US" dirty="0"/>
          </a:p>
          <a:p>
            <a:r>
              <a:rPr lang="en-US" dirty="0"/>
              <a:t>Image source: National Oceanic and Atmospheric Administration</a:t>
            </a:r>
          </a:p>
        </p:txBody>
      </p:sp>
      <p:sp>
        <p:nvSpPr>
          <p:cNvPr id="4" name="Slide Number Placeholder 3"/>
          <p:cNvSpPr>
            <a:spLocks noGrp="1"/>
          </p:cNvSpPr>
          <p:nvPr>
            <p:ph type="sldNum" sz="quarter" idx="5"/>
          </p:nvPr>
        </p:nvSpPr>
        <p:spPr/>
        <p:txBody>
          <a:bodyPr/>
          <a:lstStyle/>
          <a:p>
            <a:fld id="{2B6DCC10-9A3A-476B-B37A-4F18C7F74268}" type="slidenum">
              <a:rPr lang="en-US" smtClean="0"/>
              <a:t>19</a:t>
            </a:fld>
            <a:endParaRPr lang="en-US"/>
          </a:p>
        </p:txBody>
      </p:sp>
    </p:spTree>
    <p:extLst>
      <p:ext uri="{BB962C8B-B14F-4D97-AF65-F5344CB8AC3E}">
        <p14:creationId xmlns:p14="http://schemas.microsoft.com/office/powerpoint/2010/main" val="237272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kern="1200" dirty="0">
                <a:solidFill>
                  <a:schemeClr val="tx1"/>
                </a:solidFill>
                <a:effectLst/>
                <a:latin typeface="+mn-lt"/>
                <a:ea typeface="+mn-ea"/>
                <a:cs typeface="+mn-cs"/>
              </a:rPr>
              <a:t>The learning objectives for this module are the following:</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Identify the challenges that different roadways and conditions present</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Understand the steps you can take to safely drive on challenging roadways and in different conditions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source: </a:t>
            </a:r>
            <a:r>
              <a:rPr lang="en-US" sz="1200" b="0" kern="1200" baseline="0" dirty="0">
                <a:solidFill>
                  <a:schemeClr val="tx1"/>
                </a:solidFill>
                <a:effectLst/>
                <a:latin typeface="+mn-lt"/>
                <a:ea typeface="+mn-ea"/>
                <a:cs typeface="+mn-cs"/>
              </a:rPr>
              <a:t>Institute for Transportation at Iowa State University</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2</a:t>
            </a:fld>
            <a:endParaRPr lang="en-US"/>
          </a:p>
        </p:txBody>
      </p:sp>
    </p:spTree>
    <p:extLst>
      <p:ext uri="{BB962C8B-B14F-4D97-AF65-F5344CB8AC3E}">
        <p14:creationId xmlns:p14="http://schemas.microsoft.com/office/powerpoint/2010/main" val="28668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endParaRPr lang="en-US" dirty="0"/>
          </a:p>
          <a:p>
            <a:r>
              <a:rPr lang="en-US" dirty="0"/>
              <a:t>Skidding can occur in any of the different situations previously discussed, including on gravel roads, during inclement weather, and even on dry pavements if the surface has become polished and lacks friction. If you ever find yourself in a skid, there are a few different things you should do. If it is your rear wheels that are skidding, ease off the accelerator to slow down or take your foot off the brake. Don’t brake suddenly. Initially, steer in the direction you want your front wheels to go, and then counter-steer in the direction you want to go. Once you are travelling straight and have slowed, shift back into drive and slowly accelerate.</a:t>
            </a:r>
          </a:p>
          <a:p>
            <a:endParaRPr lang="en-US" dirty="0"/>
          </a:p>
          <a:p>
            <a:r>
              <a:rPr lang="en-US" dirty="0"/>
              <a:t>If it is your front tires that are skidding, again, ease off the accelerator to slow down or take your foot off the brake. Don’t brake suddenly. If you were making a turn when the skid began, leave your wheels turned and wait for the front wheels to begin to grip the road again. Once you have traction, steer in your desired direction, and then, once you are going straight, shift back into drive and slowly accelerate.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Information sources:</a:t>
            </a:r>
            <a:endParaRPr lang="en-US" b="0" dirty="0"/>
          </a:p>
          <a:p>
            <a:r>
              <a:rPr lang="en-US" dirty="0"/>
              <a:t>Missouri Department of Transportation. 2022. </a:t>
            </a:r>
            <a:r>
              <a:rPr lang="en-US" i="1" dirty="0"/>
              <a:t>Recovering from a Skid</a:t>
            </a:r>
            <a:r>
              <a:rPr lang="en-US" dirty="0"/>
              <a:t>. https://www.modot.org/recovering-skid. </a:t>
            </a:r>
          </a:p>
          <a:p>
            <a:endParaRPr lang="en-US" dirty="0"/>
          </a:p>
          <a:p>
            <a:r>
              <a:rPr lang="en-US" dirty="0"/>
              <a:t>GEICO Insurance. </a:t>
            </a:r>
            <a:r>
              <a:rPr lang="en-US" i="1" dirty="0"/>
              <a:t>How to Correct a Skid</a:t>
            </a:r>
            <a:r>
              <a:rPr lang="en-US" dirty="0"/>
              <a:t>. https://www.youtube.com/watch?v=a3PQD_tv-bk.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Westwind Image2/</a:t>
            </a:r>
            <a:r>
              <a:rPr lang="en-US" dirty="0" err="1"/>
              <a:t>Shutterstock.com</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20</a:t>
            </a:fld>
            <a:endParaRPr lang="en-US"/>
          </a:p>
        </p:txBody>
      </p:sp>
    </p:spTree>
    <p:extLst>
      <p:ext uri="{BB962C8B-B14F-4D97-AF65-F5344CB8AC3E}">
        <p14:creationId xmlns:p14="http://schemas.microsoft.com/office/powerpoint/2010/main" val="1209414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endParaRPr lang="en-US" dirty="0"/>
          </a:p>
          <a:p>
            <a:r>
              <a:rPr lang="en-US" dirty="0"/>
              <a:t>Another aspect of driving that presents a challenge to some younger drivers is parking. While it may seem basic, it does take practice, just like any other driving skill. Nationally, over 400 fatalities and 13,000 injuries occurred in parking lots/garages (all ages of drivers/not just teens). So, it is important to be aware of pedestrians in the vicinity of your vehicle and to keep in mind that someone may be behind you when you are backing out. Always look behind you as you back out and do not rely solely on a vehicle’s backup camera to see a pedestrian. In general, practice your parking skills. Start out by finding an empty parking lot. Take your time and use your mirrors when you need to, as well as look over your shoulder. When practicing, and once you’ve parked, get out of your vehicle and see how you did. Keep in mind that it will take time and practice to get good at lining up in the parking spot.</a:t>
            </a:r>
          </a:p>
          <a:p>
            <a:endParaRPr lang="en-US" dirty="0"/>
          </a:p>
          <a:p>
            <a:r>
              <a:rPr lang="en-US" dirty="0"/>
              <a:t>When you park a vehicle, be aware of and follow posted parking restrictions or prohibitions. Also, avoid parking in areas and in front of features such as crosswalks, fire hydrants, driveways, and railroad crossings.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Information sources:</a:t>
            </a:r>
          </a:p>
          <a:p>
            <a:r>
              <a:rPr lang="en-US" dirty="0"/>
              <a:t>Iowa Department of Transportation. 2024. </a:t>
            </a:r>
            <a:r>
              <a:rPr lang="en-US" i="1" dirty="0"/>
              <a:t>Iowa Driver’s License Manual</a:t>
            </a:r>
            <a:r>
              <a:rPr lang="en-US" i="0" dirty="0"/>
              <a:t>. https://iowadot.gov/mvd/driverslicense/dlmanual/dlmanual.pdf</a:t>
            </a:r>
          </a:p>
          <a:p>
            <a:endParaRPr lang="en-US" i="0" dirty="0"/>
          </a:p>
          <a:p>
            <a:r>
              <a:rPr lang="en-US" dirty="0"/>
              <a:t>National Safety Council</a:t>
            </a:r>
            <a:r>
              <a:rPr lang="en-US" i="0" dirty="0"/>
              <a:t> Injury Facts. 2024. </a:t>
            </a:r>
            <a:r>
              <a:rPr lang="en-US" i="1" dirty="0"/>
              <a:t>Crash Figures </a:t>
            </a:r>
            <a:r>
              <a:rPr lang="en-US" i="1" dirty="0" err="1"/>
              <a:t>Spreedsheet</a:t>
            </a:r>
            <a:r>
              <a:rPr lang="en-US" i="0" dirty="0"/>
              <a:t>. </a:t>
            </a:r>
            <a:r>
              <a:rPr lang="en-US" dirty="0"/>
              <a:t>https://injuryfacts.nsc.org/motor-vehicle/overview/type-of-crash/. </a:t>
            </a:r>
          </a:p>
          <a:p>
            <a:endParaRPr lang="en-US" dirty="0"/>
          </a:p>
          <a:p>
            <a:r>
              <a:rPr lang="en-US" dirty="0"/>
              <a:t>National Safety Council. </a:t>
            </a:r>
            <a:r>
              <a:rPr lang="en-US" i="1" dirty="0"/>
              <a:t>Backing Up and Parking Lessons for Teens</a:t>
            </a:r>
            <a:r>
              <a:rPr lang="en-US" dirty="0"/>
              <a:t>. https://www.youtube.com/watch?v=YGFI9FoHiOI&amp;t=1s. </a:t>
            </a:r>
          </a:p>
          <a:p>
            <a:endParaRPr lang="en-US" dirty="0"/>
          </a:p>
          <a:p>
            <a:r>
              <a:rPr lang="en-US" dirty="0"/>
              <a:t>International Parking Institute. </a:t>
            </a:r>
            <a:r>
              <a:rPr lang="en-US" i="1" dirty="0"/>
              <a:t>How To Park: The Must-Read Manual for Teen Drivers</a:t>
            </a:r>
            <a:r>
              <a:rPr lang="en-US" dirty="0"/>
              <a:t>. https://www.parking.org/wp-content/uploads/2015/12/How-to-Park.pdf.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Nicole Glass Photography/</a:t>
            </a:r>
            <a:r>
              <a:rPr lang="en-US" dirty="0" err="1"/>
              <a:t>Shutterstock.com</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21</a:t>
            </a:fld>
            <a:endParaRPr lang="en-US"/>
          </a:p>
        </p:txBody>
      </p:sp>
    </p:spTree>
    <p:extLst>
      <p:ext uri="{BB962C8B-B14F-4D97-AF65-F5344CB8AC3E}">
        <p14:creationId xmlns:p14="http://schemas.microsoft.com/office/powerpoint/2010/main" val="2485063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endParaRPr lang="en-US" dirty="0"/>
          </a:p>
          <a:p>
            <a:r>
              <a:rPr lang="en-US" dirty="0"/>
              <a:t>In general, and aside from the items discussed throughout these slides, there are some basic strategies to always employ to ensure that you are driving challenging roadways safely: </a:t>
            </a:r>
          </a:p>
          <a:p>
            <a:pPr marL="171450" indent="-171450">
              <a:buFont typeface="Arial" panose="020B0604020202020204" pitchFamily="34" charset="0"/>
              <a:buChar char="•"/>
            </a:pPr>
            <a:r>
              <a:rPr lang="en-US" dirty="0"/>
              <a:t>Planning ahead goes a long way toward being prepared. This includes knowing what the weather will be like, what to expect from traffic, and determining whether you should proceed with a trip. </a:t>
            </a:r>
          </a:p>
          <a:p>
            <a:pPr marL="171450" indent="-171450">
              <a:buFont typeface="Arial" panose="020B0604020202020204" pitchFamily="34" charset="0"/>
              <a:buChar char="•"/>
            </a:pPr>
            <a:r>
              <a:rPr lang="en-US" dirty="0"/>
              <a:t>As a young driver, it is important to minimize distractions in the vehicle so you can concentrate on the road. Always wear a seatbelt.</a:t>
            </a:r>
          </a:p>
          <a:p>
            <a:pPr marL="171450" indent="-171450">
              <a:buFont typeface="Arial" panose="020B0604020202020204" pitchFamily="34" charset="0"/>
              <a:buChar char="•"/>
            </a:pPr>
            <a:r>
              <a:rPr lang="en-US" dirty="0"/>
              <a:t>Don’t speed, drive at a reasonable speed, and when you need to pass, do so cautiously. Do not pass until you have adequate time to do so.  </a:t>
            </a:r>
          </a:p>
          <a:p>
            <a:pPr marL="171450" indent="-171450">
              <a:buFont typeface="Arial" panose="020B0604020202020204" pitchFamily="34" charset="0"/>
              <a:buChar char="•"/>
            </a:pPr>
            <a:r>
              <a:rPr lang="en-US" dirty="0"/>
              <a:t>On unpaved roads, be aware that the driving surface won’t be perfect and can have loose gravel, </a:t>
            </a:r>
            <a:r>
              <a:rPr lang="en-US" dirty="0" err="1"/>
              <a:t>washboarding</a:t>
            </a:r>
            <a:r>
              <a:rPr lang="en-US" dirty="0"/>
              <a:t>, etc. These can affect your ability to steer and control the vehicle.  </a:t>
            </a:r>
          </a:p>
          <a:p>
            <a:pPr marL="171450" indent="-171450">
              <a:buFont typeface="Arial" panose="020B0604020202020204" pitchFamily="34" charset="0"/>
              <a:buChar char="•"/>
            </a:pPr>
            <a:r>
              <a:rPr lang="en-US" dirty="0"/>
              <a:t>Watch for obstacles, whether they are slow-moving vehicles, animals, or other unexpected items in or adjacent to the roadway.</a:t>
            </a:r>
          </a:p>
          <a:p>
            <a:pPr marL="171450" indent="-171450">
              <a:buFont typeface="Arial" panose="020B0604020202020204" pitchFamily="34" charset="0"/>
              <a:buChar char="•"/>
            </a:pPr>
            <a:r>
              <a:rPr lang="en-US" dirty="0"/>
              <a:t>Be aware of approaching curves and hills, and slow down to the advised speed for that feature if one is posted.</a:t>
            </a:r>
          </a:p>
          <a:p>
            <a:pPr marL="171450" indent="-171450">
              <a:buFont typeface="Arial" panose="020B0604020202020204" pitchFamily="34" charset="0"/>
              <a:buChar char="•"/>
            </a:pPr>
            <a:r>
              <a:rPr lang="en-US" dirty="0"/>
              <a:t>Be prepared for emergencies and have a kit (especially in winter). Also, let someone know where you are going and the route you plan to take for a longer trip.</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Resources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Information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Texas Department of Insurance. </a:t>
            </a:r>
            <a:r>
              <a:rPr lang="en-US" i="1" dirty="0"/>
              <a:t>5 Tips for Safe Rural Driving</a:t>
            </a:r>
            <a:r>
              <a:rPr lang="en-US" dirty="0"/>
              <a:t>. https://www.tdi.texas.gov/tips/safety/driving-rural.html. </a:t>
            </a:r>
          </a:p>
          <a:p>
            <a:endParaRPr lang="en-US" dirty="0"/>
          </a:p>
          <a:p>
            <a:r>
              <a:rPr lang="en-US" dirty="0"/>
              <a:t>Safety Considerations When Driving on Rural Roads. http://vivoni.asu.edu/sonora/www/pages/safety_considerations_when_driving_on_rural_roads.pdf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sz="1200" kern="1200" dirty="0">
                <a:solidFill>
                  <a:schemeClr val="tx1"/>
                </a:solidFill>
                <a:latin typeface="+mn-lt"/>
                <a:ea typeface="+mn-ea"/>
                <a:cs typeface="+mn-cs"/>
              </a:rPr>
              <a:t>Frank Fennema</a:t>
            </a:r>
            <a:r>
              <a:rPr lang="en-US" dirty="0"/>
              <a:t>/Shutterstock.com</a:t>
            </a:r>
          </a:p>
        </p:txBody>
      </p:sp>
      <p:sp>
        <p:nvSpPr>
          <p:cNvPr id="4" name="Slide Number Placeholder 3"/>
          <p:cNvSpPr>
            <a:spLocks noGrp="1"/>
          </p:cNvSpPr>
          <p:nvPr>
            <p:ph type="sldNum" sz="quarter" idx="5"/>
          </p:nvPr>
        </p:nvSpPr>
        <p:spPr/>
        <p:txBody>
          <a:bodyPr/>
          <a:lstStyle/>
          <a:p>
            <a:fld id="{2B6DCC10-9A3A-476B-B37A-4F18C7F74268}" type="slidenum">
              <a:rPr lang="en-US" smtClean="0"/>
              <a:t>22</a:t>
            </a:fld>
            <a:endParaRPr lang="en-US"/>
          </a:p>
        </p:txBody>
      </p:sp>
    </p:spTree>
    <p:extLst>
      <p:ext uri="{BB962C8B-B14F-4D97-AF65-F5344CB8AC3E}">
        <p14:creationId xmlns:p14="http://schemas.microsoft.com/office/powerpoint/2010/main" val="3707468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resources that may be of use.</a:t>
            </a:r>
          </a:p>
        </p:txBody>
      </p:sp>
      <p:sp>
        <p:nvSpPr>
          <p:cNvPr id="4" name="Slide Number Placeholder 3"/>
          <p:cNvSpPr>
            <a:spLocks noGrp="1"/>
          </p:cNvSpPr>
          <p:nvPr>
            <p:ph type="sldNum" sz="quarter" idx="5"/>
          </p:nvPr>
        </p:nvSpPr>
        <p:spPr/>
        <p:txBody>
          <a:bodyPr/>
          <a:lstStyle/>
          <a:p>
            <a:fld id="{2B6DCC10-9A3A-476B-B37A-4F18C7F74268}" type="slidenum">
              <a:rPr lang="en-US" smtClean="0"/>
              <a:t>23</a:t>
            </a:fld>
            <a:endParaRPr lang="en-US"/>
          </a:p>
        </p:txBody>
      </p:sp>
    </p:spTree>
    <p:extLst>
      <p:ext uri="{BB962C8B-B14F-4D97-AF65-F5344CB8AC3E}">
        <p14:creationId xmlns:p14="http://schemas.microsoft.com/office/powerpoint/2010/main" val="1379039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younger drivers, different roadway features can present challenges. That is particularly true of rural roadways, where higher speeds, a different vehicle mix, and terrain features (among other items) can lead to a higher potential for crashes. In Iowa, the figures bear this out. Rural crashes involving teens are five times more likely to lead to death or severe injuries, and it is important for younger drivers to know that when crashes happen in rural areas, response times for fire, EMS, and police are longer. While most crashes for younger drivers happen in more developed areas, such as cities, a portion of crashes do happen on rural areas. For drivers under the age of 16, 5.6% of crashes happened on rural roads, while for drivers between the ages of 16 and 18, 2.8% of crashes happened on rural roads.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Information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Peek-Asa, C., C. Britton, T. Young, M. </a:t>
            </a:r>
            <a:r>
              <a:rPr lang="en-US" sz="1200" kern="1200" dirty="0" err="1">
                <a:solidFill>
                  <a:schemeClr val="tx1"/>
                </a:solidFill>
                <a:effectLst/>
                <a:latin typeface="+mn-lt"/>
                <a:ea typeface="+mn-ea"/>
                <a:cs typeface="+mn-cs"/>
              </a:rPr>
              <a:t>Pawlovich</a:t>
            </a:r>
            <a:r>
              <a:rPr lang="en-US" sz="1200" kern="1200" dirty="0">
                <a:solidFill>
                  <a:schemeClr val="tx1"/>
                </a:solidFill>
                <a:effectLst/>
                <a:latin typeface="+mn-lt"/>
                <a:ea typeface="+mn-ea"/>
                <a:cs typeface="+mn-cs"/>
              </a:rPr>
              <a:t>, and S. </a:t>
            </a:r>
            <a:r>
              <a:rPr lang="en-US" sz="1200" kern="1200" dirty="0" err="1">
                <a:solidFill>
                  <a:schemeClr val="tx1"/>
                </a:solidFill>
                <a:effectLst/>
                <a:latin typeface="+mn-lt"/>
                <a:ea typeface="+mn-ea"/>
                <a:cs typeface="+mn-cs"/>
              </a:rPr>
              <a:t>Falb</a:t>
            </a:r>
            <a:r>
              <a:rPr lang="en-US" sz="1200" kern="1200" dirty="0">
                <a:solidFill>
                  <a:schemeClr val="tx1"/>
                </a:solidFill>
                <a:effectLst/>
                <a:latin typeface="+mn-lt"/>
                <a:ea typeface="+mn-ea"/>
                <a:cs typeface="+mn-cs"/>
              </a:rPr>
              <a:t>. 2010. Teenage driver crash incidence and factors influencing crash injury by rurality. </a:t>
            </a:r>
            <a:r>
              <a:rPr lang="en-US" sz="1200" i="1" kern="1200" dirty="0">
                <a:solidFill>
                  <a:schemeClr val="tx1"/>
                </a:solidFill>
                <a:effectLst/>
                <a:latin typeface="+mn-lt"/>
                <a:ea typeface="+mn-ea"/>
                <a:cs typeface="+mn-cs"/>
              </a:rPr>
              <a:t>Journal of Safety Research</a:t>
            </a:r>
            <a:r>
              <a:rPr lang="en-US" sz="1200" kern="1200" dirty="0">
                <a:solidFill>
                  <a:schemeClr val="tx1"/>
                </a:solidFill>
                <a:effectLst/>
                <a:latin typeface="+mn-lt"/>
                <a:ea typeface="+mn-ea"/>
                <a:cs typeface="+mn-cs"/>
              </a:rPr>
              <a:t>, Vol. 41, No. 6, pp. 487–492.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Oneyear, N. 2023. Factors Contributing to Younger Driver Crashes. Data Report. Iowa Department of Transportation.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Federal Highway Administration </a:t>
            </a:r>
          </a:p>
        </p:txBody>
      </p:sp>
      <p:sp>
        <p:nvSpPr>
          <p:cNvPr id="4" name="Slide Number Placeholder 3"/>
          <p:cNvSpPr>
            <a:spLocks noGrp="1"/>
          </p:cNvSpPr>
          <p:nvPr>
            <p:ph type="sldNum" sz="quarter" idx="5"/>
          </p:nvPr>
        </p:nvSpPr>
        <p:spPr/>
        <p:txBody>
          <a:bodyPr/>
          <a:lstStyle/>
          <a:p>
            <a:fld id="{2B6DCC10-9A3A-476B-B37A-4F18C7F74268}" type="slidenum">
              <a:rPr lang="en-US" smtClean="0"/>
              <a:t>3</a:t>
            </a:fld>
            <a:endParaRPr lang="en-US"/>
          </a:p>
        </p:txBody>
      </p:sp>
    </p:spTree>
    <p:extLst>
      <p:ext uri="{BB962C8B-B14F-4D97-AF65-F5344CB8AC3E}">
        <p14:creationId xmlns:p14="http://schemas.microsoft.com/office/powerpoint/2010/main" val="2971489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r>
              <a:rPr lang="en-US" dirty="0"/>
              <a:t>There are several features of rural roadways that may present challenges to drivers, but especially to younger drivers who may be encountering them for the first time or infrequently. Many roads in rural areas are unpaved gravel roadways, which have several features that drivers need to be aware of and be prepared for. The gravel may become loose and cause traction and stability problems, and </a:t>
            </a:r>
            <a:r>
              <a:rPr lang="en-US" dirty="0" err="1"/>
              <a:t>washboarding</a:t>
            </a:r>
            <a:r>
              <a:rPr lang="en-US" dirty="0"/>
              <a:t>, or ripples in the roadway surface, may also be present. Some rural roadways have soft (or no) shoulders, and dust and heavy vegetation may impact visibility. Larger vehicles, specifically farm equipment, may also be encountered. Rural roads often have uncontrolled intersections where no traffic approaching the intersection is presented with a Stop or Yield sign but is rather expected to yield the right-of-way if needed. Some rural roadways are narrower, and many roadways have steeper hills and sharper curves. Drivers should slow down when approaching steeper hills and sharper curves and be prepared to encounter approaching traffic in the opposite direction.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Information source:</a:t>
            </a:r>
          </a:p>
          <a:p>
            <a:r>
              <a:rPr lang="en-US" dirty="0"/>
              <a:t>Iowa Department of Transportation. 2024. </a:t>
            </a:r>
            <a:r>
              <a:rPr lang="en-US" i="1" dirty="0"/>
              <a:t>Iowa Driver’s License Manual</a:t>
            </a:r>
            <a:r>
              <a:rPr lang="en-US" i="0" dirty="0"/>
              <a:t>. https://iowadot.gov/mvd/driverslicense/dlmanual/dlmanual.pdf. </a:t>
            </a:r>
            <a:endParaRPr lang="en-US" i="1" dirty="0"/>
          </a:p>
          <a:p>
            <a:endParaRPr lang="en-US" dirty="0"/>
          </a:p>
          <a:p>
            <a:r>
              <a:rPr lang="en-US" dirty="0"/>
              <a:t>Image source: Bill Chizek/Shutterstock.com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4</a:t>
            </a:fld>
            <a:endParaRPr lang="en-US"/>
          </a:p>
        </p:txBody>
      </p:sp>
    </p:spTree>
    <p:extLst>
      <p:ext uri="{BB962C8B-B14F-4D97-AF65-F5344CB8AC3E}">
        <p14:creationId xmlns:p14="http://schemas.microsoft.com/office/powerpoint/2010/main" val="154144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r>
              <a:rPr lang="en-US" dirty="0"/>
              <a:t>There are several features of rural roadways that may present challenges to drivers, but especially to younger drivers who may be encountering them for the first time or infrequently. Many roads in rural areas are unpaved gravel roadways, which have several features that drivers need to be aware of and be prepared for. The gravel may become loose and cause traction and stability problems, and </a:t>
            </a:r>
            <a:r>
              <a:rPr lang="en-US" dirty="0" err="1"/>
              <a:t>washboarding</a:t>
            </a:r>
            <a:r>
              <a:rPr lang="en-US" dirty="0"/>
              <a:t>, or ripples in the roadway surface, may also be present. Some rural roadways have soft (or no) shoulders, and dust and heavy vegetation may impact visibility. Larger vehicles, specifically farm equipment, may also be encountered. Rural roads often have uncontrolled intersections where no traffic approaching the intersection is presented with a Stop or Yield sign but is rather expected to yield the right-of-way if needed. Some rural roadways are narrower, and many roadways have steeper hills and sharper curves.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Information source:</a:t>
            </a:r>
          </a:p>
          <a:p>
            <a:r>
              <a:rPr lang="en-US" dirty="0"/>
              <a:t>Iowa Department of Transportation. 2024. </a:t>
            </a:r>
            <a:r>
              <a:rPr lang="en-US" i="1" dirty="0"/>
              <a:t>Iowa Driver’s License Manual</a:t>
            </a:r>
            <a:r>
              <a:rPr lang="en-US" i="0" dirty="0"/>
              <a:t>. https://iowadot.gov/mvd/driverslicense/dlmanual/dlmanual.pdf. </a:t>
            </a:r>
            <a:endParaRPr lang="en-US" i="1" dirty="0"/>
          </a:p>
          <a:p>
            <a:endParaRPr lang="en-US" dirty="0"/>
          </a:p>
          <a:p>
            <a:r>
              <a:rPr lang="en-US" dirty="0"/>
              <a:t>Image source: Bill Chizek/Shutterstock.com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5</a:t>
            </a:fld>
            <a:endParaRPr lang="en-US"/>
          </a:p>
        </p:txBody>
      </p:sp>
    </p:spTree>
    <p:extLst>
      <p:ext uri="{BB962C8B-B14F-4D97-AF65-F5344CB8AC3E}">
        <p14:creationId xmlns:p14="http://schemas.microsoft.com/office/powerpoint/2010/main" val="791537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several features of rural roadways that may present challenges to drivers, but especially to younger drivers who may be encountering them for the first time or infrequently. Many roads in rural areas are unpaved gravel roadways, which have several features that drivers need to be aware of and be prepared for. The gravel may become loose and cause traction and stability problems, and </a:t>
            </a:r>
            <a:r>
              <a:rPr lang="en-US" dirty="0" err="1"/>
              <a:t>washboarding</a:t>
            </a:r>
            <a:r>
              <a:rPr lang="en-US" dirty="0"/>
              <a:t>, or ripples in the roadway surface, may also be present. Some rural roadways have soft (or no) shoulders, and dust and heavy vegetation may impact visibility. Larger vehicles, specifically farm equipment, may also be encountered. Rural roads often have uncontrolled intersections where no traffic approaching the intersection is presented with a Stop or Yield sign but is rather expected to yield the right-of-way if needed. Some rural roadways are narrower, and many roadways have steeper hills and sharper curves.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Information source:</a:t>
            </a:r>
          </a:p>
          <a:p>
            <a:r>
              <a:rPr lang="en-US" dirty="0"/>
              <a:t>Iowa Department of Transportation. 2024. </a:t>
            </a:r>
            <a:r>
              <a:rPr lang="en-US" i="1" dirty="0"/>
              <a:t>Iowa Driver’s License Manual</a:t>
            </a:r>
            <a:r>
              <a:rPr lang="en-US" i="0" dirty="0"/>
              <a:t>. https://iowadot.gov/mvd/driverslicense/dlmanual/dlmanual.pdf. </a:t>
            </a:r>
            <a:endParaRPr lang="en-US" i="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National Park Service. https://www.facebook.com/DeathValleyNPS/posts/dreaming-about-leaving-the-pavement-and-heading-out-on-a-backroad-adventure-what/4468967759794138/</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6</a:t>
            </a:fld>
            <a:endParaRPr lang="en-US"/>
          </a:p>
        </p:txBody>
      </p:sp>
    </p:spTree>
    <p:extLst>
      <p:ext uri="{BB962C8B-B14F-4D97-AF65-F5344CB8AC3E}">
        <p14:creationId xmlns:p14="http://schemas.microsoft.com/office/powerpoint/2010/main" val="1553984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several features of rural roadways that may present challenges to drivers, but especially to younger drivers who may be encountering them for the first time or infrequently. Many roads in rural areas are unpaved gravel roadways, which have several features that drivers need to be aware of and be prepared for. The gravel may become loose and cause traction and stability problems, and </a:t>
            </a:r>
            <a:r>
              <a:rPr lang="en-US" dirty="0" err="1"/>
              <a:t>washboarding</a:t>
            </a:r>
            <a:r>
              <a:rPr lang="en-US" dirty="0"/>
              <a:t>, or ripples in the roadway surface, may also be present. Some rural roadways have soft (or no) shoulders, and dust and heavy vegetation may impact visibility. Larger vehicles, specifically farm equipment, may also be encountered. Rural roads often have uncontrolled intersections where no traffic approaching the intersection is presented with a Stop or Yield sign but is rather expected to yield the right-of-way if needed. Some rural roadways are narrower, and many roadways have steeper hills and sharper curves.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Information source:</a:t>
            </a:r>
          </a:p>
          <a:p>
            <a:r>
              <a:rPr lang="en-US" dirty="0"/>
              <a:t>Iowa Department of Transportation. 2024. </a:t>
            </a:r>
            <a:r>
              <a:rPr lang="en-US" i="1" dirty="0"/>
              <a:t>Iowa Driver’s License Manual</a:t>
            </a:r>
            <a:r>
              <a:rPr lang="en-US" i="0" dirty="0"/>
              <a:t>. https://iowadot.gov/mvd/driverslicense/dlmanual/dlmanual.pdf. </a:t>
            </a:r>
            <a:endParaRPr lang="en-US" i="1" dirty="0"/>
          </a:p>
          <a:p>
            <a:endParaRPr lang="en-US" dirty="0"/>
          </a:p>
          <a:p>
            <a:r>
              <a:rPr lang="en-US" dirty="0"/>
              <a:t>Image source: </a:t>
            </a:r>
            <a:r>
              <a:rPr lang="en-US" sz="1200" b="0" i="0" kern="1200" dirty="0" err="1">
                <a:solidFill>
                  <a:schemeClr val="tx1"/>
                </a:solidFill>
                <a:effectLst/>
                <a:latin typeface="+mn-lt"/>
                <a:ea typeface="+mn-ea"/>
                <a:cs typeface="+mn-cs"/>
              </a:rPr>
              <a:t>Miervaldis</a:t>
            </a:r>
            <a:r>
              <a:rPr lang="en-US" sz="1200" b="0" i="0" kern="1200" dirty="0">
                <a:solidFill>
                  <a:schemeClr val="tx1"/>
                </a:solidFill>
                <a:effectLst/>
                <a:latin typeface="+mn-lt"/>
                <a:ea typeface="+mn-ea"/>
                <a:cs typeface="+mn-cs"/>
              </a:rPr>
              <a:t> Ozols</a:t>
            </a:r>
            <a:r>
              <a:rPr lang="en-US" dirty="0"/>
              <a:t>/Shutterstock.com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7</a:t>
            </a:fld>
            <a:endParaRPr lang="en-US"/>
          </a:p>
        </p:txBody>
      </p:sp>
    </p:spTree>
    <p:extLst>
      <p:ext uri="{BB962C8B-B14F-4D97-AF65-F5344CB8AC3E}">
        <p14:creationId xmlns:p14="http://schemas.microsoft.com/office/powerpoint/2010/main" val="811408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common issue on rural, unpaved roads is dust and visibility in general. Dry gravel roads can have dust kicked up by vehicles, which affects your ability to see ahead. Similarly, rural areas have a variety of vegetation, and this can affect your ability to see other vehicles, especially at intersections. As a driver, it is helpful to recognize when such conditions are present and to slow down when you can see a sufficient distance ahead and might have to make unexpected stops, and, if you are following another vehicle, to put more distance between your vehicle and theirs.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Steep hills and sharp curves are another common feature of rural driving. When passing through such locations, slow down, and if you’re on an unpaved roadway and driving in the center, begin to move to the right of the road in anticipation of the potential that you might have to meet and pass a vehicle in the other direction that you can’t see yet. Also, be mindful of advisory speeds that may be posted in advance of curves and slow down to that speed.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Information sources:</a:t>
            </a:r>
          </a:p>
          <a:p>
            <a:r>
              <a:rPr lang="en-US" dirty="0"/>
              <a:t>Iowa Department of Transportation. 2024. </a:t>
            </a:r>
            <a:r>
              <a:rPr lang="en-US" i="1" dirty="0"/>
              <a:t>Iowa Driver’s License Manual</a:t>
            </a:r>
            <a:r>
              <a:rPr lang="en-US" i="0" dirty="0"/>
              <a:t>. https://iowadot.gov/mvd/driverslicense/dlmanual/dlmanual.pdf. </a:t>
            </a:r>
            <a:endParaRPr lang="en-US" i="1" dirty="0"/>
          </a:p>
          <a:p>
            <a:endParaRPr lang="en-US" dirty="0"/>
          </a:p>
          <a:p>
            <a:r>
              <a:rPr lang="en-US" dirty="0"/>
              <a:t>Iowa Department of Transportation. </a:t>
            </a:r>
            <a:r>
              <a:rPr lang="en-US" i="1" dirty="0"/>
              <a:t>Rural Road Crashes: They’re Preventable</a:t>
            </a:r>
            <a:r>
              <a:rPr lang="en-US" dirty="0"/>
              <a:t>. https://iowadot.gov/mvd/resources/rural_discussion_guide.pdf?did=361.  </a:t>
            </a:r>
          </a:p>
          <a:p>
            <a:endParaRPr lang="en-US" dirty="0"/>
          </a:p>
          <a:p>
            <a:r>
              <a:rPr lang="en-US" dirty="0"/>
              <a:t>Image source: </a:t>
            </a:r>
            <a:r>
              <a:rPr lang="en-US" sz="1200" b="0" kern="1200" baseline="0" dirty="0">
                <a:solidFill>
                  <a:schemeClr val="tx1"/>
                </a:solidFill>
                <a:effectLst/>
                <a:latin typeface="+mn-lt"/>
                <a:ea typeface="+mn-ea"/>
                <a:cs typeface="+mn-cs"/>
              </a:rPr>
              <a:t>Institute for Transportation at Iowa State University</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8</a:t>
            </a:fld>
            <a:endParaRPr lang="en-US"/>
          </a:p>
        </p:txBody>
      </p:sp>
    </p:spTree>
    <p:extLst>
      <p:ext uri="{BB962C8B-B14F-4D97-AF65-F5344CB8AC3E}">
        <p14:creationId xmlns:p14="http://schemas.microsoft.com/office/powerpoint/2010/main" val="1793782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common issue on rural, unpaved roads is dust and visibility in general. Dry gravel roads can have dust kicked up by vehicles, which affects your ability to see ahead. Similarly, rural areas have a variety of vegetation, and this can affect your ability to see other vehicles, especially at intersections. As a driver, it is helpful to recognize when such conditions are present and to slow down when you can see a sufficient distance ahead and might have to make unexpected stops, and, if you are following another vehicle, to put more distance between your vehicle and theirs.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Steep hills and sharp curves are another common feature of rural driving. When passing through such locations, slow down, and if you’re on an unpaved roadway and driving in the center, begin to move to the right of the road in anticipation of the potential that you might have to meet and pass a vehicle in the other direction that you can’t see yet. Also, be mindful of advisory speeds that may be posted in advance of curves and slow down to that speed.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Information sources:</a:t>
            </a:r>
          </a:p>
          <a:p>
            <a:r>
              <a:rPr lang="en-US" dirty="0"/>
              <a:t>Iowa Department of Transportation. 2024. </a:t>
            </a:r>
            <a:r>
              <a:rPr lang="en-US" i="1" dirty="0"/>
              <a:t>Iowa Driver’s License Manual</a:t>
            </a:r>
            <a:r>
              <a:rPr lang="en-US" i="0" dirty="0"/>
              <a:t>. https://iowadot.gov/mvd/driverslicense/dlmanual/dlmanual.pdf. </a:t>
            </a:r>
            <a:endParaRPr lang="en-US" i="1" dirty="0"/>
          </a:p>
          <a:p>
            <a:endParaRPr lang="en-US" dirty="0"/>
          </a:p>
          <a:p>
            <a:r>
              <a:rPr lang="en-US" dirty="0"/>
              <a:t>Iowa Department of Transportation. </a:t>
            </a:r>
            <a:r>
              <a:rPr lang="en-US" i="1" dirty="0"/>
              <a:t>Rural Road Crashes: They’re Preventable</a:t>
            </a:r>
            <a:r>
              <a:rPr lang="en-US" dirty="0"/>
              <a:t>. https://iowadot.gov/mvd/resources/rural_discussion_guide.pdf?did=361.  </a:t>
            </a:r>
          </a:p>
          <a:p>
            <a:endParaRPr lang="en-US" dirty="0"/>
          </a:p>
          <a:p>
            <a:r>
              <a:rPr lang="en-US" dirty="0"/>
              <a:t>Image source: </a:t>
            </a:r>
            <a:r>
              <a:rPr lang="en-US" sz="1200" b="0" kern="1200" baseline="0" dirty="0">
                <a:solidFill>
                  <a:schemeClr val="tx1"/>
                </a:solidFill>
                <a:effectLst/>
                <a:latin typeface="+mn-lt"/>
                <a:ea typeface="+mn-ea"/>
                <a:cs typeface="+mn-cs"/>
              </a:rPr>
              <a:t>Institute for Transportation at Iowa State University</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9</a:t>
            </a:fld>
            <a:endParaRPr lang="en-US"/>
          </a:p>
        </p:txBody>
      </p:sp>
    </p:spTree>
    <p:extLst>
      <p:ext uri="{BB962C8B-B14F-4D97-AF65-F5344CB8AC3E}">
        <p14:creationId xmlns:p14="http://schemas.microsoft.com/office/powerpoint/2010/main" val="20308118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CC02ABC-85B1-4037-8CE1-4DE85D08CF58}"/>
              </a:ext>
            </a:extLst>
          </p:cNvPr>
          <p:cNvPicPr>
            <a:picLocks noChangeAspect="1"/>
          </p:cNvPicPr>
          <p:nvPr userDrawn="1"/>
        </p:nvPicPr>
        <p:blipFill rotWithShape="1">
          <a:blip r:embed="rId2"/>
          <a:srcRect t="42111" b="7863"/>
          <a:stretch/>
        </p:blipFill>
        <p:spPr>
          <a:xfrm>
            <a:off x="0" y="2600144"/>
            <a:ext cx="12192000" cy="3426049"/>
          </a:xfrm>
          <a:prstGeom prst="rect">
            <a:avLst/>
          </a:prstGeom>
        </p:spPr>
      </p:pic>
      <p:sp>
        <p:nvSpPr>
          <p:cNvPr id="2" name="Title 1">
            <a:extLst>
              <a:ext uri="{FF2B5EF4-FFF2-40B4-BE49-F238E27FC236}">
                <a16:creationId xmlns:a16="http://schemas.microsoft.com/office/drawing/2014/main" id="{78B5490C-646D-4994-B01B-6D4B124907B8}"/>
              </a:ext>
            </a:extLst>
          </p:cNvPr>
          <p:cNvSpPr>
            <a:spLocks noGrp="1"/>
          </p:cNvSpPr>
          <p:nvPr>
            <p:ph type="ctrTitle"/>
          </p:nvPr>
        </p:nvSpPr>
        <p:spPr>
          <a:xfrm>
            <a:off x="898585" y="207033"/>
            <a:ext cx="10394830" cy="2173139"/>
          </a:xfrm>
        </p:spPr>
        <p:txBody>
          <a:bodyPr anchor="ctr">
            <a:normAutofit/>
          </a:bodyPr>
          <a:lstStyle>
            <a:lvl1pPr algn="l">
              <a:defRPr sz="5400">
                <a:solidFill>
                  <a:schemeClr val="accent3"/>
                </a:solidFil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7BAC1451-271E-4B53-B60B-9B08B98E6A0D}"/>
              </a:ext>
            </a:extLst>
          </p:cNvPr>
          <p:cNvSpPr/>
          <p:nvPr userDrawn="1"/>
        </p:nvSpPr>
        <p:spPr>
          <a:xfrm>
            <a:off x="0" y="6029144"/>
            <a:ext cx="12192000" cy="8288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973E85C-9292-4550-B663-936090D33C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6119" y="6086010"/>
            <a:ext cx="3099762" cy="774941"/>
          </a:xfrm>
          <a:prstGeom prst="rect">
            <a:avLst/>
          </a:prstGeom>
        </p:spPr>
      </p:pic>
      <p:cxnSp>
        <p:nvCxnSpPr>
          <p:cNvPr id="13" name="Straight Connector 12">
            <a:extLst>
              <a:ext uri="{FF2B5EF4-FFF2-40B4-BE49-F238E27FC236}">
                <a16:creationId xmlns:a16="http://schemas.microsoft.com/office/drawing/2014/main" id="{C3DDFACA-BC63-45CB-9BC7-5717084AEAF7}"/>
              </a:ext>
            </a:extLst>
          </p:cNvPr>
          <p:cNvCxnSpPr>
            <a:cxnSpLocks/>
          </p:cNvCxnSpPr>
          <p:nvPr userDrawn="1"/>
        </p:nvCxnSpPr>
        <p:spPr>
          <a:xfrm>
            <a:off x="0" y="6029144"/>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BC03896-848F-4C28-B07F-06D668BD758C}"/>
              </a:ext>
            </a:extLst>
          </p:cNvPr>
          <p:cNvSpPr/>
          <p:nvPr userDrawn="1"/>
        </p:nvSpPr>
        <p:spPr>
          <a:xfrm>
            <a:off x="0" y="207033"/>
            <a:ext cx="586596" cy="2173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7407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1437-0A3E-4416-AF76-935AC29D6C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2D46C-DC2C-410D-AB38-EA7173D40C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26BF859F-FA9E-46F6-B5A0-F90E98E41751}"/>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14" name="Text Placeholder 13">
            <a:extLst>
              <a:ext uri="{FF2B5EF4-FFF2-40B4-BE49-F238E27FC236}">
                <a16:creationId xmlns:a16="http://schemas.microsoft.com/office/drawing/2014/main" id="{19F98747-F8C7-41DD-94A4-2E9F149C8994}"/>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201580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803CF5-E981-4510-8310-237E51A57A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1DBF31-AE7C-485C-8302-C8F30CB280BC}"/>
              </a:ext>
            </a:extLst>
          </p:cNvPr>
          <p:cNvSpPr/>
          <p:nvPr userDrawn="1"/>
        </p:nvSpPr>
        <p:spPr>
          <a:xfrm>
            <a:off x="-1" y="1"/>
            <a:ext cx="4252823" cy="52276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BE0F70-4457-40AC-8603-CC907E028B93}"/>
              </a:ext>
            </a:extLst>
          </p:cNvPr>
          <p:cNvSpPr>
            <a:spLocks noGrp="1"/>
          </p:cNvSpPr>
          <p:nvPr>
            <p:ph type="title" hasCustomPrompt="1"/>
          </p:nvPr>
        </p:nvSpPr>
        <p:spPr>
          <a:xfrm>
            <a:off x="5074791" y="1612586"/>
            <a:ext cx="6370007" cy="2483808"/>
          </a:xfrm>
        </p:spPr>
        <p:txBody>
          <a:bodyPr anchor="ctr">
            <a:normAutofit/>
          </a:bodyPr>
          <a:lstStyle>
            <a:lvl1pPr algn="l">
              <a:defRPr sz="5400"/>
            </a:lvl1pPr>
          </a:lstStyle>
          <a:p>
            <a:r>
              <a:rPr lang="en-US" dirty="0"/>
              <a:t>Click to add section title</a:t>
            </a:r>
          </a:p>
        </p:txBody>
      </p:sp>
      <p:sp>
        <p:nvSpPr>
          <p:cNvPr id="3" name="Text Placeholder 2">
            <a:extLst>
              <a:ext uri="{FF2B5EF4-FFF2-40B4-BE49-F238E27FC236}">
                <a16:creationId xmlns:a16="http://schemas.microsoft.com/office/drawing/2014/main" id="{9D36366F-3A69-4E66-9F81-EB9CF9193515}"/>
              </a:ext>
            </a:extLst>
          </p:cNvPr>
          <p:cNvSpPr>
            <a:spLocks noGrp="1"/>
          </p:cNvSpPr>
          <p:nvPr>
            <p:ph type="body" idx="1" hasCustomPrompt="1"/>
          </p:nvPr>
        </p:nvSpPr>
        <p:spPr>
          <a:xfrm>
            <a:off x="5074791" y="4310947"/>
            <a:ext cx="6370007" cy="432818"/>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section subtitle</a:t>
            </a:r>
          </a:p>
        </p:txBody>
      </p:sp>
      <p:pic>
        <p:nvPicPr>
          <p:cNvPr id="10" name="Picture 9">
            <a:extLst>
              <a:ext uri="{FF2B5EF4-FFF2-40B4-BE49-F238E27FC236}">
                <a16:creationId xmlns:a16="http://schemas.microsoft.com/office/drawing/2014/main" id="{DCAA3EB8-EA1C-4886-BEB1-E8BA65439E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491" y="1012885"/>
            <a:ext cx="3201838" cy="3201838"/>
          </a:xfrm>
          <a:prstGeom prst="rect">
            <a:avLst/>
          </a:prstGeom>
        </p:spPr>
      </p:pic>
      <p:sp>
        <p:nvSpPr>
          <p:cNvPr id="16" name="Rectangle 15">
            <a:extLst>
              <a:ext uri="{FF2B5EF4-FFF2-40B4-BE49-F238E27FC236}">
                <a16:creationId xmlns:a16="http://schemas.microsoft.com/office/drawing/2014/main" id="{E15E7646-D07A-4617-B5CA-79BBF855BAC9}"/>
              </a:ext>
            </a:extLst>
          </p:cNvPr>
          <p:cNvSpPr/>
          <p:nvPr userDrawn="1"/>
        </p:nvSpPr>
        <p:spPr>
          <a:xfrm>
            <a:off x="0" y="5227608"/>
            <a:ext cx="4252822" cy="16303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ED5A394-4CD9-406B-8479-0EBBE2F0E0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4764" y="5494162"/>
            <a:ext cx="1923292" cy="1097282"/>
          </a:xfrm>
          <a:prstGeom prst="rect">
            <a:avLst/>
          </a:prstGeom>
        </p:spPr>
      </p:pic>
      <p:sp>
        <p:nvSpPr>
          <p:cNvPr id="21" name="TextBox 20">
            <a:extLst>
              <a:ext uri="{FF2B5EF4-FFF2-40B4-BE49-F238E27FC236}">
                <a16:creationId xmlns:a16="http://schemas.microsoft.com/office/drawing/2014/main" id="{7F868E4D-A6FC-4895-B424-33FBB6A632A5}"/>
              </a:ext>
            </a:extLst>
          </p:cNvPr>
          <p:cNvSpPr txBox="1"/>
          <p:nvPr userDrawn="1"/>
        </p:nvSpPr>
        <p:spPr>
          <a:xfrm>
            <a:off x="7855071" y="6405200"/>
            <a:ext cx="809446" cy="261610"/>
          </a:xfrm>
          <a:prstGeom prst="rect">
            <a:avLst/>
          </a:prstGeom>
          <a:noFill/>
        </p:spPr>
        <p:txBody>
          <a:bodyPr wrap="square" rtlCol="0">
            <a:spAutoFit/>
          </a:bodyPr>
          <a:lstStyle/>
          <a:p>
            <a:pPr algn="ctr"/>
            <a:fld id="{0F475E7A-B731-45C4-B12D-8D29E054AF25}" type="slidenum">
              <a:rPr lang="en-US" sz="1100" smtClean="0">
                <a:solidFill>
                  <a:schemeClr val="accent1"/>
                </a:solidFill>
              </a:rPr>
              <a:pPr algn="ctr"/>
              <a:t>‹#›</a:t>
            </a:fld>
            <a:endParaRPr lang="en-US" sz="1100" dirty="0">
              <a:solidFill>
                <a:schemeClr val="accent1"/>
              </a:solidFill>
            </a:endParaRPr>
          </a:p>
        </p:txBody>
      </p:sp>
    </p:spTree>
    <p:extLst>
      <p:ext uri="{BB962C8B-B14F-4D97-AF65-F5344CB8AC3E}">
        <p14:creationId xmlns:p14="http://schemas.microsoft.com/office/powerpoint/2010/main" val="3076181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06B0-56E3-4DDF-9B1E-3CE09F640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BCE225-F05C-4BEB-80B5-EE76CDD423C1}"/>
              </a:ext>
            </a:extLst>
          </p:cNvPr>
          <p:cNvSpPr>
            <a:spLocks noGrp="1"/>
          </p:cNvSpPr>
          <p:nvPr>
            <p:ph sz="half" idx="1"/>
          </p:nvPr>
        </p:nvSpPr>
        <p:spPr>
          <a:xfrm>
            <a:off x="838200" y="1825625"/>
            <a:ext cx="5181600" cy="3926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F228FA-EE90-452A-B0AD-C140E5C20B9C}"/>
              </a:ext>
            </a:extLst>
          </p:cNvPr>
          <p:cNvSpPr>
            <a:spLocks noGrp="1"/>
          </p:cNvSpPr>
          <p:nvPr>
            <p:ph sz="half" idx="2"/>
          </p:nvPr>
        </p:nvSpPr>
        <p:spPr>
          <a:xfrm>
            <a:off x="6172200" y="1825625"/>
            <a:ext cx="5181600" cy="3926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EDB514AB-FC4E-4CB8-BCE1-071562D9A8D8}"/>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9" name="Text Placeholder 13">
            <a:extLst>
              <a:ext uri="{FF2B5EF4-FFF2-40B4-BE49-F238E27FC236}">
                <a16:creationId xmlns:a16="http://schemas.microsoft.com/office/drawing/2014/main" id="{D723CAFA-A635-48B3-AFB7-1B5033BAAEC1}"/>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889476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D5F8-4EC9-4CD7-9266-3D07CE9F97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54DA43-5D17-47B2-9D57-B1CC6167FD1A}"/>
              </a:ext>
            </a:extLst>
          </p:cNvPr>
          <p:cNvSpPr>
            <a:spLocks noGrp="1"/>
          </p:cNvSpPr>
          <p:nvPr>
            <p:ph type="body" idx="1"/>
          </p:nvPr>
        </p:nvSpPr>
        <p:spPr>
          <a:xfrm>
            <a:off x="839788" y="1681163"/>
            <a:ext cx="5157787"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A8CB75F-AC15-45BB-8A10-DDEAAC8302ED}"/>
              </a:ext>
            </a:extLst>
          </p:cNvPr>
          <p:cNvSpPr>
            <a:spLocks noGrp="1"/>
          </p:cNvSpPr>
          <p:nvPr>
            <p:ph sz="half" idx="2"/>
          </p:nvPr>
        </p:nvSpPr>
        <p:spPr>
          <a:xfrm>
            <a:off x="839788" y="2505075"/>
            <a:ext cx="5157787" cy="32487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92950-3974-4671-826D-C80F46D7DF84}"/>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F272A9D-881D-4E1E-8F03-554DCDD144DF}"/>
              </a:ext>
            </a:extLst>
          </p:cNvPr>
          <p:cNvSpPr>
            <a:spLocks noGrp="1"/>
          </p:cNvSpPr>
          <p:nvPr>
            <p:ph sz="quarter" idx="4"/>
          </p:nvPr>
        </p:nvSpPr>
        <p:spPr>
          <a:xfrm>
            <a:off x="6172200" y="2505075"/>
            <a:ext cx="5183188" cy="32487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2AD779B3-77DB-42B6-BEAD-5DB5DC0B7303}"/>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11" name="Text Placeholder 13">
            <a:extLst>
              <a:ext uri="{FF2B5EF4-FFF2-40B4-BE49-F238E27FC236}">
                <a16:creationId xmlns:a16="http://schemas.microsoft.com/office/drawing/2014/main" id="{1E2F98B6-C050-44B2-8FF1-92B23A365C09}"/>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338190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97274-BE82-48B9-9CA0-ADD4D860944B}"/>
              </a:ext>
            </a:extLst>
          </p:cNvPr>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3EF480EB-9782-4F7A-95D1-32B891EDE9A3}"/>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7" name="Text Placeholder 13">
            <a:extLst>
              <a:ext uri="{FF2B5EF4-FFF2-40B4-BE49-F238E27FC236}">
                <a16:creationId xmlns:a16="http://schemas.microsoft.com/office/drawing/2014/main" id="{DB681EE2-D0B6-44CB-9046-BD3C3EA53D95}"/>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235434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222CBD-BEB9-4F74-9E9E-702618E9CD0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897274-BE82-48B9-9CA0-ADD4D860944B}"/>
              </a:ext>
            </a:extLst>
          </p:cNvPr>
          <p:cNvSpPr>
            <a:spLocks noGrp="1"/>
          </p:cNvSpPr>
          <p:nvPr>
            <p:ph type="title"/>
          </p:nvPr>
        </p:nvSpPr>
        <p:spPr/>
        <p:txBody>
          <a:bodyPr/>
          <a:lstStyle/>
          <a:p>
            <a:r>
              <a:rPr lang="en-US"/>
              <a:t>Click to edit Master title style</a:t>
            </a:r>
          </a:p>
        </p:txBody>
      </p:sp>
      <p:sp>
        <p:nvSpPr>
          <p:cNvPr id="7" name="TextBox 6">
            <a:extLst>
              <a:ext uri="{FF2B5EF4-FFF2-40B4-BE49-F238E27FC236}">
                <a16:creationId xmlns:a16="http://schemas.microsoft.com/office/drawing/2014/main" id="{79F6B926-0C27-4763-BAA2-0D0D2BCDF5BF}"/>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8" name="Text Placeholder 13">
            <a:extLst>
              <a:ext uri="{FF2B5EF4-FFF2-40B4-BE49-F238E27FC236}">
                <a16:creationId xmlns:a16="http://schemas.microsoft.com/office/drawing/2014/main" id="{E76D83D4-7216-4C4E-B8B2-2D7B0F06255F}"/>
              </a:ext>
            </a:extLst>
          </p:cNvPr>
          <p:cNvSpPr>
            <a:spLocks noGrp="1"/>
          </p:cNvSpPr>
          <p:nvPr>
            <p:ph type="body" sz="quarter" idx="14" hasCustomPrompt="1"/>
          </p:nvPr>
        </p:nvSpPr>
        <p:spPr>
          <a:xfrm>
            <a:off x="1752596" y="6405200"/>
            <a:ext cx="9601202"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291758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C59B26-C270-4839-BC6D-E9ED600EDFAF}"/>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7" name="Text Placeholder 13">
            <a:extLst>
              <a:ext uri="{FF2B5EF4-FFF2-40B4-BE49-F238E27FC236}">
                <a16:creationId xmlns:a16="http://schemas.microsoft.com/office/drawing/2014/main" id="{C69B0215-6707-4371-9A26-B109EFC26A93}"/>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030038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302BBB-A0BC-4C79-B857-7A807422739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079D549-C903-4524-AC2F-35FCA9A584B6}"/>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Tree>
    <p:extLst>
      <p:ext uri="{BB962C8B-B14F-4D97-AF65-F5344CB8AC3E}">
        <p14:creationId xmlns:p14="http://schemas.microsoft.com/office/powerpoint/2010/main" val="4131365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768020-B742-4F14-80FC-79A7D4A0ED08}"/>
              </a:ext>
            </a:extLst>
          </p:cNvPr>
          <p:cNvSpPr/>
          <p:nvPr userDrawn="1"/>
        </p:nvSpPr>
        <p:spPr>
          <a:xfrm>
            <a:off x="0" y="6236898"/>
            <a:ext cx="12192000" cy="6211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C98B72E-5E70-4FF7-905F-12A388F80B6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066361" y="6244444"/>
            <a:ext cx="2484407" cy="621102"/>
          </a:xfrm>
          <a:prstGeom prst="rect">
            <a:avLst/>
          </a:prstGeom>
        </p:spPr>
      </p:pic>
      <p:cxnSp>
        <p:nvCxnSpPr>
          <p:cNvPr id="9" name="Straight Connector 8">
            <a:extLst>
              <a:ext uri="{FF2B5EF4-FFF2-40B4-BE49-F238E27FC236}">
                <a16:creationId xmlns:a16="http://schemas.microsoft.com/office/drawing/2014/main" id="{6C336400-0676-4B7A-96D9-DA0A95BAFC50}"/>
              </a:ext>
            </a:extLst>
          </p:cNvPr>
          <p:cNvCxnSpPr>
            <a:cxnSpLocks/>
          </p:cNvCxnSpPr>
          <p:nvPr userDrawn="1"/>
        </p:nvCxnSpPr>
        <p:spPr>
          <a:xfrm>
            <a:off x="0" y="6230569"/>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2903ABA-3B3E-4D92-9C6E-7552680366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B2AB85-C672-4428-B52B-A087460FE3C5}"/>
              </a:ext>
            </a:extLst>
          </p:cNvPr>
          <p:cNvSpPr>
            <a:spLocks noGrp="1"/>
          </p:cNvSpPr>
          <p:nvPr>
            <p:ph type="body" idx="1"/>
          </p:nvPr>
        </p:nvSpPr>
        <p:spPr>
          <a:xfrm>
            <a:off x="838200" y="1825624"/>
            <a:ext cx="10515600" cy="398611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3A790A6-0A73-49B5-8AD0-C956DC6DC4D3}"/>
              </a:ext>
            </a:extLst>
          </p:cNvPr>
          <p:cNvSpPr>
            <a:spLocks noGrp="1"/>
          </p:cNvSpPr>
          <p:nvPr>
            <p:ph type="ftr" sz="quarter" idx="3"/>
          </p:nvPr>
        </p:nvSpPr>
        <p:spPr>
          <a:xfrm>
            <a:off x="838199" y="5886774"/>
            <a:ext cx="10515599" cy="26574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54DD9F9-A473-477C-8716-1577AE60E0EE}"/>
              </a:ext>
            </a:extLst>
          </p:cNvPr>
          <p:cNvSpPr>
            <a:spLocks noGrp="1"/>
          </p:cNvSpPr>
          <p:nvPr>
            <p:ph type="sldNum" sz="quarter" idx="4"/>
          </p:nvPr>
        </p:nvSpPr>
        <p:spPr>
          <a:xfrm>
            <a:off x="838199" y="6356350"/>
            <a:ext cx="809446" cy="365125"/>
          </a:xfrm>
          <a:prstGeom prst="rect">
            <a:avLst/>
          </a:prstGeom>
        </p:spPr>
        <p:txBody>
          <a:bodyPr vert="horz" lIns="91440" tIns="45720" rIns="91440" bIns="45720" rtlCol="0" anchor="ctr"/>
          <a:lstStyle>
            <a:lvl1pPr algn="l">
              <a:defRPr sz="1100">
                <a:solidFill>
                  <a:schemeClr val="accent1"/>
                </a:solidFill>
              </a:defRPr>
            </a:lvl1pPr>
          </a:lstStyle>
          <a:p>
            <a:fld id="{A53FE47A-A223-4125-A402-41EAB190C221}" type="slidenum">
              <a:rPr lang="en-US" smtClean="0"/>
              <a:pPr/>
              <a:t>‹#›</a:t>
            </a:fld>
            <a:endParaRPr lang="en-US" dirty="0"/>
          </a:p>
        </p:txBody>
      </p:sp>
    </p:spTree>
    <p:extLst>
      <p:ext uri="{BB962C8B-B14F-4D97-AF65-F5344CB8AC3E}">
        <p14:creationId xmlns:p14="http://schemas.microsoft.com/office/powerpoint/2010/main" val="1055007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5" r:id="rId9"/>
  </p:sldLayoutIdLst>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ghsa.org/sites/default/files/2022-09/America%E2%80%99s%20Rural%20Roads%20-%20Beautiful%20and%20Deadly%20FNL.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www.nhtsa.gov/road-safety/teen-driving" TargetMode="External"/><Relationship Id="rId4" Type="http://schemas.openxmlformats.org/officeDocument/2006/relationships/hyperlink" Target="https://511ia.org/"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mailto:Vania.boyd@iowadot.us?subject=Driver%20Education%20Curriculum%20Inquir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3E77-C990-42A4-87FE-58726882BBC8}"/>
              </a:ext>
            </a:extLst>
          </p:cNvPr>
          <p:cNvSpPr>
            <a:spLocks noGrp="1"/>
          </p:cNvSpPr>
          <p:nvPr>
            <p:ph type="ctrTitle"/>
          </p:nvPr>
        </p:nvSpPr>
        <p:spPr/>
        <p:txBody>
          <a:bodyPr/>
          <a:lstStyle/>
          <a:p>
            <a:r>
              <a:rPr lang="en-US" dirty="0">
                <a:latin typeface="Arial" panose="020B0604020202020204" pitchFamily="34" charset="0"/>
                <a:cs typeface="Arial" panose="020B0604020202020204" pitchFamily="34" charset="0"/>
              </a:rPr>
              <a:t>Challenging Roadways</a:t>
            </a:r>
            <a:endParaRPr lang="en-US" dirty="0"/>
          </a:p>
        </p:txBody>
      </p:sp>
    </p:spTree>
    <p:extLst>
      <p:ext uri="{BB962C8B-B14F-4D97-AF65-F5344CB8AC3E}">
        <p14:creationId xmlns:p14="http://schemas.microsoft.com/office/powerpoint/2010/main" val="3833810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EEC38CE-DBF6-467E-9E57-E2C937206171}"/>
              </a:ext>
            </a:extLst>
          </p:cNvPr>
          <p:cNvSpPr/>
          <p:nvPr/>
        </p:nvSpPr>
        <p:spPr>
          <a:xfrm>
            <a:off x="3403334" y="2600696"/>
            <a:ext cx="4184998" cy="36248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DB98933-FC9A-40F2-95E6-CA50D4E7B0DA}"/>
              </a:ext>
            </a:extLst>
          </p:cNvPr>
          <p:cNvSpPr/>
          <p:nvPr/>
        </p:nvSpPr>
        <p:spPr>
          <a:xfrm>
            <a:off x="7653802" y="2600695"/>
            <a:ext cx="4540049" cy="362487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E3DBF1-6C4A-43F8-B04B-2F8151118A2B}"/>
              </a:ext>
            </a:extLst>
          </p:cNvPr>
          <p:cNvSpPr/>
          <p:nvPr/>
        </p:nvSpPr>
        <p:spPr>
          <a:xfrm>
            <a:off x="3403336" y="1690685"/>
            <a:ext cx="4184996" cy="9100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E841DE-95F6-46EA-A67E-32F83EA98006}"/>
              </a:ext>
            </a:extLst>
          </p:cNvPr>
          <p:cNvSpPr/>
          <p:nvPr/>
        </p:nvSpPr>
        <p:spPr>
          <a:xfrm>
            <a:off x="7651951" y="1690685"/>
            <a:ext cx="4540049" cy="9100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AD37EF-64DF-4C53-BC65-6A734FD6DEC4}"/>
              </a:ext>
            </a:extLst>
          </p:cNvPr>
          <p:cNvSpPr>
            <a:spLocks noGrp="1"/>
          </p:cNvSpPr>
          <p:nvPr>
            <p:ph type="title"/>
          </p:nvPr>
        </p:nvSpPr>
        <p:spPr>
          <a:xfrm>
            <a:off x="839788" y="365125"/>
            <a:ext cx="10406144" cy="1325563"/>
          </a:xfrm>
        </p:spPr>
        <p:txBody>
          <a:bodyPr/>
          <a:lstStyle/>
          <a:p>
            <a:r>
              <a:rPr lang="en-US" dirty="0">
                <a:latin typeface="Arial" panose="020B0604020202020204" pitchFamily="34" charset="0"/>
                <a:cs typeface="Arial" panose="020B0604020202020204" pitchFamily="34" charset="0"/>
              </a:rPr>
              <a:t>Unpaved/Gravel Roadways: Uncontrolled Intersections</a:t>
            </a:r>
            <a:endParaRPr lang="en-US" dirty="0"/>
          </a:p>
        </p:txBody>
      </p:sp>
      <p:sp>
        <p:nvSpPr>
          <p:cNvPr id="3" name="Text Placeholder 2">
            <a:extLst>
              <a:ext uri="{FF2B5EF4-FFF2-40B4-BE49-F238E27FC236}">
                <a16:creationId xmlns:a16="http://schemas.microsoft.com/office/drawing/2014/main" id="{2F81BA92-CE28-4A08-9F79-774A1705469C}"/>
              </a:ext>
            </a:extLst>
          </p:cNvPr>
          <p:cNvSpPr>
            <a:spLocks noGrp="1"/>
          </p:cNvSpPr>
          <p:nvPr>
            <p:ph type="body" idx="1"/>
          </p:nvPr>
        </p:nvSpPr>
        <p:spPr>
          <a:xfrm>
            <a:off x="3776239" y="1814723"/>
            <a:ext cx="3479583" cy="785973"/>
          </a:xfrm>
        </p:spPr>
        <p:txBody>
          <a:bodyPr anchor="t">
            <a:normAutofit/>
          </a:bodyPr>
          <a:lstStyle/>
          <a:p>
            <a:r>
              <a:rPr lang="en-US" sz="2200" dirty="0">
                <a:solidFill>
                  <a:schemeClr val="bg1"/>
                </a:solidFill>
              </a:rPr>
              <a:t>CHALLENGE: </a:t>
            </a:r>
            <a:r>
              <a:rPr lang="en-US" sz="2200" b="0" dirty="0">
                <a:solidFill>
                  <a:schemeClr val="bg1"/>
                </a:solidFill>
              </a:rPr>
              <a:t>Uncontrolled intersections</a:t>
            </a:r>
          </a:p>
        </p:txBody>
      </p:sp>
      <p:sp>
        <p:nvSpPr>
          <p:cNvPr id="4" name="Content Placeholder 3">
            <a:extLst>
              <a:ext uri="{FF2B5EF4-FFF2-40B4-BE49-F238E27FC236}">
                <a16:creationId xmlns:a16="http://schemas.microsoft.com/office/drawing/2014/main" id="{13183DE1-09FA-4989-B8DC-5940EE2FDAB1}"/>
              </a:ext>
            </a:extLst>
          </p:cNvPr>
          <p:cNvSpPr>
            <a:spLocks noGrp="1"/>
          </p:cNvSpPr>
          <p:nvPr>
            <p:ph sz="half" idx="2"/>
          </p:nvPr>
        </p:nvSpPr>
        <p:spPr>
          <a:xfrm>
            <a:off x="3776241" y="2736834"/>
            <a:ext cx="3479581" cy="3352592"/>
          </a:xfrm>
        </p:spPr>
        <p:txBody>
          <a:bodyPr>
            <a:normAutofit/>
          </a:bodyPr>
          <a:lstStyle/>
          <a:p>
            <a:pPr marL="342900" indent="-342900">
              <a:buClr>
                <a:schemeClr val="accent6"/>
              </a:buClr>
            </a:pPr>
            <a:r>
              <a:rPr lang="en-US" sz="2200" dirty="0">
                <a:latin typeface="Arial" panose="020B0604020202020204" pitchFamily="34" charset="0"/>
                <a:cs typeface="Arial" panose="020B0604020202020204" pitchFamily="34" charset="0"/>
              </a:rPr>
              <a:t>Intersection where no approaches are controlled by a Stop or Yield sign</a:t>
            </a:r>
          </a:p>
          <a:p>
            <a:pPr marL="342900" indent="-342900">
              <a:buClr>
                <a:schemeClr val="accent6"/>
              </a:buClr>
            </a:pPr>
            <a:r>
              <a:rPr lang="en-US" sz="2200" dirty="0">
                <a:latin typeface="Arial" panose="020B0604020202020204" pitchFamily="34" charset="0"/>
                <a:cs typeface="Arial" panose="020B0604020202020204" pitchFamily="34" charset="0"/>
              </a:rPr>
              <a:t>Particularly problematic if there are buildings, tall corn, etc., blocking the view</a:t>
            </a:r>
          </a:p>
        </p:txBody>
      </p:sp>
      <p:sp>
        <p:nvSpPr>
          <p:cNvPr id="5" name="Text Placeholder 4">
            <a:extLst>
              <a:ext uri="{FF2B5EF4-FFF2-40B4-BE49-F238E27FC236}">
                <a16:creationId xmlns:a16="http://schemas.microsoft.com/office/drawing/2014/main" id="{BA7A7021-CE1D-419E-8829-3166126DF8AF}"/>
              </a:ext>
            </a:extLst>
          </p:cNvPr>
          <p:cNvSpPr>
            <a:spLocks noGrp="1"/>
          </p:cNvSpPr>
          <p:nvPr>
            <p:ph type="body" sz="quarter" idx="3"/>
          </p:nvPr>
        </p:nvSpPr>
        <p:spPr>
          <a:xfrm>
            <a:off x="8004143" y="1814725"/>
            <a:ext cx="4150256" cy="435315"/>
          </a:xfrm>
        </p:spPr>
        <p:txBody>
          <a:bodyPr anchor="t"/>
          <a:lstStyle/>
          <a:p>
            <a:r>
              <a:rPr lang="en-US" sz="2200" dirty="0">
                <a:solidFill>
                  <a:schemeClr val="bg1"/>
                </a:solidFill>
              </a:rPr>
              <a:t>SOLUTION:</a:t>
            </a:r>
          </a:p>
        </p:txBody>
      </p:sp>
      <p:sp>
        <p:nvSpPr>
          <p:cNvPr id="6" name="Content Placeholder 5">
            <a:extLst>
              <a:ext uri="{FF2B5EF4-FFF2-40B4-BE49-F238E27FC236}">
                <a16:creationId xmlns:a16="http://schemas.microsoft.com/office/drawing/2014/main" id="{5573EE01-8B7F-4145-AF12-F8322AFC40A8}"/>
              </a:ext>
            </a:extLst>
          </p:cNvPr>
          <p:cNvSpPr>
            <a:spLocks noGrp="1"/>
          </p:cNvSpPr>
          <p:nvPr>
            <p:ph sz="quarter" idx="4"/>
          </p:nvPr>
        </p:nvSpPr>
        <p:spPr>
          <a:xfrm>
            <a:off x="8004142" y="2736833"/>
            <a:ext cx="3929906" cy="3366783"/>
          </a:xfrm>
        </p:spPr>
        <p:txBody>
          <a:bodyPr>
            <a:normAutofit/>
          </a:bodyPr>
          <a:lstStyle/>
          <a:p>
            <a:pPr marL="342900" indent="-342900">
              <a:buClr>
                <a:schemeClr val="tx2"/>
              </a:buClr>
            </a:pPr>
            <a:r>
              <a:rPr lang="en-US" sz="2200" dirty="0">
                <a:solidFill>
                  <a:schemeClr val="tx2"/>
                </a:solidFill>
                <a:latin typeface="Arial" panose="020B0604020202020204" pitchFamily="34" charset="0"/>
                <a:cs typeface="Arial" panose="020B0604020202020204" pitchFamily="34" charset="0"/>
              </a:rPr>
              <a:t>Vehicle that arrives first has ROW</a:t>
            </a:r>
          </a:p>
          <a:p>
            <a:pPr marL="342900" indent="-342900">
              <a:buClr>
                <a:schemeClr val="tx2"/>
              </a:buClr>
            </a:pPr>
            <a:r>
              <a:rPr lang="en-US" sz="2200" dirty="0">
                <a:solidFill>
                  <a:schemeClr val="tx2"/>
                </a:solidFill>
                <a:latin typeface="Arial" panose="020B0604020202020204" pitchFamily="34" charset="0"/>
                <a:cs typeface="Arial" panose="020B0604020202020204" pitchFamily="34" charset="0"/>
              </a:rPr>
              <a:t>When 2 vehicles arrive at the same time, the vehicle on left yields</a:t>
            </a:r>
          </a:p>
          <a:p>
            <a:pPr marL="342900" indent="-342900">
              <a:buClr>
                <a:schemeClr val="tx2"/>
              </a:buClr>
            </a:pPr>
            <a:r>
              <a:rPr lang="en-US" sz="2200" dirty="0">
                <a:solidFill>
                  <a:schemeClr val="tx2"/>
                </a:solidFill>
                <a:latin typeface="Arial" panose="020B0604020202020204" pitchFamily="34" charset="0"/>
                <a:cs typeface="Arial" panose="020B0604020202020204" pitchFamily="34" charset="0"/>
              </a:rPr>
              <a:t>Slow down and look for oncoming traffic</a:t>
            </a:r>
          </a:p>
          <a:p>
            <a:pPr marL="342900" indent="-342900">
              <a:buClr>
                <a:schemeClr val="tx2"/>
              </a:buClr>
            </a:pPr>
            <a:r>
              <a:rPr lang="en-US" sz="2200" dirty="0">
                <a:solidFill>
                  <a:schemeClr val="tx2"/>
                </a:solidFill>
                <a:latin typeface="Arial" panose="020B0604020202020204" pitchFamily="34" charset="0"/>
                <a:cs typeface="Arial" panose="020B0604020202020204" pitchFamily="34" charset="0"/>
              </a:rPr>
              <a:t>Be prepared to stop</a:t>
            </a:r>
          </a:p>
          <a:p>
            <a:pPr marL="342900" indent="-342900">
              <a:buClr>
                <a:schemeClr val="tx2"/>
              </a:buClr>
            </a:pPr>
            <a:r>
              <a:rPr lang="en-US" sz="2200" dirty="0">
                <a:solidFill>
                  <a:schemeClr val="tx2"/>
                </a:solidFill>
                <a:latin typeface="Arial" panose="020B0604020202020204" pitchFamily="34" charset="0"/>
                <a:cs typeface="Arial" panose="020B0604020202020204" pitchFamily="34" charset="0"/>
              </a:rPr>
              <a:t>Don’t rely on dust clouds</a:t>
            </a:r>
          </a:p>
          <a:p>
            <a:pPr marL="342900" indent="-342900">
              <a:buClr>
                <a:schemeClr val="tx2"/>
              </a:buClr>
            </a:pPr>
            <a:endParaRPr lang="en-US" sz="2200" dirty="0">
              <a:solidFill>
                <a:schemeClr val="tx2"/>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E78DA60-C723-E22B-0A41-73A833ADFB40}"/>
              </a:ext>
            </a:extLst>
          </p:cNvPr>
          <p:cNvPicPr>
            <a:picLocks noChangeAspect="1"/>
          </p:cNvPicPr>
          <p:nvPr/>
        </p:nvPicPr>
        <p:blipFill rotWithShape="1">
          <a:blip r:embed="rId3">
            <a:extLst>
              <a:ext uri="{28A0092B-C50C-407E-A947-70E740481C1C}">
                <a14:useLocalDpi xmlns:a14="http://schemas.microsoft.com/office/drawing/2010/main" val="0"/>
              </a:ext>
            </a:extLst>
          </a:blip>
          <a:srcRect l="26523" t="7983" r="23638" b="1220"/>
          <a:stretch/>
        </p:blipFill>
        <p:spPr>
          <a:xfrm>
            <a:off x="5934" y="1690684"/>
            <a:ext cx="3331930" cy="4534881"/>
          </a:xfrm>
          <a:prstGeom prst="rect">
            <a:avLst/>
          </a:prstGeom>
        </p:spPr>
      </p:pic>
    </p:spTree>
    <p:extLst>
      <p:ext uri="{BB962C8B-B14F-4D97-AF65-F5344CB8AC3E}">
        <p14:creationId xmlns:p14="http://schemas.microsoft.com/office/powerpoint/2010/main" val="39192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500"/>
                                        <p:tgtEl>
                                          <p:spTgt spid="3">
                                            <p:txEl>
                                              <p:pRg st="0" end="0"/>
                                            </p:txEl>
                                          </p:spTgt>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1000"/>
                                        <p:tgtEl>
                                          <p:spTgt spid="1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up)">
                                      <p:cBhvr>
                                        <p:cTn id="17" dur="1000"/>
                                        <p:tgtEl>
                                          <p:spTgt spid="4">
                                            <p:txEl>
                                              <p:pRg st="0" end="0"/>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up)">
                                      <p:cBhvr>
                                        <p:cTn id="20" dur="10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up)">
                                      <p:cBhvr>
                                        <p:cTn id="28" dur="500"/>
                                        <p:tgtEl>
                                          <p:spTgt spid="5">
                                            <p:txEl>
                                              <p:pRg st="0" end="0"/>
                                            </p:txEl>
                                          </p:spTgt>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1000"/>
                                        <p:tgtEl>
                                          <p:spTgt spid="13"/>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wipe(up)">
                                      <p:cBhvr>
                                        <p:cTn id="35" dur="1000"/>
                                        <p:tgtEl>
                                          <p:spTgt spid="6">
                                            <p:txEl>
                                              <p:pRg st="0" end="0"/>
                                            </p:txEl>
                                          </p:spTgt>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wipe(up)">
                                      <p:cBhvr>
                                        <p:cTn id="38" dur="1000"/>
                                        <p:tgtEl>
                                          <p:spTgt spid="6">
                                            <p:txEl>
                                              <p:pRg st="1" end="1"/>
                                            </p:txEl>
                                          </p:spTgt>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up)">
                                      <p:cBhvr>
                                        <p:cTn id="41" dur="1000"/>
                                        <p:tgtEl>
                                          <p:spTgt spid="6">
                                            <p:txEl>
                                              <p:pRg st="2" end="2"/>
                                            </p:tx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wipe(up)">
                                      <p:cBhvr>
                                        <p:cTn id="44" dur="1000"/>
                                        <p:tgtEl>
                                          <p:spTgt spid="6">
                                            <p:txEl>
                                              <p:pRg st="3" end="3"/>
                                            </p:tx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wipe(up)">
                                      <p:cBhvr>
                                        <p:cTn id="47"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0" grpId="0" animBg="1"/>
      <p:bldP spid="11" grpId="0" animBg="1"/>
      <p:bldP spid="3" grpId="0" build="p"/>
      <p:bldP spid="4" grpId="0" build="p"/>
      <p:bldP spid="5" grpId="0" build="p"/>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EEC38CE-DBF6-467E-9E57-E2C937206171}"/>
              </a:ext>
            </a:extLst>
          </p:cNvPr>
          <p:cNvSpPr/>
          <p:nvPr/>
        </p:nvSpPr>
        <p:spPr>
          <a:xfrm>
            <a:off x="4579894" y="2636321"/>
            <a:ext cx="3698372" cy="358924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DB98933-FC9A-40F2-95E6-CA50D4E7B0DA}"/>
              </a:ext>
            </a:extLst>
          </p:cNvPr>
          <p:cNvSpPr/>
          <p:nvPr/>
        </p:nvSpPr>
        <p:spPr>
          <a:xfrm>
            <a:off x="8351520" y="2636321"/>
            <a:ext cx="3840480" cy="358924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E3DBF1-6C4A-43F8-B04B-2F8151118A2B}"/>
              </a:ext>
            </a:extLst>
          </p:cNvPr>
          <p:cNvSpPr/>
          <p:nvPr/>
        </p:nvSpPr>
        <p:spPr>
          <a:xfrm>
            <a:off x="4579896" y="1690685"/>
            <a:ext cx="3698370" cy="9456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E841DE-95F6-46EA-A67E-32F83EA98006}"/>
              </a:ext>
            </a:extLst>
          </p:cNvPr>
          <p:cNvSpPr/>
          <p:nvPr/>
        </p:nvSpPr>
        <p:spPr>
          <a:xfrm>
            <a:off x="8349670" y="1690685"/>
            <a:ext cx="3840480" cy="9456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AD37EF-64DF-4C53-BC65-6A734FD6DEC4}"/>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Unpaved/Gravel Roadways: </a:t>
            </a:r>
            <a:br>
              <a:rPr lang="en-US" dirty="0">
                <a:latin typeface="Arial" panose="020B0604020202020204" pitchFamily="34" charset="0"/>
                <a:cs typeface="Arial" panose="020B0604020202020204" pitchFamily="34" charset="0"/>
              </a:rPr>
            </a:br>
            <a:r>
              <a:rPr lang="en-US" dirty="0"/>
              <a:t>Narrow Bridges</a:t>
            </a:r>
          </a:p>
        </p:txBody>
      </p:sp>
      <p:sp>
        <p:nvSpPr>
          <p:cNvPr id="3" name="Text Placeholder 2">
            <a:extLst>
              <a:ext uri="{FF2B5EF4-FFF2-40B4-BE49-F238E27FC236}">
                <a16:creationId xmlns:a16="http://schemas.microsoft.com/office/drawing/2014/main" id="{2F81BA92-CE28-4A08-9F79-774A1705469C}"/>
              </a:ext>
            </a:extLst>
          </p:cNvPr>
          <p:cNvSpPr>
            <a:spLocks noGrp="1"/>
          </p:cNvSpPr>
          <p:nvPr>
            <p:ph type="body" idx="1"/>
          </p:nvPr>
        </p:nvSpPr>
        <p:spPr>
          <a:xfrm>
            <a:off x="4952800" y="1814724"/>
            <a:ext cx="2929225" cy="821597"/>
          </a:xfrm>
        </p:spPr>
        <p:txBody>
          <a:bodyPr anchor="t">
            <a:normAutofit/>
          </a:bodyPr>
          <a:lstStyle/>
          <a:p>
            <a:r>
              <a:rPr lang="en-US" dirty="0">
                <a:solidFill>
                  <a:schemeClr val="bg1"/>
                </a:solidFill>
              </a:rPr>
              <a:t>CHALLENGE: </a:t>
            </a:r>
            <a:r>
              <a:rPr lang="en-US" b="0" dirty="0">
                <a:solidFill>
                  <a:schemeClr val="bg1"/>
                </a:solidFill>
              </a:rPr>
              <a:t>Narrow bridges</a:t>
            </a:r>
          </a:p>
        </p:txBody>
      </p:sp>
      <p:sp>
        <p:nvSpPr>
          <p:cNvPr id="4" name="Content Placeholder 3">
            <a:extLst>
              <a:ext uri="{FF2B5EF4-FFF2-40B4-BE49-F238E27FC236}">
                <a16:creationId xmlns:a16="http://schemas.microsoft.com/office/drawing/2014/main" id="{13183DE1-09FA-4989-B8DC-5940EE2FDAB1}"/>
              </a:ext>
            </a:extLst>
          </p:cNvPr>
          <p:cNvSpPr>
            <a:spLocks noGrp="1"/>
          </p:cNvSpPr>
          <p:nvPr>
            <p:ph sz="half" idx="2"/>
          </p:nvPr>
        </p:nvSpPr>
        <p:spPr>
          <a:xfrm>
            <a:off x="4952801" y="2760357"/>
            <a:ext cx="2929225" cy="3343260"/>
          </a:xfrm>
        </p:spPr>
        <p:txBody>
          <a:bodyPr>
            <a:normAutofit/>
          </a:bodyPr>
          <a:lstStyle/>
          <a:p>
            <a:pPr marL="342900" indent="-342900">
              <a:buClr>
                <a:schemeClr val="accent6"/>
              </a:buClr>
            </a:pPr>
            <a:r>
              <a:rPr lang="en-US" sz="2400" dirty="0">
                <a:latin typeface="Arial" panose="020B0604020202020204" pitchFamily="34" charset="0"/>
                <a:cs typeface="Arial" panose="020B0604020202020204" pitchFamily="34" charset="0"/>
              </a:rPr>
              <a:t>Lane narrows leaving less room for oncoming vehicles to pass</a:t>
            </a:r>
          </a:p>
        </p:txBody>
      </p:sp>
      <p:sp>
        <p:nvSpPr>
          <p:cNvPr id="5" name="Text Placeholder 4">
            <a:extLst>
              <a:ext uri="{FF2B5EF4-FFF2-40B4-BE49-F238E27FC236}">
                <a16:creationId xmlns:a16="http://schemas.microsoft.com/office/drawing/2014/main" id="{BA7A7021-CE1D-419E-8829-3166126DF8AF}"/>
              </a:ext>
            </a:extLst>
          </p:cNvPr>
          <p:cNvSpPr>
            <a:spLocks noGrp="1"/>
          </p:cNvSpPr>
          <p:nvPr>
            <p:ph type="body" sz="quarter" idx="3"/>
          </p:nvPr>
        </p:nvSpPr>
        <p:spPr>
          <a:xfrm>
            <a:off x="8701860" y="1814725"/>
            <a:ext cx="3177721" cy="435315"/>
          </a:xfrm>
        </p:spPr>
        <p:txBody>
          <a:bodyPr anchor="t"/>
          <a:lstStyle/>
          <a:p>
            <a:r>
              <a:rPr lang="en-US" dirty="0">
                <a:solidFill>
                  <a:schemeClr val="bg1"/>
                </a:solidFill>
              </a:rPr>
              <a:t>SOLUTION:</a:t>
            </a:r>
          </a:p>
        </p:txBody>
      </p:sp>
      <p:sp>
        <p:nvSpPr>
          <p:cNvPr id="6" name="Content Placeholder 5">
            <a:extLst>
              <a:ext uri="{FF2B5EF4-FFF2-40B4-BE49-F238E27FC236}">
                <a16:creationId xmlns:a16="http://schemas.microsoft.com/office/drawing/2014/main" id="{5573EE01-8B7F-4145-AF12-F8322AFC40A8}"/>
              </a:ext>
            </a:extLst>
          </p:cNvPr>
          <p:cNvSpPr>
            <a:spLocks noGrp="1"/>
          </p:cNvSpPr>
          <p:nvPr>
            <p:ph sz="quarter" idx="4"/>
          </p:nvPr>
        </p:nvSpPr>
        <p:spPr>
          <a:xfrm>
            <a:off x="8701859" y="2760357"/>
            <a:ext cx="3177722" cy="3343260"/>
          </a:xfrm>
        </p:spPr>
        <p:txBody>
          <a:bodyPr>
            <a:normAutofit/>
          </a:bodyPr>
          <a:lstStyle/>
          <a:p>
            <a:pPr marL="342900" indent="-342900">
              <a:buClr>
                <a:schemeClr val="tx2"/>
              </a:buClr>
            </a:pPr>
            <a:r>
              <a:rPr lang="en-US" sz="2400" dirty="0">
                <a:solidFill>
                  <a:schemeClr val="tx2"/>
                </a:solidFill>
                <a:latin typeface="Arial" panose="020B0604020202020204" pitchFamily="34" charset="0"/>
                <a:cs typeface="Arial" panose="020B0604020202020204" pitchFamily="34" charset="0"/>
              </a:rPr>
              <a:t>Watch for signs</a:t>
            </a:r>
          </a:p>
          <a:p>
            <a:pPr marL="342900" indent="-342900">
              <a:buClr>
                <a:schemeClr val="tx2"/>
              </a:buClr>
            </a:pPr>
            <a:r>
              <a:rPr lang="en-US" sz="2400" dirty="0">
                <a:solidFill>
                  <a:schemeClr val="tx2"/>
                </a:solidFill>
                <a:latin typeface="Arial" panose="020B0604020202020204" pitchFamily="34" charset="0"/>
                <a:cs typeface="Arial" panose="020B0604020202020204" pitchFamily="34" charset="0"/>
              </a:rPr>
              <a:t>Slow down and be prepared to stop for oncoming traffic</a:t>
            </a:r>
          </a:p>
        </p:txBody>
      </p:sp>
      <p:pic>
        <p:nvPicPr>
          <p:cNvPr id="9" name="Picture 8">
            <a:extLst>
              <a:ext uri="{FF2B5EF4-FFF2-40B4-BE49-F238E27FC236}">
                <a16:creationId xmlns:a16="http://schemas.microsoft.com/office/drawing/2014/main" id="{03F58C1C-DDFF-48F2-B377-D725F163F610}"/>
              </a:ext>
            </a:extLst>
          </p:cNvPr>
          <p:cNvPicPr>
            <a:picLocks noChangeAspect="1"/>
          </p:cNvPicPr>
          <p:nvPr/>
        </p:nvPicPr>
        <p:blipFill rotWithShape="1">
          <a:blip r:embed="rId3">
            <a:extLst>
              <a:ext uri="{28A0092B-C50C-407E-A947-70E740481C1C}">
                <a14:useLocalDpi xmlns:a14="http://schemas.microsoft.com/office/drawing/2010/main" val="0"/>
              </a:ext>
            </a:extLst>
          </a:blip>
          <a:srcRect l="12977" t="11319" r="28919" b="926"/>
          <a:stretch/>
        </p:blipFill>
        <p:spPr>
          <a:xfrm>
            <a:off x="5024" y="1692994"/>
            <a:ext cx="4501616" cy="4532571"/>
          </a:xfrm>
          <a:prstGeom prst="rect">
            <a:avLst/>
          </a:prstGeom>
        </p:spPr>
      </p:pic>
    </p:spTree>
    <p:extLst>
      <p:ext uri="{BB962C8B-B14F-4D97-AF65-F5344CB8AC3E}">
        <p14:creationId xmlns:p14="http://schemas.microsoft.com/office/powerpoint/2010/main" val="428835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500"/>
                                        <p:tgtEl>
                                          <p:spTgt spid="3">
                                            <p:txEl>
                                              <p:pRg st="0" end="0"/>
                                            </p:txEl>
                                          </p:spTgt>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1000"/>
                                        <p:tgtEl>
                                          <p:spTgt spid="1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up)">
                                      <p:cBhvr>
                                        <p:cTn id="17" dur="10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up)">
                                      <p:cBhvr>
                                        <p:cTn id="25" dur="500"/>
                                        <p:tgtEl>
                                          <p:spTgt spid="5">
                                            <p:txEl>
                                              <p:pRg st="0" end="0"/>
                                            </p:txEl>
                                          </p:spTgt>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1000"/>
                                        <p:tgtEl>
                                          <p:spTgt spid="1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wipe(up)">
                                      <p:cBhvr>
                                        <p:cTn id="32" dur="1000"/>
                                        <p:tgtEl>
                                          <p:spTgt spid="6">
                                            <p:txEl>
                                              <p:pRg st="0" end="0"/>
                                            </p:tx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wipe(up)">
                                      <p:cBhvr>
                                        <p:cTn id="35"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0" grpId="0" animBg="1"/>
      <p:bldP spid="11" grpId="0" animBg="1"/>
      <p:bldP spid="3" grpId="0" build="p"/>
      <p:bldP spid="4" grpId="0" build="p"/>
      <p:bldP spid="5" grpId="0" build="p"/>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3495-90DD-1B49-BA9B-B787987A5ECB}"/>
              </a:ext>
            </a:extLst>
          </p:cNvPr>
          <p:cNvSpPr>
            <a:spLocks noGrp="1"/>
          </p:cNvSpPr>
          <p:nvPr>
            <p:ph type="title"/>
          </p:nvPr>
        </p:nvSpPr>
        <p:spPr/>
        <p:txBody>
          <a:bodyPr/>
          <a:lstStyle/>
          <a:p>
            <a:r>
              <a:rPr lang="en-US" dirty="0"/>
              <a:t>Edge Drop-Off</a:t>
            </a:r>
          </a:p>
        </p:txBody>
      </p:sp>
      <p:sp>
        <p:nvSpPr>
          <p:cNvPr id="3" name="Content Placeholder 2">
            <a:extLst>
              <a:ext uri="{FF2B5EF4-FFF2-40B4-BE49-F238E27FC236}">
                <a16:creationId xmlns:a16="http://schemas.microsoft.com/office/drawing/2014/main" id="{ADF5BCB2-10E8-4C2F-609B-93407CE8547C}"/>
              </a:ext>
            </a:extLst>
          </p:cNvPr>
          <p:cNvSpPr>
            <a:spLocks noGrp="1"/>
          </p:cNvSpPr>
          <p:nvPr>
            <p:ph idx="1"/>
          </p:nvPr>
        </p:nvSpPr>
        <p:spPr>
          <a:xfrm>
            <a:off x="838200" y="1825624"/>
            <a:ext cx="7284522" cy="4171316"/>
          </a:xfrm>
        </p:spPr>
        <p:txBody>
          <a:bodyPr>
            <a:normAutofit fontScale="92500" lnSpcReduction="10000"/>
          </a:bodyPr>
          <a:lstStyle/>
          <a:p>
            <a:r>
              <a:rPr lang="en-US" dirty="0"/>
              <a:t>Not all paved roads have paved shoulders, but the shoulders may have an edge drop-off</a:t>
            </a:r>
          </a:p>
          <a:p>
            <a:pPr lvl="1"/>
            <a:r>
              <a:rPr lang="en-US" dirty="0"/>
              <a:t>This abrupt edge is the difference between the pavement and shoulder surfaces</a:t>
            </a:r>
          </a:p>
          <a:p>
            <a:r>
              <a:rPr lang="en-US" dirty="0"/>
              <a:t>Edge drop-off along gravel and unpaved shoulders can make a vehicle more difficult to control</a:t>
            </a:r>
          </a:p>
          <a:p>
            <a:r>
              <a:rPr lang="en-US" dirty="0"/>
              <a:t>If you drift onto a shoulder, do the following:</a:t>
            </a:r>
          </a:p>
          <a:p>
            <a:pPr lvl="1"/>
            <a:r>
              <a:rPr lang="en-US" dirty="0"/>
              <a:t>Remain calm and do not jerk the wheel to get back on the roadway</a:t>
            </a:r>
          </a:p>
          <a:p>
            <a:pPr lvl="1"/>
            <a:r>
              <a:rPr lang="en-US" dirty="0"/>
              <a:t>Ease off the accelerator and do not brake</a:t>
            </a:r>
          </a:p>
          <a:p>
            <a:pPr lvl="1"/>
            <a:r>
              <a:rPr lang="en-US" dirty="0"/>
              <a:t>Slowly apply steering to return to the roadway</a:t>
            </a:r>
          </a:p>
          <a:p>
            <a:pPr lvl="1"/>
            <a:r>
              <a:rPr lang="en-US" dirty="0"/>
              <a:t>Gradually ease back onto the roadway and reaccelerate</a:t>
            </a:r>
          </a:p>
          <a:p>
            <a:endParaRPr lang="en-US" dirty="0"/>
          </a:p>
        </p:txBody>
      </p:sp>
      <p:pic>
        <p:nvPicPr>
          <p:cNvPr id="5" name="Picture 4">
            <a:extLst>
              <a:ext uri="{FF2B5EF4-FFF2-40B4-BE49-F238E27FC236}">
                <a16:creationId xmlns:a16="http://schemas.microsoft.com/office/drawing/2014/main" id="{3E7CE397-15A1-5BAA-7D4B-E6F163718B79}"/>
              </a:ext>
            </a:extLst>
          </p:cNvPr>
          <p:cNvPicPr>
            <a:picLocks noChangeAspect="1"/>
          </p:cNvPicPr>
          <p:nvPr/>
        </p:nvPicPr>
        <p:blipFill rotWithShape="1">
          <a:blip r:embed="rId3">
            <a:extLst>
              <a:ext uri="{28A0092B-C50C-407E-A947-70E740481C1C}">
                <a14:useLocalDpi xmlns:a14="http://schemas.microsoft.com/office/drawing/2010/main" val="0"/>
              </a:ext>
            </a:extLst>
          </a:blip>
          <a:srcRect l="13753" r="12705"/>
          <a:stretch/>
        </p:blipFill>
        <p:spPr>
          <a:xfrm>
            <a:off x="8442960" y="1833243"/>
            <a:ext cx="3749040" cy="3823335"/>
          </a:xfrm>
          <a:prstGeom prst="rect">
            <a:avLst/>
          </a:prstGeom>
        </p:spPr>
      </p:pic>
    </p:spTree>
    <p:extLst>
      <p:ext uri="{BB962C8B-B14F-4D97-AF65-F5344CB8AC3E}">
        <p14:creationId xmlns:p14="http://schemas.microsoft.com/office/powerpoint/2010/main" val="3234257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3495-90DD-1B49-BA9B-B787987A5ECB}"/>
              </a:ext>
            </a:extLst>
          </p:cNvPr>
          <p:cNvSpPr>
            <a:spLocks noGrp="1"/>
          </p:cNvSpPr>
          <p:nvPr>
            <p:ph type="title"/>
          </p:nvPr>
        </p:nvSpPr>
        <p:spPr/>
        <p:txBody>
          <a:bodyPr/>
          <a:lstStyle/>
          <a:p>
            <a:r>
              <a:rPr lang="en-US" dirty="0"/>
              <a:t>Work Zones</a:t>
            </a:r>
          </a:p>
        </p:txBody>
      </p:sp>
      <p:sp>
        <p:nvSpPr>
          <p:cNvPr id="3" name="Content Placeholder 2">
            <a:extLst>
              <a:ext uri="{FF2B5EF4-FFF2-40B4-BE49-F238E27FC236}">
                <a16:creationId xmlns:a16="http://schemas.microsoft.com/office/drawing/2014/main" id="{ADF5BCB2-10E8-4C2F-609B-93407CE8547C}"/>
              </a:ext>
            </a:extLst>
          </p:cNvPr>
          <p:cNvSpPr>
            <a:spLocks noGrp="1"/>
          </p:cNvSpPr>
          <p:nvPr>
            <p:ph idx="1"/>
          </p:nvPr>
        </p:nvSpPr>
        <p:spPr>
          <a:xfrm>
            <a:off x="838200" y="1825624"/>
            <a:ext cx="6431280" cy="4171316"/>
          </a:xfrm>
        </p:spPr>
        <p:txBody>
          <a:bodyPr>
            <a:normAutofit fontScale="92500" lnSpcReduction="10000"/>
          </a:bodyPr>
          <a:lstStyle/>
          <a:p>
            <a:r>
              <a:rPr lang="en-US" dirty="0"/>
              <a:t>While only 0.6% of crashes for drivers under the age of 16 and 1.2% of crashes for drivers between the ages of 16 and 18 occurred in work zones, these areas represent a change from the normal driving environment</a:t>
            </a:r>
          </a:p>
          <a:p>
            <a:r>
              <a:rPr lang="en-US" dirty="0"/>
              <a:t>Work zones present different dangers:</a:t>
            </a:r>
          </a:p>
          <a:p>
            <a:pPr lvl="1"/>
            <a:r>
              <a:rPr lang="en-US" dirty="0"/>
              <a:t>Vehicles passing through work zones travelling at different speeds (speed differential)</a:t>
            </a:r>
          </a:p>
          <a:p>
            <a:pPr lvl="1"/>
            <a:r>
              <a:rPr lang="en-US" dirty="0"/>
              <a:t>Lane changes and merging</a:t>
            </a:r>
          </a:p>
          <a:p>
            <a:pPr lvl="1"/>
            <a:r>
              <a:rPr lang="en-US" dirty="0"/>
              <a:t>Uneven surfaces and debris</a:t>
            </a:r>
          </a:p>
          <a:p>
            <a:pPr lvl="1"/>
            <a:r>
              <a:rPr lang="en-US" dirty="0"/>
              <a:t>Presence of workers and equipment adjacent to the vehicle lane</a:t>
            </a:r>
          </a:p>
        </p:txBody>
      </p:sp>
      <p:pic>
        <p:nvPicPr>
          <p:cNvPr id="9" name="Picture 8" descr="Long shot of a road sign&#10;&#10;Description automatically generated">
            <a:extLst>
              <a:ext uri="{FF2B5EF4-FFF2-40B4-BE49-F238E27FC236}">
                <a16:creationId xmlns:a16="http://schemas.microsoft.com/office/drawing/2014/main" id="{F653336D-9B82-CC8C-FA56-F38FE5F1D45B}"/>
              </a:ext>
            </a:extLst>
          </p:cNvPr>
          <p:cNvPicPr>
            <a:picLocks noChangeAspect="1"/>
          </p:cNvPicPr>
          <p:nvPr/>
        </p:nvPicPr>
        <p:blipFill rotWithShape="1">
          <a:blip r:embed="rId3">
            <a:extLst>
              <a:ext uri="{28A0092B-C50C-407E-A947-70E740481C1C}">
                <a14:useLocalDpi xmlns:a14="http://schemas.microsoft.com/office/drawing/2010/main" val="0"/>
              </a:ext>
            </a:extLst>
          </a:blip>
          <a:srcRect l="19869" r="31987"/>
          <a:stretch/>
        </p:blipFill>
        <p:spPr>
          <a:xfrm>
            <a:off x="7696200" y="0"/>
            <a:ext cx="4495800" cy="6225566"/>
          </a:xfrm>
          <a:prstGeom prst="rect">
            <a:avLst/>
          </a:prstGeom>
        </p:spPr>
      </p:pic>
    </p:spTree>
    <p:extLst>
      <p:ext uri="{BB962C8B-B14F-4D97-AF65-F5344CB8AC3E}">
        <p14:creationId xmlns:p14="http://schemas.microsoft.com/office/powerpoint/2010/main" val="2542124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3495-90DD-1B49-BA9B-B787987A5ECB}"/>
              </a:ext>
            </a:extLst>
          </p:cNvPr>
          <p:cNvSpPr>
            <a:spLocks noGrp="1"/>
          </p:cNvSpPr>
          <p:nvPr>
            <p:ph type="title"/>
          </p:nvPr>
        </p:nvSpPr>
        <p:spPr>
          <a:xfrm>
            <a:off x="838200" y="365125"/>
            <a:ext cx="5311140" cy="1325563"/>
          </a:xfrm>
        </p:spPr>
        <p:txBody>
          <a:bodyPr/>
          <a:lstStyle/>
          <a:p>
            <a:r>
              <a:rPr lang="en-US" dirty="0"/>
              <a:t>Driving Through Work Zones</a:t>
            </a:r>
          </a:p>
        </p:txBody>
      </p:sp>
      <p:sp>
        <p:nvSpPr>
          <p:cNvPr id="3" name="Content Placeholder 2">
            <a:extLst>
              <a:ext uri="{FF2B5EF4-FFF2-40B4-BE49-F238E27FC236}">
                <a16:creationId xmlns:a16="http://schemas.microsoft.com/office/drawing/2014/main" id="{ADF5BCB2-10E8-4C2F-609B-93407CE8547C}"/>
              </a:ext>
            </a:extLst>
          </p:cNvPr>
          <p:cNvSpPr>
            <a:spLocks noGrp="1"/>
          </p:cNvSpPr>
          <p:nvPr>
            <p:ph idx="1"/>
          </p:nvPr>
        </p:nvSpPr>
        <p:spPr>
          <a:xfrm>
            <a:off x="838200" y="1825624"/>
            <a:ext cx="5753100" cy="4399942"/>
          </a:xfrm>
        </p:spPr>
        <p:txBody>
          <a:bodyPr>
            <a:normAutofit fontScale="77500" lnSpcReduction="20000"/>
          </a:bodyPr>
          <a:lstStyle/>
          <a:p>
            <a:pPr>
              <a:lnSpc>
                <a:spcPct val="105000"/>
              </a:lnSpc>
            </a:pPr>
            <a:r>
              <a:rPr lang="en-US" dirty="0"/>
              <a:t>Drivers may be confused by the combination of devices in work zones</a:t>
            </a:r>
          </a:p>
          <a:p>
            <a:pPr lvl="1">
              <a:lnSpc>
                <a:spcPct val="105000"/>
              </a:lnSpc>
            </a:pPr>
            <a:r>
              <a:rPr lang="en-US" dirty="0"/>
              <a:t>Orange is the basic color of work zone signs and warning devices (cones, barrels, etc.)</a:t>
            </a:r>
          </a:p>
          <a:p>
            <a:pPr lvl="1">
              <a:lnSpc>
                <a:spcPct val="105000"/>
              </a:lnSpc>
            </a:pPr>
            <a:r>
              <a:rPr lang="en-US" dirty="0"/>
              <a:t>Pavement markings will still be yellow and white</a:t>
            </a:r>
          </a:p>
          <a:p>
            <a:pPr>
              <a:lnSpc>
                <a:spcPct val="105000"/>
              </a:lnSpc>
            </a:pPr>
            <a:r>
              <a:rPr lang="en-US" dirty="0"/>
              <a:t>Stay alert and drive cautiously</a:t>
            </a:r>
          </a:p>
          <a:p>
            <a:pPr lvl="1">
              <a:lnSpc>
                <a:spcPct val="105000"/>
              </a:lnSpc>
            </a:pPr>
            <a:r>
              <a:rPr lang="en-US" dirty="0"/>
              <a:t>Give your full attention to driving</a:t>
            </a:r>
          </a:p>
          <a:p>
            <a:pPr lvl="1">
              <a:lnSpc>
                <a:spcPct val="105000"/>
              </a:lnSpc>
            </a:pPr>
            <a:r>
              <a:rPr lang="en-US" dirty="0"/>
              <a:t>Follow posted speed limit</a:t>
            </a:r>
          </a:p>
          <a:p>
            <a:pPr lvl="1">
              <a:lnSpc>
                <a:spcPct val="105000"/>
              </a:lnSpc>
            </a:pPr>
            <a:r>
              <a:rPr lang="en-US" dirty="0"/>
              <a:t>Be alert to detour signing and road closures</a:t>
            </a:r>
          </a:p>
          <a:p>
            <a:pPr lvl="1">
              <a:lnSpc>
                <a:spcPct val="105000"/>
              </a:lnSpc>
            </a:pPr>
            <a:r>
              <a:rPr lang="en-US" dirty="0"/>
              <a:t>Obey instructions provided by signs and flagging personnel</a:t>
            </a:r>
          </a:p>
          <a:p>
            <a:pPr lvl="1">
              <a:lnSpc>
                <a:spcPct val="105000"/>
              </a:lnSpc>
            </a:pPr>
            <a:r>
              <a:rPr lang="en-US" dirty="0"/>
              <a:t>Maintain a safe distance</a:t>
            </a:r>
          </a:p>
          <a:p>
            <a:pPr lvl="1">
              <a:lnSpc>
                <a:spcPct val="105000"/>
              </a:lnSpc>
            </a:pPr>
            <a:r>
              <a:rPr lang="en-US" dirty="0"/>
              <a:t>Be prepared for lane changes and merge as soon as possible</a:t>
            </a:r>
          </a:p>
          <a:p>
            <a:pPr lvl="1">
              <a:lnSpc>
                <a:spcPct val="105000"/>
              </a:lnSpc>
            </a:pPr>
            <a:r>
              <a:rPr lang="en-US" dirty="0"/>
              <a:t>Be patient</a:t>
            </a:r>
          </a:p>
        </p:txBody>
      </p:sp>
      <p:pic>
        <p:nvPicPr>
          <p:cNvPr id="7" name="Picture 6" descr="A road construction site with traffic cones&#10;&#10;Description automatically generated">
            <a:extLst>
              <a:ext uri="{FF2B5EF4-FFF2-40B4-BE49-F238E27FC236}">
                <a16:creationId xmlns:a16="http://schemas.microsoft.com/office/drawing/2014/main" id="{38CBD1AA-2A7D-31E7-E5C9-BBF36D8B6281}"/>
              </a:ext>
            </a:extLst>
          </p:cNvPr>
          <p:cNvPicPr>
            <a:picLocks noChangeAspect="1"/>
          </p:cNvPicPr>
          <p:nvPr/>
        </p:nvPicPr>
        <p:blipFill rotWithShape="1">
          <a:blip r:embed="rId3">
            <a:extLst>
              <a:ext uri="{28A0092B-C50C-407E-A947-70E740481C1C}">
                <a14:useLocalDpi xmlns:a14="http://schemas.microsoft.com/office/drawing/2010/main" val="0"/>
              </a:ext>
            </a:extLst>
          </a:blip>
          <a:srcRect l="40433" r="5303"/>
          <a:stretch/>
        </p:blipFill>
        <p:spPr>
          <a:xfrm>
            <a:off x="7124700" y="0"/>
            <a:ext cx="5067300" cy="6225566"/>
          </a:xfrm>
          <a:prstGeom prst="rect">
            <a:avLst/>
          </a:prstGeom>
        </p:spPr>
      </p:pic>
    </p:spTree>
    <p:extLst>
      <p:ext uri="{BB962C8B-B14F-4D97-AF65-F5344CB8AC3E}">
        <p14:creationId xmlns:p14="http://schemas.microsoft.com/office/powerpoint/2010/main" val="911029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3495-90DD-1B49-BA9B-B787987A5ECB}"/>
              </a:ext>
            </a:extLst>
          </p:cNvPr>
          <p:cNvSpPr>
            <a:spLocks noGrp="1"/>
          </p:cNvSpPr>
          <p:nvPr>
            <p:ph type="title"/>
          </p:nvPr>
        </p:nvSpPr>
        <p:spPr>
          <a:xfrm>
            <a:off x="600694" y="0"/>
            <a:ext cx="5311140" cy="1325563"/>
          </a:xfrm>
        </p:spPr>
        <p:txBody>
          <a:bodyPr/>
          <a:lstStyle/>
          <a:p>
            <a:r>
              <a:rPr lang="en-US" dirty="0">
                <a:latin typeface="Arial" panose="020B0604020202020204" pitchFamily="34" charset="0"/>
                <a:cs typeface="Arial" panose="020B0604020202020204" pitchFamily="34" charset="0"/>
              </a:rPr>
              <a:t>Inclement Weather</a:t>
            </a:r>
            <a:endParaRPr lang="en-US" dirty="0"/>
          </a:p>
        </p:txBody>
      </p:sp>
      <p:sp>
        <p:nvSpPr>
          <p:cNvPr id="3" name="Content Placeholder 2">
            <a:extLst>
              <a:ext uri="{FF2B5EF4-FFF2-40B4-BE49-F238E27FC236}">
                <a16:creationId xmlns:a16="http://schemas.microsoft.com/office/drawing/2014/main" id="{ADF5BCB2-10E8-4C2F-609B-93407CE8547C}"/>
              </a:ext>
            </a:extLst>
          </p:cNvPr>
          <p:cNvSpPr>
            <a:spLocks noGrp="1"/>
          </p:cNvSpPr>
          <p:nvPr>
            <p:ph idx="1"/>
          </p:nvPr>
        </p:nvSpPr>
        <p:spPr>
          <a:xfrm>
            <a:off x="600693" y="1265641"/>
            <a:ext cx="5621977" cy="4876800"/>
          </a:xfrm>
        </p:spPr>
        <p:txBody>
          <a:bodyPr>
            <a:normAutofit fontScale="77500" lnSpcReduction="20000"/>
          </a:bodyPr>
          <a:lstStyle/>
          <a:p>
            <a:pPr>
              <a:lnSpc>
                <a:spcPct val="105000"/>
              </a:lnSpc>
            </a:pPr>
            <a:r>
              <a:rPr lang="en-US" dirty="0"/>
              <a:t>6.6% of all crashes involving drivers under the age of 16 and 5.7% of crashes involving drivers between the ages of 16 and 18 occurred in the rain</a:t>
            </a:r>
          </a:p>
          <a:p>
            <a:pPr>
              <a:lnSpc>
                <a:spcPct val="105000"/>
              </a:lnSpc>
            </a:pPr>
            <a:r>
              <a:rPr lang="en-US" dirty="0"/>
              <a:t>Be prepared before you travel and know what the weather will be</a:t>
            </a:r>
          </a:p>
          <a:p>
            <a:pPr>
              <a:lnSpc>
                <a:spcPct val="105000"/>
              </a:lnSpc>
            </a:pPr>
            <a:r>
              <a:rPr lang="en-US" dirty="0"/>
              <a:t>If severe weather is expected, postpone or adjust your trip if possible</a:t>
            </a:r>
          </a:p>
          <a:p>
            <a:pPr>
              <a:lnSpc>
                <a:spcPct val="105000"/>
              </a:lnSpc>
            </a:pPr>
            <a:r>
              <a:rPr lang="en-US" dirty="0"/>
              <a:t>In general, slow down and increase your following distance</a:t>
            </a:r>
          </a:p>
          <a:p>
            <a:pPr>
              <a:lnSpc>
                <a:spcPct val="105000"/>
              </a:lnSpc>
            </a:pPr>
            <a:r>
              <a:rPr lang="en-US" dirty="0"/>
              <a:t>Be prepared to stop further in advance</a:t>
            </a:r>
          </a:p>
          <a:p>
            <a:pPr>
              <a:lnSpc>
                <a:spcPct val="105000"/>
              </a:lnSpc>
            </a:pPr>
            <a:r>
              <a:rPr lang="en-US" dirty="0"/>
              <a:t>Do not use cruise control (in any weather, rain or snow)</a:t>
            </a:r>
          </a:p>
          <a:p>
            <a:pPr>
              <a:lnSpc>
                <a:spcPct val="105000"/>
              </a:lnSpc>
            </a:pPr>
            <a:r>
              <a:rPr lang="en-US" dirty="0"/>
              <a:t>Be familiar with your antilock brakes (if equipped) and how they feel when activated</a:t>
            </a:r>
          </a:p>
        </p:txBody>
      </p:sp>
      <p:pic>
        <p:nvPicPr>
          <p:cNvPr id="4" name="Picture 3">
            <a:extLst>
              <a:ext uri="{FF2B5EF4-FFF2-40B4-BE49-F238E27FC236}">
                <a16:creationId xmlns:a16="http://schemas.microsoft.com/office/drawing/2014/main" id="{32C7CA3A-F2D0-A936-B22C-2654FE1773E1}"/>
              </a:ext>
            </a:extLst>
          </p:cNvPr>
          <p:cNvPicPr>
            <a:picLocks noChangeAspect="1"/>
          </p:cNvPicPr>
          <p:nvPr/>
        </p:nvPicPr>
        <p:blipFill rotWithShape="1">
          <a:blip r:embed="rId3">
            <a:extLst>
              <a:ext uri="{28A0092B-C50C-407E-A947-70E740481C1C}">
                <a14:useLocalDpi xmlns:a14="http://schemas.microsoft.com/office/drawing/2010/main" val="0"/>
              </a:ext>
            </a:extLst>
          </a:blip>
          <a:srcRect l="28590" r="12228"/>
          <a:stretch/>
        </p:blipFill>
        <p:spPr>
          <a:xfrm>
            <a:off x="6880860" y="1"/>
            <a:ext cx="5311140" cy="6225565"/>
          </a:xfrm>
          <a:prstGeom prst="rect">
            <a:avLst/>
          </a:prstGeom>
        </p:spPr>
      </p:pic>
    </p:spTree>
    <p:extLst>
      <p:ext uri="{BB962C8B-B14F-4D97-AF65-F5344CB8AC3E}">
        <p14:creationId xmlns:p14="http://schemas.microsoft.com/office/powerpoint/2010/main" val="2099620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3495-90DD-1B49-BA9B-B787987A5ECB}"/>
              </a:ext>
            </a:extLst>
          </p:cNvPr>
          <p:cNvSpPr>
            <a:spLocks noGrp="1"/>
          </p:cNvSpPr>
          <p:nvPr>
            <p:ph type="title"/>
          </p:nvPr>
        </p:nvSpPr>
        <p:spPr>
          <a:xfrm>
            <a:off x="838200" y="365125"/>
            <a:ext cx="6842760" cy="1325563"/>
          </a:xfrm>
        </p:spPr>
        <p:txBody>
          <a:bodyPr/>
          <a:lstStyle/>
          <a:p>
            <a:r>
              <a:rPr lang="en-US" dirty="0">
                <a:latin typeface="Arial" panose="020B0604020202020204" pitchFamily="34" charset="0"/>
                <a:cs typeface="Arial" panose="020B0604020202020204" pitchFamily="34" charset="0"/>
              </a:rPr>
              <a:t>Inclement Weather: Rain</a:t>
            </a:r>
            <a:endParaRPr lang="en-US" dirty="0"/>
          </a:p>
        </p:txBody>
      </p:sp>
      <p:sp>
        <p:nvSpPr>
          <p:cNvPr id="3" name="Content Placeholder 2">
            <a:extLst>
              <a:ext uri="{FF2B5EF4-FFF2-40B4-BE49-F238E27FC236}">
                <a16:creationId xmlns:a16="http://schemas.microsoft.com/office/drawing/2014/main" id="{ADF5BCB2-10E8-4C2F-609B-93407CE8547C}"/>
              </a:ext>
            </a:extLst>
          </p:cNvPr>
          <p:cNvSpPr>
            <a:spLocks noGrp="1"/>
          </p:cNvSpPr>
          <p:nvPr>
            <p:ph idx="1"/>
          </p:nvPr>
        </p:nvSpPr>
        <p:spPr>
          <a:xfrm>
            <a:off x="838200" y="1825624"/>
            <a:ext cx="6675120" cy="4140836"/>
          </a:xfrm>
        </p:spPr>
        <p:txBody>
          <a:bodyPr>
            <a:normAutofit/>
          </a:bodyPr>
          <a:lstStyle/>
          <a:p>
            <a:r>
              <a:rPr lang="en-US" dirty="0">
                <a:latin typeface="Arial" panose="020B0604020202020204" pitchFamily="34" charset="0"/>
                <a:cs typeface="Arial" panose="020B0604020202020204" pitchFamily="34" charset="0"/>
              </a:rPr>
              <a:t>Rain can increase roadway surface slickness and affect traction and braking</a:t>
            </a:r>
          </a:p>
          <a:p>
            <a:pPr lvl="1"/>
            <a:r>
              <a:rPr lang="en-US" dirty="0">
                <a:latin typeface="Arial" panose="020B0604020202020204" pitchFamily="34" charset="0"/>
                <a:cs typeface="Arial" panose="020B0604020202020204" pitchFamily="34" charset="0"/>
              </a:rPr>
              <a:t>Use your wipers and turn on your headlights</a:t>
            </a:r>
          </a:p>
          <a:p>
            <a:pPr lvl="1"/>
            <a:r>
              <a:rPr lang="en-US" dirty="0">
                <a:latin typeface="Arial" panose="020B0604020202020204" pitchFamily="34" charset="0"/>
                <a:cs typeface="Arial" panose="020B0604020202020204" pitchFamily="34" charset="0"/>
              </a:rPr>
              <a:t>Do not use cruise control</a:t>
            </a:r>
          </a:p>
          <a:p>
            <a:pPr lvl="1"/>
            <a:r>
              <a:rPr lang="en-US" dirty="0">
                <a:latin typeface="Arial" panose="020B0604020202020204" pitchFamily="34" charset="0"/>
                <a:cs typeface="Arial" panose="020B0604020202020204" pitchFamily="34" charset="0"/>
              </a:rPr>
              <a:t>Slow down and maintain a safe following distance</a:t>
            </a:r>
          </a:p>
          <a:p>
            <a:pPr lvl="1"/>
            <a:r>
              <a:rPr lang="en-US" dirty="0">
                <a:latin typeface="Arial" panose="020B0604020202020204" pitchFamily="34" charset="0"/>
                <a:cs typeface="Arial" panose="020B0604020202020204" pitchFamily="34" charset="0"/>
              </a:rPr>
              <a:t>Use your brakes cautiously and beware of hydroplaning</a:t>
            </a:r>
          </a:p>
        </p:txBody>
      </p:sp>
      <p:pic>
        <p:nvPicPr>
          <p:cNvPr id="5" name="Picture 4">
            <a:extLst>
              <a:ext uri="{FF2B5EF4-FFF2-40B4-BE49-F238E27FC236}">
                <a16:creationId xmlns:a16="http://schemas.microsoft.com/office/drawing/2014/main" id="{8C4B99F0-2E7A-1065-57AE-07FE2BD1D5E9}"/>
              </a:ext>
            </a:extLst>
          </p:cNvPr>
          <p:cNvPicPr>
            <a:picLocks noChangeAspect="1"/>
          </p:cNvPicPr>
          <p:nvPr/>
        </p:nvPicPr>
        <p:blipFill rotWithShape="1">
          <a:blip r:embed="rId3">
            <a:extLst>
              <a:ext uri="{28A0092B-C50C-407E-A947-70E740481C1C}">
                <a14:useLocalDpi xmlns:a14="http://schemas.microsoft.com/office/drawing/2010/main" val="0"/>
              </a:ext>
            </a:extLst>
          </a:blip>
          <a:srcRect l="23052" r="32190"/>
          <a:stretch/>
        </p:blipFill>
        <p:spPr>
          <a:xfrm>
            <a:off x="7985760" y="-5765"/>
            <a:ext cx="4206240" cy="6225564"/>
          </a:xfrm>
          <a:prstGeom prst="rect">
            <a:avLst/>
          </a:prstGeom>
        </p:spPr>
      </p:pic>
    </p:spTree>
    <p:extLst>
      <p:ext uri="{BB962C8B-B14F-4D97-AF65-F5344CB8AC3E}">
        <p14:creationId xmlns:p14="http://schemas.microsoft.com/office/powerpoint/2010/main" val="2327363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3495-90DD-1B49-BA9B-B787987A5ECB}"/>
              </a:ext>
            </a:extLst>
          </p:cNvPr>
          <p:cNvSpPr>
            <a:spLocks noGrp="1"/>
          </p:cNvSpPr>
          <p:nvPr>
            <p:ph type="title"/>
          </p:nvPr>
        </p:nvSpPr>
        <p:spPr>
          <a:xfrm>
            <a:off x="386937" y="365125"/>
            <a:ext cx="7510153" cy="1325563"/>
          </a:xfrm>
        </p:spPr>
        <p:txBody>
          <a:bodyPr/>
          <a:lstStyle/>
          <a:p>
            <a:r>
              <a:rPr lang="en-US" dirty="0">
                <a:latin typeface="Arial" panose="020B0604020202020204" pitchFamily="34" charset="0"/>
                <a:cs typeface="Arial" panose="020B0604020202020204" pitchFamily="34" charset="0"/>
              </a:rPr>
              <a:t>Inclement Weather: Snow/Ice</a:t>
            </a:r>
            <a:endParaRPr lang="en-US" dirty="0"/>
          </a:p>
        </p:txBody>
      </p:sp>
      <p:sp>
        <p:nvSpPr>
          <p:cNvPr id="3" name="Content Placeholder 2">
            <a:extLst>
              <a:ext uri="{FF2B5EF4-FFF2-40B4-BE49-F238E27FC236}">
                <a16:creationId xmlns:a16="http://schemas.microsoft.com/office/drawing/2014/main" id="{ADF5BCB2-10E8-4C2F-609B-93407CE8547C}"/>
              </a:ext>
            </a:extLst>
          </p:cNvPr>
          <p:cNvSpPr>
            <a:spLocks noGrp="1"/>
          </p:cNvSpPr>
          <p:nvPr>
            <p:ph idx="1"/>
          </p:nvPr>
        </p:nvSpPr>
        <p:spPr>
          <a:xfrm>
            <a:off x="386938" y="1825624"/>
            <a:ext cx="7213270" cy="4140836"/>
          </a:xfrm>
        </p:spPr>
        <p:txBody>
          <a:bodyPr>
            <a:normAutofit fontScale="92500"/>
          </a:bodyPr>
          <a:lstStyle/>
          <a:p>
            <a:r>
              <a:rPr lang="en-US" dirty="0"/>
              <a:t>Clean off your vehicle before driving and make sure all windows and headlights/taillights are clear</a:t>
            </a:r>
          </a:p>
          <a:p>
            <a:r>
              <a:rPr lang="en-US" dirty="0"/>
              <a:t>Beware of black ice (especially on bridges)</a:t>
            </a:r>
          </a:p>
          <a:p>
            <a:r>
              <a:rPr lang="en-US" dirty="0"/>
              <a:t>Accelerate slowly to avoid tire spin</a:t>
            </a:r>
          </a:p>
          <a:p>
            <a:r>
              <a:rPr lang="en-US" dirty="0"/>
              <a:t>Do not use cruise control</a:t>
            </a:r>
          </a:p>
          <a:p>
            <a:r>
              <a:rPr lang="en-US" dirty="0"/>
              <a:t>Drive slowly, maintain a safe following distance, and begin to slow for stopping sooner</a:t>
            </a:r>
          </a:p>
          <a:p>
            <a:r>
              <a:rPr lang="en-US" dirty="0"/>
              <a:t>Brake only while traveling straight, as stopping distances can be 10 times greater in snow/ice</a:t>
            </a:r>
          </a:p>
        </p:txBody>
      </p:sp>
      <p:pic>
        <p:nvPicPr>
          <p:cNvPr id="4" name="Picture 3">
            <a:extLst>
              <a:ext uri="{FF2B5EF4-FFF2-40B4-BE49-F238E27FC236}">
                <a16:creationId xmlns:a16="http://schemas.microsoft.com/office/drawing/2014/main" id="{C83D2A92-8A5F-58CB-C525-7DAE3BAC191A}"/>
              </a:ext>
            </a:extLst>
          </p:cNvPr>
          <p:cNvPicPr>
            <a:picLocks noChangeAspect="1"/>
          </p:cNvPicPr>
          <p:nvPr/>
        </p:nvPicPr>
        <p:blipFill rotWithShape="1">
          <a:blip r:embed="rId3">
            <a:extLst>
              <a:ext uri="{28A0092B-C50C-407E-A947-70E740481C1C}">
                <a14:useLocalDpi xmlns:a14="http://schemas.microsoft.com/office/drawing/2010/main" val="0"/>
              </a:ext>
            </a:extLst>
          </a:blip>
          <a:srcRect l="35331" r="25807"/>
          <a:stretch/>
        </p:blipFill>
        <p:spPr>
          <a:xfrm>
            <a:off x="8336478" y="-8535"/>
            <a:ext cx="3855522" cy="6228334"/>
          </a:xfrm>
          <a:prstGeom prst="rect">
            <a:avLst/>
          </a:prstGeom>
        </p:spPr>
      </p:pic>
    </p:spTree>
    <p:extLst>
      <p:ext uri="{BB962C8B-B14F-4D97-AF65-F5344CB8AC3E}">
        <p14:creationId xmlns:p14="http://schemas.microsoft.com/office/powerpoint/2010/main" val="2824552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3495-90DD-1B49-BA9B-B787987A5ECB}"/>
              </a:ext>
            </a:extLst>
          </p:cNvPr>
          <p:cNvSpPr>
            <a:spLocks noGrp="1"/>
          </p:cNvSpPr>
          <p:nvPr>
            <p:ph type="title"/>
          </p:nvPr>
        </p:nvSpPr>
        <p:spPr>
          <a:xfrm>
            <a:off x="495300" y="365125"/>
            <a:ext cx="5257800" cy="1325563"/>
          </a:xfrm>
        </p:spPr>
        <p:txBody>
          <a:bodyPr/>
          <a:lstStyle/>
          <a:p>
            <a:r>
              <a:rPr lang="en-US" dirty="0">
                <a:latin typeface="Arial" panose="020B0604020202020204" pitchFamily="34" charset="0"/>
                <a:cs typeface="Arial" panose="020B0604020202020204" pitchFamily="34" charset="0"/>
              </a:rPr>
              <a:t>Inclement Weather: Snowplows</a:t>
            </a:r>
            <a:endParaRPr lang="en-US" dirty="0"/>
          </a:p>
        </p:txBody>
      </p:sp>
      <p:sp>
        <p:nvSpPr>
          <p:cNvPr id="3" name="Content Placeholder 2">
            <a:extLst>
              <a:ext uri="{FF2B5EF4-FFF2-40B4-BE49-F238E27FC236}">
                <a16:creationId xmlns:a16="http://schemas.microsoft.com/office/drawing/2014/main" id="{ADF5BCB2-10E8-4C2F-609B-93407CE8547C}"/>
              </a:ext>
            </a:extLst>
          </p:cNvPr>
          <p:cNvSpPr>
            <a:spLocks noGrp="1"/>
          </p:cNvSpPr>
          <p:nvPr>
            <p:ph idx="1"/>
          </p:nvPr>
        </p:nvSpPr>
        <p:spPr>
          <a:xfrm>
            <a:off x="495300" y="1923802"/>
            <a:ext cx="5052060" cy="4042657"/>
          </a:xfrm>
        </p:spPr>
        <p:txBody>
          <a:bodyPr>
            <a:normAutofit/>
          </a:bodyPr>
          <a:lstStyle/>
          <a:p>
            <a:r>
              <a:rPr lang="en-US" dirty="0">
                <a:latin typeface="Arial" panose="020B0604020202020204" pitchFamily="34" charset="0"/>
                <a:cs typeface="Arial" panose="020B0604020202020204" pitchFamily="34" charset="0"/>
              </a:rPr>
              <a:t>Use caution when approaching a snowplow</a:t>
            </a:r>
          </a:p>
          <a:p>
            <a:pPr lvl="1"/>
            <a:r>
              <a:rPr lang="en-US" dirty="0">
                <a:latin typeface="Arial" panose="020B0604020202020204" pitchFamily="34" charset="0"/>
                <a:cs typeface="Arial" panose="020B0604020202020204" pitchFamily="34" charset="0"/>
              </a:rPr>
              <a:t>Approach at a reduced speed</a:t>
            </a:r>
          </a:p>
          <a:p>
            <a:pPr lvl="1"/>
            <a:r>
              <a:rPr lang="en-US" dirty="0">
                <a:latin typeface="Arial" panose="020B0604020202020204" pitchFamily="34" charset="0"/>
                <a:cs typeface="Arial" panose="020B0604020202020204" pitchFamily="34" charset="0"/>
              </a:rPr>
              <a:t>Never pass on the shoulder</a:t>
            </a:r>
          </a:p>
          <a:p>
            <a:pPr lvl="1"/>
            <a:r>
              <a:rPr lang="en-US" dirty="0">
                <a:latin typeface="Arial" panose="020B0604020202020204" pitchFamily="34" charset="0"/>
                <a:cs typeface="Arial" panose="020B0604020202020204" pitchFamily="34" charset="0"/>
              </a:rPr>
              <a:t>Stay back and wait until it is safe to pass</a:t>
            </a:r>
          </a:p>
          <a:p>
            <a:pPr lvl="1"/>
            <a:r>
              <a:rPr lang="en-US" dirty="0">
                <a:latin typeface="Arial" panose="020B0604020202020204" pitchFamily="34" charset="0"/>
                <a:cs typeface="Arial" panose="020B0604020202020204" pitchFamily="34" charset="0"/>
              </a:rPr>
              <a:t>Allow plenty of room when passing and be aware of blowing snow affecting your visibility</a:t>
            </a:r>
          </a:p>
        </p:txBody>
      </p:sp>
      <p:pic>
        <p:nvPicPr>
          <p:cNvPr id="5" name="Picture 4">
            <a:extLst>
              <a:ext uri="{FF2B5EF4-FFF2-40B4-BE49-F238E27FC236}">
                <a16:creationId xmlns:a16="http://schemas.microsoft.com/office/drawing/2014/main" id="{4949DD1B-7819-BA46-DBD5-474DCCFEACF6}"/>
              </a:ext>
            </a:extLst>
          </p:cNvPr>
          <p:cNvPicPr>
            <a:picLocks noChangeAspect="1"/>
          </p:cNvPicPr>
          <p:nvPr/>
        </p:nvPicPr>
        <p:blipFill>
          <a:blip r:embed="rId3"/>
          <a:stretch>
            <a:fillRect/>
          </a:stretch>
        </p:blipFill>
        <p:spPr>
          <a:xfrm>
            <a:off x="5962875" y="-9326"/>
            <a:ext cx="6229125" cy="6229125"/>
          </a:xfrm>
          <a:prstGeom prst="rect">
            <a:avLst/>
          </a:prstGeom>
        </p:spPr>
      </p:pic>
    </p:spTree>
    <p:extLst>
      <p:ext uri="{BB962C8B-B14F-4D97-AF65-F5344CB8AC3E}">
        <p14:creationId xmlns:p14="http://schemas.microsoft.com/office/powerpoint/2010/main" val="803158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EE3A6-0444-C5E6-B3EA-A6BD26166E6C}"/>
              </a:ext>
            </a:extLst>
          </p:cNvPr>
          <p:cNvSpPr>
            <a:spLocks noGrp="1"/>
          </p:cNvSpPr>
          <p:nvPr>
            <p:ph type="title"/>
          </p:nvPr>
        </p:nvSpPr>
        <p:spPr>
          <a:xfrm>
            <a:off x="378984" y="0"/>
            <a:ext cx="11434030" cy="1028814"/>
          </a:xfrm>
        </p:spPr>
        <p:txBody>
          <a:bodyPr/>
          <a:lstStyle/>
          <a:p>
            <a:pPr algn="ctr"/>
            <a:r>
              <a:rPr lang="en-US" dirty="0">
                <a:latin typeface="Arial" panose="020B0604020202020204" pitchFamily="34" charset="0"/>
                <a:cs typeface="Arial" panose="020B0604020202020204" pitchFamily="34" charset="0"/>
              </a:rPr>
              <a:t>Inclement Weather: Other Conditions</a:t>
            </a:r>
            <a:endParaRPr lang="en-US" dirty="0"/>
          </a:p>
        </p:txBody>
      </p:sp>
      <p:pic>
        <p:nvPicPr>
          <p:cNvPr id="5" name="Picture 4">
            <a:extLst>
              <a:ext uri="{FF2B5EF4-FFF2-40B4-BE49-F238E27FC236}">
                <a16:creationId xmlns:a16="http://schemas.microsoft.com/office/drawing/2014/main" id="{CDBBB7D7-29A6-3D71-5A74-2667E7E5F12D}"/>
              </a:ext>
            </a:extLst>
          </p:cNvPr>
          <p:cNvPicPr>
            <a:picLocks noChangeAspect="1"/>
          </p:cNvPicPr>
          <p:nvPr/>
        </p:nvPicPr>
        <p:blipFill>
          <a:blip r:embed="rId3"/>
          <a:stretch>
            <a:fillRect/>
          </a:stretch>
        </p:blipFill>
        <p:spPr>
          <a:xfrm>
            <a:off x="6233160" y="3110781"/>
            <a:ext cx="5593080" cy="2922385"/>
          </a:xfrm>
          <a:prstGeom prst="rect">
            <a:avLst/>
          </a:prstGeom>
          <a:ln>
            <a:noFill/>
          </a:ln>
        </p:spPr>
      </p:pic>
      <p:sp>
        <p:nvSpPr>
          <p:cNvPr id="7" name="Rectangle 6">
            <a:extLst>
              <a:ext uri="{FF2B5EF4-FFF2-40B4-BE49-F238E27FC236}">
                <a16:creationId xmlns:a16="http://schemas.microsoft.com/office/drawing/2014/main" id="{184C2496-717C-0D75-FECA-6C01F3B7EDEE}"/>
              </a:ext>
            </a:extLst>
          </p:cNvPr>
          <p:cNvSpPr/>
          <p:nvPr/>
        </p:nvSpPr>
        <p:spPr>
          <a:xfrm>
            <a:off x="378984" y="1464131"/>
            <a:ext cx="5640816" cy="144777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C8294F-50E1-B104-F213-97E928FB73FE}"/>
              </a:ext>
            </a:extLst>
          </p:cNvPr>
          <p:cNvSpPr/>
          <p:nvPr/>
        </p:nvSpPr>
        <p:spPr>
          <a:xfrm>
            <a:off x="6235011" y="1464131"/>
            <a:ext cx="5593080" cy="144777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FA7F31-2866-8909-10D9-C3C0F306CCDB}"/>
              </a:ext>
            </a:extLst>
          </p:cNvPr>
          <p:cNvSpPr/>
          <p:nvPr/>
        </p:nvSpPr>
        <p:spPr>
          <a:xfrm>
            <a:off x="378986" y="1028815"/>
            <a:ext cx="5640814" cy="43531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96DB674-F64C-E649-5923-EC65B4E52D63}"/>
              </a:ext>
            </a:extLst>
          </p:cNvPr>
          <p:cNvSpPr/>
          <p:nvPr/>
        </p:nvSpPr>
        <p:spPr>
          <a:xfrm>
            <a:off x="6233160" y="1028815"/>
            <a:ext cx="5593080" cy="4353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8F607057-2A69-453C-E5CD-1F6E36427732}"/>
              </a:ext>
            </a:extLst>
          </p:cNvPr>
          <p:cNvSpPr txBox="1">
            <a:spLocks/>
          </p:cNvSpPr>
          <p:nvPr/>
        </p:nvSpPr>
        <p:spPr>
          <a:xfrm>
            <a:off x="478209" y="1076655"/>
            <a:ext cx="2271938" cy="4353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1"/>
                </a:solidFill>
              </a:rPr>
              <a:t>FOG</a:t>
            </a:r>
          </a:p>
        </p:txBody>
      </p:sp>
      <p:sp>
        <p:nvSpPr>
          <p:cNvPr id="12" name="Content Placeholder 3">
            <a:extLst>
              <a:ext uri="{FF2B5EF4-FFF2-40B4-BE49-F238E27FC236}">
                <a16:creationId xmlns:a16="http://schemas.microsoft.com/office/drawing/2014/main" id="{193EBD6D-5FAB-A8EB-67C7-33A065D0FAC7}"/>
              </a:ext>
            </a:extLst>
          </p:cNvPr>
          <p:cNvSpPr txBox="1">
            <a:spLocks/>
          </p:cNvSpPr>
          <p:nvPr/>
        </p:nvSpPr>
        <p:spPr>
          <a:xfrm>
            <a:off x="478207" y="1588167"/>
            <a:ext cx="5495873" cy="1262783"/>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6"/>
              </a:buClr>
            </a:pPr>
            <a:r>
              <a:rPr lang="en-US" sz="1500" dirty="0">
                <a:latin typeface="Arial" panose="020B0604020202020204" pitchFamily="34" charset="0"/>
                <a:cs typeface="Arial" panose="020B0604020202020204" pitchFamily="34" charset="0"/>
              </a:rPr>
              <a:t>Use low beam headlights not high (they reflect off the fog)</a:t>
            </a:r>
          </a:p>
          <a:p>
            <a:pPr marL="342900" indent="-342900">
              <a:lnSpc>
                <a:spcPct val="100000"/>
              </a:lnSpc>
              <a:buClr>
                <a:schemeClr val="accent6"/>
              </a:buClr>
            </a:pPr>
            <a:r>
              <a:rPr lang="en-US" sz="1500" dirty="0">
                <a:latin typeface="Arial" panose="020B0604020202020204" pitchFamily="34" charset="0"/>
                <a:cs typeface="Arial" panose="020B0604020202020204" pitchFamily="34" charset="0"/>
              </a:rPr>
              <a:t>Slow down until your speed matches your ability to see</a:t>
            </a:r>
          </a:p>
          <a:p>
            <a:pPr marL="342900" indent="-342900">
              <a:lnSpc>
                <a:spcPct val="100000"/>
              </a:lnSpc>
              <a:buClr>
                <a:schemeClr val="accent6"/>
              </a:buClr>
            </a:pPr>
            <a:r>
              <a:rPr lang="en-US" sz="1500" dirty="0">
                <a:latin typeface="Arial" panose="020B0604020202020204" pitchFamily="34" charset="0"/>
                <a:cs typeface="Arial" panose="020B0604020202020204" pitchFamily="34" charset="0"/>
              </a:rPr>
              <a:t>Get off the roadway and find a place to park and wait if needed</a:t>
            </a:r>
          </a:p>
        </p:txBody>
      </p:sp>
      <p:sp>
        <p:nvSpPr>
          <p:cNvPr id="13" name="Text Placeholder 4">
            <a:extLst>
              <a:ext uri="{FF2B5EF4-FFF2-40B4-BE49-F238E27FC236}">
                <a16:creationId xmlns:a16="http://schemas.microsoft.com/office/drawing/2014/main" id="{61E2963C-A2BA-90C3-4659-69B1FCC15D24}"/>
              </a:ext>
            </a:extLst>
          </p:cNvPr>
          <p:cNvSpPr txBox="1">
            <a:spLocks/>
          </p:cNvSpPr>
          <p:nvPr/>
        </p:nvSpPr>
        <p:spPr>
          <a:xfrm>
            <a:off x="6318651" y="1076655"/>
            <a:ext cx="4150256" cy="435315"/>
          </a:xfrm>
          <a:prstGeom prst="rect">
            <a:avLst/>
          </a:prstGeom>
        </p:spPr>
        <p:txBody>
          <a:bodyPr anchor="t"/>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1"/>
                </a:solidFill>
              </a:rPr>
              <a:t>FLOODING</a:t>
            </a:r>
          </a:p>
        </p:txBody>
      </p:sp>
      <p:sp>
        <p:nvSpPr>
          <p:cNvPr id="14" name="Content Placeholder 5">
            <a:extLst>
              <a:ext uri="{FF2B5EF4-FFF2-40B4-BE49-F238E27FC236}">
                <a16:creationId xmlns:a16="http://schemas.microsoft.com/office/drawing/2014/main" id="{8FE06C92-F9C8-1527-F5ED-DD969B707B03}"/>
              </a:ext>
            </a:extLst>
          </p:cNvPr>
          <p:cNvSpPr txBox="1">
            <a:spLocks/>
          </p:cNvSpPr>
          <p:nvPr/>
        </p:nvSpPr>
        <p:spPr>
          <a:xfrm>
            <a:off x="6318651" y="1588167"/>
            <a:ext cx="5159086" cy="1262783"/>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tx2"/>
              </a:buClr>
            </a:pPr>
            <a:r>
              <a:rPr lang="en-US" sz="1500" dirty="0">
                <a:solidFill>
                  <a:schemeClr val="tx2"/>
                </a:solidFill>
                <a:latin typeface="Arial" panose="020B0604020202020204" pitchFamily="34" charset="0"/>
                <a:cs typeface="Arial" panose="020B0604020202020204" pitchFamily="34" charset="0"/>
              </a:rPr>
              <a:t>A small amount of water can sweep away a vehicle, including trucks</a:t>
            </a:r>
          </a:p>
          <a:p>
            <a:pPr marL="342900" indent="-342900">
              <a:buClr>
                <a:schemeClr val="tx2"/>
              </a:buClr>
            </a:pPr>
            <a:r>
              <a:rPr lang="en-US" sz="1500" dirty="0">
                <a:solidFill>
                  <a:schemeClr val="tx2"/>
                </a:solidFill>
                <a:latin typeface="Arial" panose="020B0604020202020204" pitchFamily="34" charset="0"/>
                <a:cs typeface="Arial" panose="020B0604020202020204" pitchFamily="34" charset="0"/>
              </a:rPr>
              <a:t>Never drive into or through a flooded roadway</a:t>
            </a:r>
          </a:p>
          <a:p>
            <a:pPr marL="342900" indent="-342900">
              <a:buClr>
                <a:schemeClr val="tx2"/>
              </a:buClr>
            </a:pPr>
            <a:r>
              <a:rPr lang="en-US" sz="1500" dirty="0">
                <a:solidFill>
                  <a:schemeClr val="tx2"/>
                </a:solidFill>
                <a:latin typeface="Arial" panose="020B0604020202020204" pitchFamily="34" charset="0"/>
                <a:cs typeface="Arial" panose="020B0604020202020204" pitchFamily="34" charset="0"/>
              </a:rPr>
              <a:t>“Turn around, don’t drown”</a:t>
            </a:r>
          </a:p>
        </p:txBody>
      </p:sp>
      <p:sp>
        <p:nvSpPr>
          <p:cNvPr id="19" name="Rectangle 18">
            <a:extLst>
              <a:ext uri="{FF2B5EF4-FFF2-40B4-BE49-F238E27FC236}">
                <a16:creationId xmlns:a16="http://schemas.microsoft.com/office/drawing/2014/main" id="{2754B6A4-9EC9-7603-8A37-429DED7D0553}"/>
              </a:ext>
            </a:extLst>
          </p:cNvPr>
          <p:cNvSpPr/>
          <p:nvPr/>
        </p:nvSpPr>
        <p:spPr>
          <a:xfrm>
            <a:off x="378984" y="3544391"/>
            <a:ext cx="5640816" cy="248877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BF1123F-F728-C4A3-7CB9-20F8394E534C}"/>
              </a:ext>
            </a:extLst>
          </p:cNvPr>
          <p:cNvSpPr/>
          <p:nvPr/>
        </p:nvSpPr>
        <p:spPr>
          <a:xfrm>
            <a:off x="378986" y="3109075"/>
            <a:ext cx="5640814" cy="43531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
            <a:extLst>
              <a:ext uri="{FF2B5EF4-FFF2-40B4-BE49-F238E27FC236}">
                <a16:creationId xmlns:a16="http://schemas.microsoft.com/office/drawing/2014/main" id="{AF2E72B3-EB85-F716-4DAD-43DEB55E4D98}"/>
              </a:ext>
            </a:extLst>
          </p:cNvPr>
          <p:cNvSpPr txBox="1">
            <a:spLocks/>
          </p:cNvSpPr>
          <p:nvPr/>
        </p:nvSpPr>
        <p:spPr>
          <a:xfrm>
            <a:off x="478209" y="3156915"/>
            <a:ext cx="2271938" cy="4353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1"/>
                </a:solidFill>
              </a:rPr>
              <a:t>TORNADOES</a:t>
            </a:r>
          </a:p>
          <a:p>
            <a:pPr marL="0" indent="0">
              <a:buNone/>
            </a:pPr>
            <a:endParaRPr lang="en-US" sz="2000" b="1" dirty="0">
              <a:solidFill>
                <a:schemeClr val="bg1"/>
              </a:solidFill>
            </a:endParaRPr>
          </a:p>
        </p:txBody>
      </p:sp>
      <p:sp>
        <p:nvSpPr>
          <p:cNvPr id="22" name="Content Placeholder 3">
            <a:extLst>
              <a:ext uri="{FF2B5EF4-FFF2-40B4-BE49-F238E27FC236}">
                <a16:creationId xmlns:a16="http://schemas.microsoft.com/office/drawing/2014/main" id="{BEA9C90F-B391-1784-6584-44B43B30B8A6}"/>
              </a:ext>
            </a:extLst>
          </p:cNvPr>
          <p:cNvSpPr txBox="1">
            <a:spLocks/>
          </p:cNvSpPr>
          <p:nvPr/>
        </p:nvSpPr>
        <p:spPr>
          <a:xfrm>
            <a:off x="478207" y="3668427"/>
            <a:ext cx="5495873" cy="2229453"/>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50000"/>
                </a:schemeClr>
              </a:buClr>
            </a:pPr>
            <a:r>
              <a:rPr lang="en-US" sz="1500" dirty="0">
                <a:latin typeface="Arial" panose="020B0604020202020204" pitchFamily="34" charset="0"/>
                <a:cs typeface="Arial" panose="020B0604020202020204" pitchFamily="34" charset="0"/>
              </a:rPr>
              <a:t>Seek shelter in a sturdy building (stay away from bridges and overpasses)</a:t>
            </a:r>
          </a:p>
          <a:p>
            <a:pPr marL="342900" indent="-342900">
              <a:lnSpc>
                <a:spcPct val="100000"/>
              </a:lnSpc>
              <a:buClr>
                <a:schemeClr val="accent2">
                  <a:lumMod val="50000"/>
                </a:schemeClr>
              </a:buClr>
            </a:pPr>
            <a:r>
              <a:rPr lang="en-US" sz="1500" dirty="0">
                <a:latin typeface="Arial" panose="020B0604020202020204" pitchFamily="34" charset="0"/>
                <a:cs typeface="Arial" panose="020B0604020202020204" pitchFamily="34" charset="0"/>
              </a:rPr>
              <a:t>If you can’t get to a building, pull over, get below window level, keep seatbelts fastened, and cover head</a:t>
            </a:r>
          </a:p>
          <a:p>
            <a:pPr marL="342900" indent="-342900">
              <a:lnSpc>
                <a:spcPct val="100000"/>
              </a:lnSpc>
              <a:buClr>
                <a:schemeClr val="accent2">
                  <a:lumMod val="50000"/>
                </a:schemeClr>
              </a:buClr>
            </a:pPr>
            <a:r>
              <a:rPr lang="en-US" sz="1500" dirty="0">
                <a:latin typeface="Arial" panose="020B0604020202020204" pitchFamily="34" charset="0"/>
                <a:cs typeface="Arial" panose="020B0604020202020204" pitchFamily="34" charset="0"/>
              </a:rPr>
              <a:t>Alternatively, take cover in a low-lying ditch or ravine and cover head</a:t>
            </a:r>
          </a:p>
        </p:txBody>
      </p:sp>
    </p:spTree>
    <p:extLst>
      <p:ext uri="{BB962C8B-B14F-4D97-AF65-F5344CB8AC3E}">
        <p14:creationId xmlns:p14="http://schemas.microsoft.com/office/powerpoint/2010/main" val="177335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wipe(up)">
                                      <p:cBhvr>
                                        <p:cTn id="10" dur="500"/>
                                        <p:tgtEl>
                                          <p:spTgt spid="11">
                                            <p:txEl>
                                              <p:pRg st="0" end="0"/>
                                            </p:txEl>
                                          </p:spTgt>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1000"/>
                                        <p:tgtEl>
                                          <p:spTgt spid="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up)">
                                      <p:cBhvr>
                                        <p:cTn id="17" dur="1000"/>
                                        <p:tgtEl>
                                          <p:spTgt spid="12">
                                            <p:txEl>
                                              <p:pRg st="0" end="0"/>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wipe(up)">
                                      <p:cBhvr>
                                        <p:cTn id="20" dur="1000"/>
                                        <p:tgtEl>
                                          <p:spTgt spid="12">
                                            <p:txEl>
                                              <p:pRg st="1" end="1"/>
                                            </p:tx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animEffect transition="in" filter="wipe(up)">
                                      <p:cBhvr>
                                        <p:cTn id="23" dur="1000"/>
                                        <p:tgtEl>
                                          <p:spTgt spid="1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wipe(up)">
                                      <p:cBhvr>
                                        <p:cTn id="31" dur="500"/>
                                        <p:tgtEl>
                                          <p:spTgt spid="21">
                                            <p:txEl>
                                              <p:pRg st="0" end="0"/>
                                            </p:txEl>
                                          </p:spTgt>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1000"/>
                                        <p:tgtEl>
                                          <p:spTgt spid="19"/>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2">
                                            <p:txEl>
                                              <p:pRg st="0" end="0"/>
                                            </p:txEl>
                                          </p:spTgt>
                                        </p:tgtEl>
                                        <p:attrNameLst>
                                          <p:attrName>style.visibility</p:attrName>
                                        </p:attrNameLst>
                                      </p:cBhvr>
                                      <p:to>
                                        <p:strVal val="visible"/>
                                      </p:to>
                                    </p:set>
                                    <p:animEffect transition="in" filter="wipe(up)">
                                      <p:cBhvr>
                                        <p:cTn id="38" dur="1000"/>
                                        <p:tgtEl>
                                          <p:spTgt spid="22">
                                            <p:txEl>
                                              <p:pRg st="0" end="0"/>
                                            </p:txEl>
                                          </p:spTgt>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2">
                                            <p:txEl>
                                              <p:pRg st="1" end="1"/>
                                            </p:txEl>
                                          </p:spTgt>
                                        </p:tgtEl>
                                        <p:attrNameLst>
                                          <p:attrName>style.visibility</p:attrName>
                                        </p:attrNameLst>
                                      </p:cBhvr>
                                      <p:to>
                                        <p:strVal val="visible"/>
                                      </p:to>
                                    </p:set>
                                    <p:animEffect transition="in" filter="wipe(up)">
                                      <p:cBhvr>
                                        <p:cTn id="41" dur="1000"/>
                                        <p:tgtEl>
                                          <p:spTgt spid="22">
                                            <p:txEl>
                                              <p:pRg st="1" end="1"/>
                                            </p:tx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2">
                                            <p:txEl>
                                              <p:pRg st="2" end="2"/>
                                            </p:txEl>
                                          </p:spTgt>
                                        </p:tgtEl>
                                        <p:attrNameLst>
                                          <p:attrName>style.visibility</p:attrName>
                                        </p:attrNameLst>
                                      </p:cBhvr>
                                      <p:to>
                                        <p:strVal val="visible"/>
                                      </p:to>
                                    </p:set>
                                    <p:animEffect transition="in" filter="wipe(up)">
                                      <p:cBhvr>
                                        <p:cTn id="44" dur="1000"/>
                                        <p:tgtEl>
                                          <p:spTgt spid="22">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500"/>
                                        <p:tgtEl>
                                          <p:spTgt spid="10"/>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Effect transition="in" filter="wipe(up)">
                                      <p:cBhvr>
                                        <p:cTn id="52" dur="500"/>
                                        <p:tgtEl>
                                          <p:spTgt spid="13">
                                            <p:txEl>
                                              <p:pRg st="0" end="0"/>
                                            </p:txEl>
                                          </p:spTgt>
                                        </p:tgtEl>
                                      </p:cBhvr>
                                    </p:animEffect>
                                  </p:childTnLst>
                                </p:cTn>
                              </p:par>
                            </p:childTnLst>
                          </p:cTn>
                        </p:par>
                        <p:par>
                          <p:cTn id="53" fill="hold">
                            <p:stCondLst>
                              <p:cond delay="500"/>
                            </p:stCondLst>
                            <p:childTnLst>
                              <p:par>
                                <p:cTn id="54" presetID="22" presetClass="entr" presetSubtype="1"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up)">
                                      <p:cBhvr>
                                        <p:cTn id="56" dur="1000"/>
                                        <p:tgtEl>
                                          <p:spTgt spid="8"/>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animEffect transition="in" filter="wipe(up)">
                                      <p:cBhvr>
                                        <p:cTn id="59" dur="1000"/>
                                        <p:tgtEl>
                                          <p:spTgt spid="14">
                                            <p:txEl>
                                              <p:pRg st="0" end="0"/>
                                            </p:txEl>
                                          </p:spTgt>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14">
                                            <p:txEl>
                                              <p:pRg st="1" end="1"/>
                                            </p:txEl>
                                          </p:spTgt>
                                        </p:tgtEl>
                                        <p:attrNameLst>
                                          <p:attrName>style.visibility</p:attrName>
                                        </p:attrNameLst>
                                      </p:cBhvr>
                                      <p:to>
                                        <p:strVal val="visible"/>
                                      </p:to>
                                    </p:set>
                                    <p:animEffect transition="in" filter="wipe(up)">
                                      <p:cBhvr>
                                        <p:cTn id="62" dur="1000"/>
                                        <p:tgtEl>
                                          <p:spTgt spid="14">
                                            <p:txEl>
                                              <p:pRg st="1" end="1"/>
                                            </p:txEl>
                                          </p:spTgt>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14">
                                            <p:txEl>
                                              <p:pRg st="2" end="2"/>
                                            </p:txEl>
                                          </p:spTgt>
                                        </p:tgtEl>
                                        <p:attrNameLst>
                                          <p:attrName>style.visibility</p:attrName>
                                        </p:attrNameLst>
                                      </p:cBhvr>
                                      <p:to>
                                        <p:strVal val="visible"/>
                                      </p:to>
                                    </p:set>
                                    <p:animEffect transition="in" filter="wipe(up)">
                                      <p:cBhvr>
                                        <p:cTn id="65" dur="1000"/>
                                        <p:tgtEl>
                                          <p:spTgt spid="14">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wipe(up)">
                                      <p:cBhvr>
                                        <p:cTn id="7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build="p"/>
      <p:bldP spid="12" grpId="0" build="p"/>
      <p:bldP spid="13" grpId="0" build="p"/>
      <p:bldP spid="14" grpId="0" build="p"/>
      <p:bldP spid="19" grpId="0" animBg="1"/>
      <p:bldP spid="20" grpId="0" animBg="1"/>
      <p:bldP spid="21" grpId="0" build="p"/>
      <p:bldP spid="2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7E0911-B6D8-4D56-B330-4895E57DEAD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Learning Objectives</a:t>
            </a:r>
            <a:endParaRPr lang="en-US" dirty="0"/>
          </a:p>
        </p:txBody>
      </p:sp>
      <p:sp>
        <p:nvSpPr>
          <p:cNvPr id="9" name="Content Placeholder 8">
            <a:extLst>
              <a:ext uri="{FF2B5EF4-FFF2-40B4-BE49-F238E27FC236}">
                <a16:creationId xmlns:a16="http://schemas.microsoft.com/office/drawing/2014/main" id="{8E769006-B26D-458F-97B9-93E644A60F72}"/>
              </a:ext>
            </a:extLst>
          </p:cNvPr>
          <p:cNvSpPr>
            <a:spLocks noGrp="1"/>
          </p:cNvSpPr>
          <p:nvPr>
            <p:ph idx="1"/>
          </p:nvPr>
        </p:nvSpPr>
        <p:spPr>
          <a:xfrm>
            <a:off x="838200" y="1825624"/>
            <a:ext cx="5864604" cy="3986111"/>
          </a:xfrm>
        </p:spPr>
        <p:txBody>
          <a:bodyPr/>
          <a:lstStyle/>
          <a:p>
            <a:r>
              <a:rPr lang="en-US" dirty="0">
                <a:latin typeface="Arial" panose="020B0604020202020204" pitchFamily="34" charset="0"/>
                <a:cs typeface="Arial" panose="020B0604020202020204" pitchFamily="34" charset="0"/>
              </a:rPr>
              <a:t>Identify the challenges that different roadways and conditions present</a:t>
            </a:r>
          </a:p>
          <a:p>
            <a:r>
              <a:rPr lang="en-US" dirty="0">
                <a:latin typeface="Arial" panose="020B0604020202020204" pitchFamily="34" charset="0"/>
                <a:cs typeface="Arial" panose="020B0604020202020204" pitchFamily="34" charset="0"/>
              </a:rPr>
              <a:t>Understand the steps you can take to safely drive on challenging roadways and in different conditions</a:t>
            </a:r>
          </a:p>
        </p:txBody>
      </p:sp>
      <p:pic>
        <p:nvPicPr>
          <p:cNvPr id="3" name="Picture 2">
            <a:extLst>
              <a:ext uri="{FF2B5EF4-FFF2-40B4-BE49-F238E27FC236}">
                <a16:creationId xmlns:a16="http://schemas.microsoft.com/office/drawing/2014/main" id="{E424DE10-7D89-4C20-A646-7C891DBE6FA8}"/>
              </a:ext>
            </a:extLst>
          </p:cNvPr>
          <p:cNvPicPr>
            <a:picLocks noChangeAspect="1"/>
          </p:cNvPicPr>
          <p:nvPr/>
        </p:nvPicPr>
        <p:blipFill rotWithShape="1">
          <a:blip r:embed="rId3">
            <a:extLst>
              <a:ext uri="{28A0092B-C50C-407E-A947-70E740481C1C}">
                <a14:useLocalDpi xmlns:a14="http://schemas.microsoft.com/office/drawing/2010/main" val="0"/>
              </a:ext>
            </a:extLst>
          </a:blip>
          <a:srcRect l="26434" r="19764"/>
          <a:stretch/>
        </p:blipFill>
        <p:spPr>
          <a:xfrm>
            <a:off x="7167791" y="0"/>
            <a:ext cx="5024209" cy="6225567"/>
          </a:xfrm>
          <a:prstGeom prst="rect">
            <a:avLst/>
          </a:prstGeom>
        </p:spPr>
      </p:pic>
    </p:spTree>
    <p:extLst>
      <p:ext uri="{BB962C8B-B14F-4D97-AF65-F5344CB8AC3E}">
        <p14:creationId xmlns:p14="http://schemas.microsoft.com/office/powerpoint/2010/main" val="359551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1000"/>
                                        <p:tgtEl>
                                          <p:spTgt spid="9">
                                            <p:txEl>
                                              <p:pRg st="1" end="1"/>
                                            </p:txEl>
                                          </p:spTgt>
                                        </p:tgtEl>
                                      </p:cBhvr>
                                    </p:animEffect>
                                    <p:anim calcmode="lin" valueType="num">
                                      <p:cBhvr>
                                        <p:cTn id="1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9">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3495-90DD-1B49-BA9B-B787987A5ECB}"/>
              </a:ext>
            </a:extLst>
          </p:cNvPr>
          <p:cNvSpPr>
            <a:spLocks noGrp="1"/>
          </p:cNvSpPr>
          <p:nvPr>
            <p:ph type="title"/>
          </p:nvPr>
        </p:nvSpPr>
        <p:spPr>
          <a:xfrm>
            <a:off x="495300" y="365125"/>
            <a:ext cx="5257800" cy="1325563"/>
          </a:xfrm>
        </p:spPr>
        <p:txBody>
          <a:bodyPr/>
          <a:lstStyle/>
          <a:p>
            <a:r>
              <a:rPr lang="en-US" dirty="0">
                <a:latin typeface="Arial" panose="020B0604020202020204" pitchFamily="34" charset="0"/>
                <a:cs typeface="Arial" panose="020B0604020202020204" pitchFamily="34" charset="0"/>
              </a:rPr>
              <a:t>Skidding</a:t>
            </a:r>
            <a:endParaRPr lang="en-US" dirty="0"/>
          </a:p>
        </p:txBody>
      </p:sp>
      <p:sp>
        <p:nvSpPr>
          <p:cNvPr id="3" name="Content Placeholder 2">
            <a:extLst>
              <a:ext uri="{FF2B5EF4-FFF2-40B4-BE49-F238E27FC236}">
                <a16:creationId xmlns:a16="http://schemas.microsoft.com/office/drawing/2014/main" id="{ADF5BCB2-10E8-4C2F-609B-93407CE8547C}"/>
              </a:ext>
            </a:extLst>
          </p:cNvPr>
          <p:cNvSpPr>
            <a:spLocks noGrp="1"/>
          </p:cNvSpPr>
          <p:nvPr>
            <p:ph idx="1"/>
          </p:nvPr>
        </p:nvSpPr>
        <p:spPr>
          <a:xfrm>
            <a:off x="495300" y="1649107"/>
            <a:ext cx="7810500" cy="4469753"/>
          </a:xfrm>
        </p:spPr>
        <p:txBody>
          <a:bodyPr>
            <a:normAutofit fontScale="92500" lnSpcReduction="10000"/>
          </a:bodyPr>
          <a:lstStyle/>
          <a:p>
            <a:r>
              <a:rPr lang="en-US" dirty="0"/>
              <a:t>Rear wheel</a:t>
            </a:r>
          </a:p>
          <a:p>
            <a:pPr lvl="1"/>
            <a:r>
              <a:rPr lang="en-US" dirty="0"/>
              <a:t>Ease off the accelerator or take your foot off the brake</a:t>
            </a:r>
          </a:p>
          <a:p>
            <a:pPr lvl="1"/>
            <a:r>
              <a:rPr lang="en-US" dirty="0"/>
              <a:t>Shift to neutral if you have an automatic transmission</a:t>
            </a:r>
          </a:p>
          <a:p>
            <a:pPr lvl="1"/>
            <a:r>
              <a:rPr lang="en-US" dirty="0"/>
              <a:t>Initially steer in the direction you want the front wheels to go</a:t>
            </a:r>
          </a:p>
          <a:p>
            <a:pPr lvl="1"/>
            <a:r>
              <a:rPr lang="en-US" dirty="0"/>
              <a:t>Before the rear wheels stop skidding right or left, counter-steer until you are going in the desired direction</a:t>
            </a:r>
          </a:p>
          <a:p>
            <a:pPr lvl="1"/>
            <a:r>
              <a:rPr lang="en-US" dirty="0"/>
              <a:t>Once traveling straight, shift back into drive</a:t>
            </a:r>
          </a:p>
          <a:p>
            <a:r>
              <a:rPr lang="en-US" dirty="0"/>
              <a:t>Front wheel</a:t>
            </a:r>
          </a:p>
          <a:p>
            <a:pPr lvl="1"/>
            <a:r>
              <a:rPr lang="en-US" dirty="0"/>
              <a:t>Ease off the accelerator or take your foot off the brake</a:t>
            </a:r>
          </a:p>
          <a:p>
            <a:pPr lvl="1"/>
            <a:r>
              <a:rPr lang="en-US" dirty="0"/>
              <a:t>Shift to neutral if you have an automatic transmission</a:t>
            </a:r>
          </a:p>
          <a:p>
            <a:pPr lvl="1"/>
            <a:r>
              <a:rPr lang="en-US" dirty="0"/>
              <a:t>If front wheels were turned before the skid, leave them turned</a:t>
            </a:r>
          </a:p>
          <a:p>
            <a:pPr lvl="1"/>
            <a:r>
              <a:rPr lang="en-US" dirty="0"/>
              <a:t>Wait for the front wheels to grip the road, then start to steer in the desired direction</a:t>
            </a:r>
          </a:p>
          <a:p>
            <a:pPr lvl="1"/>
            <a:r>
              <a:rPr lang="en-US" dirty="0"/>
              <a:t>Once traveling straight, shift back into drive</a:t>
            </a:r>
          </a:p>
        </p:txBody>
      </p:sp>
      <p:pic>
        <p:nvPicPr>
          <p:cNvPr id="4" name="Picture 3">
            <a:extLst>
              <a:ext uri="{FF2B5EF4-FFF2-40B4-BE49-F238E27FC236}">
                <a16:creationId xmlns:a16="http://schemas.microsoft.com/office/drawing/2014/main" id="{146979BD-6759-53C1-89C6-791D7A541E58}"/>
              </a:ext>
            </a:extLst>
          </p:cNvPr>
          <p:cNvPicPr>
            <a:picLocks noChangeAspect="1"/>
          </p:cNvPicPr>
          <p:nvPr/>
        </p:nvPicPr>
        <p:blipFill rotWithShape="1">
          <a:blip r:embed="rId3">
            <a:extLst>
              <a:ext uri="{28A0092B-C50C-407E-A947-70E740481C1C}">
                <a14:useLocalDpi xmlns:a14="http://schemas.microsoft.com/office/drawing/2010/main" val="0"/>
              </a:ext>
            </a:extLst>
          </a:blip>
          <a:srcRect l="22375" r="39543"/>
          <a:stretch/>
        </p:blipFill>
        <p:spPr>
          <a:xfrm>
            <a:off x="8618220" y="0"/>
            <a:ext cx="3573780" cy="6229126"/>
          </a:xfrm>
          <a:prstGeom prst="rect">
            <a:avLst/>
          </a:prstGeom>
        </p:spPr>
      </p:pic>
    </p:spTree>
    <p:extLst>
      <p:ext uri="{BB962C8B-B14F-4D97-AF65-F5344CB8AC3E}">
        <p14:creationId xmlns:p14="http://schemas.microsoft.com/office/powerpoint/2010/main" val="4269480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6A577-345C-DA6A-80DB-0409D6EE8CFB}"/>
              </a:ext>
            </a:extLst>
          </p:cNvPr>
          <p:cNvSpPr>
            <a:spLocks noGrp="1"/>
          </p:cNvSpPr>
          <p:nvPr>
            <p:ph type="title"/>
          </p:nvPr>
        </p:nvSpPr>
        <p:spPr>
          <a:xfrm>
            <a:off x="487680" y="226929"/>
            <a:ext cx="10515600" cy="1325563"/>
          </a:xfrm>
        </p:spPr>
        <p:txBody>
          <a:bodyPr/>
          <a:lstStyle/>
          <a:p>
            <a:r>
              <a:rPr lang="en-US" dirty="0"/>
              <a:t>Parking</a:t>
            </a:r>
          </a:p>
        </p:txBody>
      </p:sp>
      <p:sp>
        <p:nvSpPr>
          <p:cNvPr id="3" name="Content Placeholder 2">
            <a:extLst>
              <a:ext uri="{FF2B5EF4-FFF2-40B4-BE49-F238E27FC236}">
                <a16:creationId xmlns:a16="http://schemas.microsoft.com/office/drawing/2014/main" id="{59232540-FA79-04E8-6BD0-A91123557D6D}"/>
              </a:ext>
            </a:extLst>
          </p:cNvPr>
          <p:cNvSpPr>
            <a:spLocks noGrp="1"/>
          </p:cNvSpPr>
          <p:nvPr>
            <p:ph idx="1"/>
          </p:nvPr>
        </p:nvSpPr>
        <p:spPr>
          <a:xfrm>
            <a:off x="487680" y="1552492"/>
            <a:ext cx="7124700" cy="4316096"/>
          </a:xfrm>
        </p:spPr>
        <p:txBody>
          <a:bodyPr>
            <a:normAutofit fontScale="85000" lnSpcReduction="10000"/>
          </a:bodyPr>
          <a:lstStyle/>
          <a:p>
            <a:r>
              <a:rPr lang="en-US" dirty="0">
                <a:latin typeface="Arial" panose="020B0604020202020204" pitchFamily="34" charset="0"/>
                <a:cs typeface="Arial" panose="020B0604020202020204" pitchFamily="34" charset="0"/>
              </a:rPr>
              <a:t>While it may seem like a basic driving task, parking still can present challenges</a:t>
            </a:r>
          </a:p>
          <a:p>
            <a:r>
              <a:rPr lang="en-US" dirty="0">
                <a:latin typeface="Arial" panose="020B0604020202020204" pitchFamily="34" charset="0"/>
                <a:cs typeface="Arial" panose="020B0604020202020204" pitchFamily="34" charset="0"/>
              </a:rPr>
              <a:t>In 2020, over 400 pedestrian fatalities and 13,000 injuries occurred in parking lots/garages</a:t>
            </a:r>
          </a:p>
          <a:p>
            <a:r>
              <a:rPr lang="en-US" dirty="0">
                <a:latin typeface="Arial" panose="020B0604020202020204" pitchFamily="34" charset="0"/>
                <a:cs typeface="Arial" panose="020B0604020202020204" pitchFamily="34" charset="0"/>
              </a:rPr>
              <a:t>Be aware of pedestrians, especially when backing out</a:t>
            </a:r>
          </a:p>
          <a:p>
            <a:r>
              <a:rPr lang="en-US" dirty="0">
                <a:latin typeface="Arial" panose="020B0604020202020204" pitchFamily="34" charset="0"/>
                <a:cs typeface="Arial" panose="020B0604020202020204" pitchFamily="34" charset="0"/>
              </a:rPr>
              <a:t>Practice in an empty parking lot</a:t>
            </a:r>
          </a:p>
          <a:p>
            <a:pPr lvl="1"/>
            <a:r>
              <a:rPr lang="en-US" dirty="0">
                <a:latin typeface="Arial" panose="020B0604020202020204" pitchFamily="34" charset="0"/>
                <a:cs typeface="Arial" panose="020B0604020202020204" pitchFamily="34" charset="0"/>
              </a:rPr>
              <a:t>Go slow and adjust mirrors as needed</a:t>
            </a:r>
          </a:p>
          <a:p>
            <a:pPr lvl="1"/>
            <a:r>
              <a:rPr lang="en-US" dirty="0">
                <a:latin typeface="Arial" panose="020B0604020202020204" pitchFamily="34" charset="0"/>
                <a:cs typeface="Arial" panose="020B0604020202020204" pitchFamily="34" charset="0"/>
              </a:rPr>
              <a:t>Look over your shoulder when backing out</a:t>
            </a:r>
          </a:p>
          <a:p>
            <a:pPr lvl="1"/>
            <a:r>
              <a:rPr lang="en-US" dirty="0">
                <a:latin typeface="Arial" panose="020B0604020202020204" pitchFamily="34" charset="0"/>
                <a:cs typeface="Arial" panose="020B0604020202020204" pitchFamily="34" charset="0"/>
              </a:rPr>
              <a:t>Get out when you’ve parked and see the results, as it may take multiple tries</a:t>
            </a:r>
          </a:p>
          <a:p>
            <a:r>
              <a:rPr lang="en-US" dirty="0">
                <a:latin typeface="Arial" panose="020B0604020202020204" pitchFamily="34" charset="0"/>
                <a:cs typeface="Arial" panose="020B0604020202020204" pitchFamily="34" charset="0"/>
              </a:rPr>
              <a:t>If parking on a street, park in the designated area and as far from traffic as possible</a:t>
            </a:r>
          </a:p>
          <a:p>
            <a:r>
              <a:rPr lang="en-US" dirty="0">
                <a:latin typeface="Arial" panose="020B0604020202020204" pitchFamily="34" charset="0"/>
                <a:cs typeface="Arial" panose="020B0604020202020204" pitchFamily="34" charset="0"/>
              </a:rPr>
              <a:t>Observe parking restrictions/prohibitions</a:t>
            </a:r>
          </a:p>
        </p:txBody>
      </p:sp>
      <p:pic>
        <p:nvPicPr>
          <p:cNvPr id="6" name="Picture 5">
            <a:extLst>
              <a:ext uri="{FF2B5EF4-FFF2-40B4-BE49-F238E27FC236}">
                <a16:creationId xmlns:a16="http://schemas.microsoft.com/office/drawing/2014/main" id="{E08C8DD7-F3B0-163B-B254-8F6C6EC2F0B4}"/>
              </a:ext>
            </a:extLst>
          </p:cNvPr>
          <p:cNvPicPr>
            <a:picLocks noChangeAspect="1"/>
          </p:cNvPicPr>
          <p:nvPr/>
        </p:nvPicPr>
        <p:blipFill rotWithShape="1">
          <a:blip r:embed="rId3">
            <a:extLst>
              <a:ext uri="{28A0092B-C50C-407E-A947-70E740481C1C}">
                <a14:useLocalDpi xmlns:a14="http://schemas.microsoft.com/office/drawing/2010/main" val="0"/>
              </a:ext>
            </a:extLst>
          </a:blip>
          <a:srcRect l="40786" r="15252"/>
          <a:stretch/>
        </p:blipFill>
        <p:spPr>
          <a:xfrm>
            <a:off x="8084820" y="-8535"/>
            <a:ext cx="4107180" cy="6228334"/>
          </a:xfrm>
          <a:prstGeom prst="rect">
            <a:avLst/>
          </a:prstGeom>
        </p:spPr>
      </p:pic>
    </p:spTree>
    <p:extLst>
      <p:ext uri="{BB962C8B-B14F-4D97-AF65-F5344CB8AC3E}">
        <p14:creationId xmlns:p14="http://schemas.microsoft.com/office/powerpoint/2010/main" val="565085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6A577-345C-DA6A-80DB-0409D6EE8CFB}"/>
              </a:ext>
            </a:extLst>
          </p:cNvPr>
          <p:cNvSpPr>
            <a:spLocks noGrp="1"/>
          </p:cNvSpPr>
          <p:nvPr>
            <p:ph type="title"/>
          </p:nvPr>
        </p:nvSpPr>
        <p:spPr>
          <a:xfrm>
            <a:off x="487680" y="365125"/>
            <a:ext cx="8084820" cy="1325563"/>
          </a:xfrm>
        </p:spPr>
        <p:txBody>
          <a:bodyPr/>
          <a:lstStyle/>
          <a:p>
            <a:r>
              <a:rPr lang="en-US" dirty="0">
                <a:latin typeface="Arial" panose="020B0604020202020204" pitchFamily="34" charset="0"/>
                <a:cs typeface="Arial" panose="020B0604020202020204" pitchFamily="34" charset="0"/>
              </a:rPr>
              <a:t>Strategies to Drive Challenging Roadways Safely</a:t>
            </a:r>
            <a:endParaRPr lang="en-US" dirty="0"/>
          </a:p>
        </p:txBody>
      </p:sp>
      <p:sp>
        <p:nvSpPr>
          <p:cNvPr id="3" name="Content Placeholder 2">
            <a:extLst>
              <a:ext uri="{FF2B5EF4-FFF2-40B4-BE49-F238E27FC236}">
                <a16:creationId xmlns:a16="http://schemas.microsoft.com/office/drawing/2014/main" id="{59232540-FA79-04E8-6BD0-A91123557D6D}"/>
              </a:ext>
            </a:extLst>
          </p:cNvPr>
          <p:cNvSpPr>
            <a:spLocks noGrp="1"/>
          </p:cNvSpPr>
          <p:nvPr>
            <p:ph idx="1"/>
          </p:nvPr>
        </p:nvSpPr>
        <p:spPr>
          <a:xfrm>
            <a:off x="487680" y="1836419"/>
            <a:ext cx="7931925" cy="4316096"/>
          </a:xfrm>
        </p:spPr>
        <p:txBody>
          <a:bodyPr>
            <a:normAutofit lnSpcReduction="10000"/>
          </a:bodyPr>
          <a:lstStyle/>
          <a:p>
            <a:r>
              <a:rPr lang="en-US" dirty="0">
                <a:latin typeface="Arial" panose="020B0604020202020204" pitchFamily="34" charset="0"/>
                <a:cs typeface="Arial" panose="020B0604020202020204" pitchFamily="34" charset="0"/>
              </a:rPr>
              <a:t>There are several things you can do to safely drive on challenging roadways:</a:t>
            </a:r>
          </a:p>
          <a:p>
            <a:pPr lvl="1"/>
            <a:r>
              <a:rPr lang="en-US" dirty="0">
                <a:latin typeface="Arial" panose="020B0604020202020204" pitchFamily="34" charset="0"/>
                <a:cs typeface="Arial" panose="020B0604020202020204" pitchFamily="34" charset="0"/>
              </a:rPr>
              <a:t>Plan in advance, be aware of weather and traffic conditions, and postpone travel if safety is a concern</a:t>
            </a:r>
          </a:p>
          <a:p>
            <a:pPr lvl="1"/>
            <a:r>
              <a:rPr lang="en-US" dirty="0">
                <a:latin typeface="Arial" panose="020B0604020202020204" pitchFamily="34" charset="0"/>
                <a:cs typeface="Arial" panose="020B0604020202020204" pitchFamily="34" charset="0"/>
              </a:rPr>
              <a:t>Minimize distractions </a:t>
            </a:r>
          </a:p>
          <a:p>
            <a:pPr lvl="1"/>
            <a:r>
              <a:rPr lang="en-US" dirty="0">
                <a:latin typeface="Arial" panose="020B0604020202020204" pitchFamily="34" charset="0"/>
                <a:cs typeface="Arial" panose="020B0604020202020204" pitchFamily="34" charset="0"/>
              </a:rPr>
              <a:t>Wear a seatbelt</a:t>
            </a:r>
          </a:p>
          <a:p>
            <a:pPr lvl="1"/>
            <a:r>
              <a:rPr lang="en-US" dirty="0">
                <a:latin typeface="Arial" panose="020B0604020202020204" pitchFamily="34" charset="0"/>
                <a:cs typeface="Arial" panose="020B0604020202020204" pitchFamily="34" charset="0"/>
              </a:rPr>
              <a:t>Slow down and pass cautiously</a:t>
            </a:r>
          </a:p>
          <a:p>
            <a:pPr lvl="1"/>
            <a:r>
              <a:rPr lang="en-US" dirty="0">
                <a:latin typeface="Arial" panose="020B0604020202020204" pitchFamily="34" charset="0"/>
                <a:cs typeface="Arial" panose="020B0604020202020204" pitchFamily="34" charset="0"/>
              </a:rPr>
              <a:t>Be aware of poor driving surfaces</a:t>
            </a:r>
          </a:p>
          <a:p>
            <a:pPr lvl="1"/>
            <a:r>
              <a:rPr lang="en-US" dirty="0">
                <a:latin typeface="Arial" panose="020B0604020202020204" pitchFamily="34" charset="0"/>
                <a:cs typeface="Arial" panose="020B0604020202020204" pitchFamily="34" charset="0"/>
              </a:rPr>
              <a:t>Watch for obstacles (slower/larger vehicles, ATVs, wildlife, etc.)</a:t>
            </a:r>
          </a:p>
          <a:p>
            <a:pPr lvl="1"/>
            <a:r>
              <a:rPr lang="en-US" dirty="0">
                <a:latin typeface="Arial" panose="020B0604020202020204" pitchFamily="34" charset="0"/>
                <a:cs typeface="Arial" panose="020B0604020202020204" pitchFamily="34" charset="0"/>
              </a:rPr>
              <a:t>Keep an eye on your travel lane for curves, hills, etc.</a:t>
            </a:r>
          </a:p>
          <a:p>
            <a:pPr lvl="1"/>
            <a:r>
              <a:rPr lang="en-US" dirty="0">
                <a:latin typeface="Arial" panose="020B0604020202020204" pitchFamily="34" charset="0"/>
                <a:cs typeface="Arial" panose="020B0604020202020204" pitchFamily="34" charset="0"/>
              </a:rPr>
              <a:t>Prepare for emergencies, including packing an emergency kit and telling someone where you are going</a:t>
            </a:r>
          </a:p>
        </p:txBody>
      </p:sp>
      <p:pic>
        <p:nvPicPr>
          <p:cNvPr id="4" name="Picture 3">
            <a:extLst>
              <a:ext uri="{FF2B5EF4-FFF2-40B4-BE49-F238E27FC236}">
                <a16:creationId xmlns:a16="http://schemas.microsoft.com/office/drawing/2014/main" id="{D6B80BCA-53EC-2F3E-AA7B-3DC9D69B328D}"/>
              </a:ext>
            </a:extLst>
          </p:cNvPr>
          <p:cNvPicPr>
            <a:picLocks noChangeAspect="1"/>
          </p:cNvPicPr>
          <p:nvPr/>
        </p:nvPicPr>
        <p:blipFill rotWithShape="1">
          <a:blip r:embed="rId3">
            <a:extLst>
              <a:ext uri="{28A0092B-C50C-407E-A947-70E740481C1C}">
                <a14:useLocalDpi xmlns:a14="http://schemas.microsoft.com/office/drawing/2010/main" val="0"/>
              </a:ext>
            </a:extLst>
          </a:blip>
          <a:srcRect l="31837" t="7832" r="37600" b="7422"/>
          <a:stretch/>
        </p:blipFill>
        <p:spPr>
          <a:xfrm>
            <a:off x="8820150" y="0"/>
            <a:ext cx="3371849" cy="6221304"/>
          </a:xfrm>
          <a:prstGeom prst="rect">
            <a:avLst/>
          </a:prstGeom>
        </p:spPr>
      </p:pic>
    </p:spTree>
    <p:extLst>
      <p:ext uri="{BB962C8B-B14F-4D97-AF65-F5344CB8AC3E}">
        <p14:creationId xmlns:p14="http://schemas.microsoft.com/office/powerpoint/2010/main" val="2414007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65009-2276-3261-53DC-C16158E38353}"/>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6C24F904-2C2D-35E3-CFA5-02AA5E795B45}"/>
              </a:ext>
            </a:extLst>
          </p:cNvPr>
          <p:cNvSpPr>
            <a:spLocks noGrp="1"/>
          </p:cNvSpPr>
          <p:nvPr>
            <p:ph idx="1"/>
          </p:nvPr>
        </p:nvSpPr>
        <p:spPr/>
        <p:txBody>
          <a:bodyPr/>
          <a:lstStyle/>
          <a:p>
            <a:r>
              <a:rPr lang="en-US" dirty="0"/>
              <a:t>Governor’s Highway Safety Association. America’s Rural Roads: Beautiful and Deadly. </a:t>
            </a:r>
            <a:r>
              <a:rPr lang="en-US" dirty="0">
                <a:hlinkClick r:id="rId3"/>
              </a:rPr>
              <a:t>https://www.ghsa.org/sites/default/files/2022-09/America%E2%80%99s%20Rural%20Roads%20-%20Beautiful%20and%20Deadly%20FNL.pdf </a:t>
            </a:r>
            <a:endParaRPr lang="en-US" dirty="0"/>
          </a:p>
          <a:p>
            <a:r>
              <a:rPr lang="en-US" dirty="0"/>
              <a:t>Iowa Department of Transportation. Road conditions. </a:t>
            </a:r>
            <a:r>
              <a:rPr lang="en-US" dirty="0">
                <a:hlinkClick r:id="rId4"/>
              </a:rPr>
              <a:t>https://511ia.org/</a:t>
            </a:r>
            <a:r>
              <a:rPr lang="en-US" dirty="0"/>
              <a:t> </a:t>
            </a:r>
          </a:p>
          <a:p>
            <a:r>
              <a:rPr lang="en-US" dirty="0"/>
              <a:t>National Highway Traffic Safety Administration. Teen Driving. </a:t>
            </a:r>
            <a:r>
              <a:rPr lang="en-US" dirty="0">
                <a:hlinkClick r:id="rId5"/>
              </a:rPr>
              <a:t>https://www.nhtsa.gov/road-safety/teen-driving</a:t>
            </a:r>
            <a:endParaRPr lang="en-US" dirty="0"/>
          </a:p>
        </p:txBody>
      </p:sp>
    </p:spTree>
    <p:extLst>
      <p:ext uri="{BB962C8B-B14F-4D97-AF65-F5344CB8AC3E}">
        <p14:creationId xmlns:p14="http://schemas.microsoft.com/office/powerpoint/2010/main" val="3274771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54DA-90AD-6C88-2704-76D201B422FF}"/>
              </a:ext>
            </a:extLst>
          </p:cNvPr>
          <p:cNvSpPr>
            <a:spLocks noGrp="1"/>
          </p:cNvSpPr>
          <p:nvPr>
            <p:ph type="title"/>
          </p:nvPr>
        </p:nvSpPr>
        <p:spPr/>
        <p:txBody>
          <a:bodyPr/>
          <a:lstStyle/>
          <a:p>
            <a:r>
              <a:rPr lang="en-US" dirty="0"/>
              <a:t>Disclaimer Notice</a:t>
            </a:r>
          </a:p>
        </p:txBody>
      </p:sp>
      <p:sp>
        <p:nvSpPr>
          <p:cNvPr id="3" name="Content Placeholder 2">
            <a:extLst>
              <a:ext uri="{FF2B5EF4-FFF2-40B4-BE49-F238E27FC236}">
                <a16:creationId xmlns:a16="http://schemas.microsoft.com/office/drawing/2014/main" id="{C9A8238B-4B18-12B9-E7B0-1D306FC4563D}"/>
              </a:ext>
            </a:extLst>
          </p:cNvPr>
          <p:cNvSpPr>
            <a:spLocks noGrp="1"/>
          </p:cNvSpPr>
          <p:nvPr>
            <p:ph idx="1"/>
          </p:nvPr>
        </p:nvSpPr>
        <p:spPr/>
        <p:txBody>
          <a:bodyPr>
            <a:normAutofit/>
          </a:bodyPr>
          <a:lstStyle/>
          <a:p>
            <a:pPr marL="0" indent="0">
              <a:buNone/>
            </a:pPr>
            <a:r>
              <a:rPr lang="en-US" sz="2000" dirty="0"/>
              <a:t>This module was developed by the Institute for Transportation (</a:t>
            </a:r>
            <a:r>
              <a:rPr lang="en-US" sz="2000" dirty="0" err="1"/>
              <a:t>InTrans</a:t>
            </a:r>
            <a:r>
              <a:rPr lang="en-US" sz="2000" dirty="0"/>
              <a:t>) at Iowa State University for the Iowa Department of Transportation (Iowa DOT) with the purpose to provide the material for driver education instructors in Iowa. </a:t>
            </a:r>
            <a:r>
              <a:rPr lang="en-US" sz="2000" dirty="0" err="1"/>
              <a:t>InTrans</a:t>
            </a:r>
            <a:r>
              <a:rPr lang="en-US" sz="2000" dirty="0"/>
              <a:t> is responsible for the facts and the accuracy of the information presented herein as of May 1, 2025.</a:t>
            </a:r>
          </a:p>
          <a:p>
            <a:pPr marL="0" indent="0">
              <a:buNone/>
            </a:pPr>
            <a:r>
              <a:rPr lang="en-US" sz="2000" dirty="0"/>
              <a:t>Driver education instructors may use the material in its entirety or may use any of the slides and material individually. The material is for educational purposes only. It is strictly prohibited to sell any part of this module.</a:t>
            </a:r>
          </a:p>
          <a:p>
            <a:pPr marL="0" indent="0">
              <a:buNone/>
            </a:pPr>
            <a:r>
              <a:rPr lang="en-US" sz="2000" dirty="0"/>
              <a:t>If any of the material is reused, please credit the appropriate source. The resources used for information and images for the module are provided in the notes section. Other material can be cited as Iowa DOT.</a:t>
            </a:r>
          </a:p>
          <a:p>
            <a:pPr marL="0" indent="0">
              <a:buNone/>
            </a:pPr>
            <a:r>
              <a:rPr lang="en-US" sz="2000" dirty="0"/>
              <a:t>For more information or questions, please contact Vania Boyd, Driver Education and Motorcycle Rider Education Manager, Iowa DOT, </a:t>
            </a:r>
            <a:r>
              <a:rPr lang="en-US" sz="2000" dirty="0" err="1">
                <a:hlinkClick r:id="rId2"/>
              </a:rPr>
              <a:t>Vania.boyd@iowadot.us</a:t>
            </a:r>
            <a:r>
              <a:rPr lang="en-US" sz="2000" dirty="0"/>
              <a:t>.</a:t>
            </a:r>
          </a:p>
        </p:txBody>
      </p:sp>
    </p:spTree>
    <p:extLst>
      <p:ext uri="{BB962C8B-B14F-4D97-AF65-F5344CB8AC3E}">
        <p14:creationId xmlns:p14="http://schemas.microsoft.com/office/powerpoint/2010/main" val="2382299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AAE63-06DA-4787-BE8F-E7655CA3170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Iowa Crash Data</a:t>
            </a:r>
            <a:endParaRPr lang="en-US" dirty="0"/>
          </a:p>
        </p:txBody>
      </p:sp>
      <p:sp>
        <p:nvSpPr>
          <p:cNvPr id="3" name="Content Placeholder 2">
            <a:extLst>
              <a:ext uri="{FF2B5EF4-FFF2-40B4-BE49-F238E27FC236}">
                <a16:creationId xmlns:a16="http://schemas.microsoft.com/office/drawing/2014/main" id="{12F51423-6955-4EBC-90A6-106389386277}"/>
              </a:ext>
            </a:extLst>
          </p:cNvPr>
          <p:cNvSpPr>
            <a:spLocks noGrp="1"/>
          </p:cNvSpPr>
          <p:nvPr>
            <p:ph idx="1"/>
          </p:nvPr>
        </p:nvSpPr>
        <p:spPr>
          <a:xfrm>
            <a:off x="838200" y="1825624"/>
            <a:ext cx="5447190" cy="3986111"/>
          </a:xfrm>
        </p:spPr>
        <p:txBody>
          <a:bodyPr/>
          <a:lstStyle/>
          <a:p>
            <a:r>
              <a:rPr lang="en-US" dirty="0">
                <a:latin typeface="Arial" panose="020B0604020202020204" pitchFamily="34" charset="0"/>
                <a:cs typeface="Arial" panose="020B0604020202020204" pitchFamily="34" charset="0"/>
              </a:rPr>
              <a:t>In Iowa, rural teen crashes are nearly five times more likely to lead to a fatal or severe injury </a:t>
            </a:r>
          </a:p>
          <a:p>
            <a:r>
              <a:rPr lang="en-US" dirty="0">
                <a:latin typeface="Arial" panose="020B0604020202020204" pitchFamily="34" charset="0"/>
                <a:cs typeface="Arial" panose="020B0604020202020204" pitchFamily="34" charset="0"/>
              </a:rPr>
              <a:t>5.6% of crashes involving drivers under the age of 16 and 2.8% of crashes involving drivers between the ages of 16 and 18 occur on secondary (i.e., rural) roads</a:t>
            </a:r>
          </a:p>
        </p:txBody>
      </p:sp>
      <p:pic>
        <p:nvPicPr>
          <p:cNvPr id="5" name="Picture 4">
            <a:extLst>
              <a:ext uri="{FF2B5EF4-FFF2-40B4-BE49-F238E27FC236}">
                <a16:creationId xmlns:a16="http://schemas.microsoft.com/office/drawing/2014/main" id="{697E5D51-F59A-441F-A19D-E0C560B2A2F0}"/>
              </a:ext>
            </a:extLst>
          </p:cNvPr>
          <p:cNvPicPr>
            <a:picLocks noChangeAspect="1"/>
          </p:cNvPicPr>
          <p:nvPr/>
        </p:nvPicPr>
        <p:blipFill rotWithShape="1">
          <a:blip r:embed="rId3"/>
          <a:srcRect l="14743" r="21728" b="6666"/>
          <a:stretch/>
        </p:blipFill>
        <p:spPr>
          <a:xfrm>
            <a:off x="6935056" y="0"/>
            <a:ext cx="5256944" cy="6225567"/>
          </a:xfrm>
          <a:prstGeom prst="rect">
            <a:avLst/>
          </a:prstGeom>
        </p:spPr>
      </p:pic>
    </p:spTree>
    <p:extLst>
      <p:ext uri="{BB962C8B-B14F-4D97-AF65-F5344CB8AC3E}">
        <p14:creationId xmlns:p14="http://schemas.microsoft.com/office/powerpoint/2010/main" val="1163935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AAE63-06DA-4787-BE8F-E7655CA31705}"/>
              </a:ext>
            </a:extLst>
          </p:cNvPr>
          <p:cNvSpPr>
            <a:spLocks noGrp="1"/>
          </p:cNvSpPr>
          <p:nvPr>
            <p:ph type="title"/>
          </p:nvPr>
        </p:nvSpPr>
        <p:spPr>
          <a:xfrm>
            <a:off x="441360" y="365125"/>
            <a:ext cx="7048500" cy="1325563"/>
          </a:xfrm>
        </p:spPr>
        <p:txBody>
          <a:bodyPr/>
          <a:lstStyle/>
          <a:p>
            <a:r>
              <a:rPr lang="en-US" dirty="0"/>
              <a:t>Unpaved/Gravel Roadways</a:t>
            </a:r>
          </a:p>
        </p:txBody>
      </p:sp>
      <p:sp>
        <p:nvSpPr>
          <p:cNvPr id="3" name="Content Placeholder 2">
            <a:extLst>
              <a:ext uri="{FF2B5EF4-FFF2-40B4-BE49-F238E27FC236}">
                <a16:creationId xmlns:a16="http://schemas.microsoft.com/office/drawing/2014/main" id="{12F51423-6955-4EBC-90A6-106389386277}"/>
              </a:ext>
            </a:extLst>
          </p:cNvPr>
          <p:cNvSpPr>
            <a:spLocks noGrp="1"/>
          </p:cNvSpPr>
          <p:nvPr>
            <p:ph idx="1"/>
          </p:nvPr>
        </p:nvSpPr>
        <p:spPr>
          <a:xfrm>
            <a:off x="441359" y="1825624"/>
            <a:ext cx="6363201" cy="4164210"/>
          </a:xfrm>
        </p:spPr>
        <p:txBody>
          <a:bodyPr>
            <a:normAutofit lnSpcReduction="10000"/>
          </a:bodyPr>
          <a:lstStyle/>
          <a:p>
            <a:r>
              <a:rPr lang="en-US" dirty="0">
                <a:latin typeface="Arial" panose="020B0604020202020204" pitchFamily="34" charset="0"/>
                <a:cs typeface="Arial" panose="020B0604020202020204" pitchFamily="34" charset="0"/>
              </a:rPr>
              <a:t>Unpaved roadways, compared to paved, present several unique hazards that drivers should be aware of and prepared for:</a:t>
            </a:r>
          </a:p>
          <a:p>
            <a:pPr lvl="1"/>
            <a:r>
              <a:rPr lang="en-US" dirty="0">
                <a:latin typeface="Arial" panose="020B0604020202020204" pitchFamily="34" charset="0"/>
                <a:cs typeface="Arial" panose="020B0604020202020204" pitchFamily="34" charset="0"/>
              </a:rPr>
              <a:t>Reduced traction (loose gravel)</a:t>
            </a:r>
          </a:p>
          <a:p>
            <a:pPr lvl="1"/>
            <a:r>
              <a:rPr lang="en-US" dirty="0" err="1">
                <a:latin typeface="Arial" panose="020B0604020202020204" pitchFamily="34" charset="0"/>
                <a:cs typeface="Arial" panose="020B0604020202020204" pitchFamily="34" charset="0"/>
              </a:rPr>
              <a:t>Washboarding</a:t>
            </a: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Soft shoulders</a:t>
            </a:r>
          </a:p>
          <a:p>
            <a:pPr lvl="1"/>
            <a:r>
              <a:rPr lang="en-US" dirty="0">
                <a:latin typeface="Arial" panose="020B0604020202020204" pitchFamily="34" charset="0"/>
                <a:cs typeface="Arial" panose="020B0604020202020204" pitchFamily="34" charset="0"/>
              </a:rPr>
              <a:t>Reduced visibility (vegetation, hills, etc.)</a:t>
            </a:r>
          </a:p>
          <a:p>
            <a:pPr lvl="1"/>
            <a:r>
              <a:rPr lang="en-US" dirty="0">
                <a:latin typeface="Arial" panose="020B0604020202020204" pitchFamily="34" charset="0"/>
                <a:cs typeface="Arial" panose="020B0604020202020204" pitchFamily="34" charset="0"/>
              </a:rPr>
              <a:t>Uncontrolled intersections</a:t>
            </a:r>
          </a:p>
          <a:p>
            <a:pPr lvl="1"/>
            <a:r>
              <a:rPr lang="en-US" dirty="0">
                <a:latin typeface="Arial" panose="020B0604020202020204" pitchFamily="34" charset="0"/>
                <a:cs typeface="Arial" panose="020B0604020202020204" pitchFamily="34" charset="0"/>
              </a:rPr>
              <a:t>Narrower roadways/bridges</a:t>
            </a:r>
          </a:p>
          <a:p>
            <a:pPr lvl="1"/>
            <a:r>
              <a:rPr lang="en-US" dirty="0">
                <a:latin typeface="Arial" panose="020B0604020202020204" pitchFamily="34" charset="0"/>
                <a:cs typeface="Arial" panose="020B0604020202020204" pitchFamily="34" charset="0"/>
              </a:rPr>
              <a:t>Steep hills</a:t>
            </a:r>
          </a:p>
          <a:p>
            <a:pPr lvl="1"/>
            <a:r>
              <a:rPr lang="en-US" dirty="0">
                <a:latin typeface="Arial" panose="020B0604020202020204" pitchFamily="34" charset="0"/>
                <a:cs typeface="Arial" panose="020B0604020202020204" pitchFamily="34" charset="0"/>
              </a:rPr>
              <a:t>Sharp curves</a:t>
            </a:r>
          </a:p>
        </p:txBody>
      </p:sp>
      <p:pic>
        <p:nvPicPr>
          <p:cNvPr id="6" name="Picture 5">
            <a:extLst>
              <a:ext uri="{FF2B5EF4-FFF2-40B4-BE49-F238E27FC236}">
                <a16:creationId xmlns:a16="http://schemas.microsoft.com/office/drawing/2014/main" id="{AE5C5A39-CA80-4967-AAFD-93DC6A274D64}"/>
              </a:ext>
            </a:extLst>
          </p:cNvPr>
          <p:cNvPicPr>
            <a:picLocks noChangeAspect="1"/>
          </p:cNvPicPr>
          <p:nvPr/>
        </p:nvPicPr>
        <p:blipFill rotWithShape="1">
          <a:blip r:embed="rId3">
            <a:extLst>
              <a:ext uri="{28A0092B-C50C-407E-A947-70E740481C1C}">
                <a14:useLocalDpi xmlns:a14="http://schemas.microsoft.com/office/drawing/2010/main" val="0"/>
              </a:ext>
            </a:extLst>
          </a:blip>
          <a:srcRect l="43311" r="10576"/>
          <a:stretch/>
        </p:blipFill>
        <p:spPr>
          <a:xfrm>
            <a:off x="7886700" y="0"/>
            <a:ext cx="4305299" cy="6225566"/>
          </a:xfrm>
          <a:prstGeom prst="rect">
            <a:avLst/>
          </a:prstGeom>
        </p:spPr>
      </p:pic>
    </p:spTree>
    <p:extLst>
      <p:ext uri="{BB962C8B-B14F-4D97-AF65-F5344CB8AC3E}">
        <p14:creationId xmlns:p14="http://schemas.microsoft.com/office/powerpoint/2010/main" val="4245245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EEC38CE-DBF6-467E-9E57-E2C937206171}"/>
              </a:ext>
            </a:extLst>
          </p:cNvPr>
          <p:cNvSpPr/>
          <p:nvPr/>
        </p:nvSpPr>
        <p:spPr>
          <a:xfrm>
            <a:off x="3404947" y="2732925"/>
            <a:ext cx="5188445" cy="34926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DB98933-FC9A-40F2-95E6-CA50D4E7B0DA}"/>
              </a:ext>
            </a:extLst>
          </p:cNvPr>
          <p:cNvSpPr/>
          <p:nvPr/>
        </p:nvSpPr>
        <p:spPr>
          <a:xfrm>
            <a:off x="8674688" y="2732925"/>
            <a:ext cx="3517106" cy="349263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E3DBF1-6C4A-43F8-B04B-2F8151118A2B}"/>
              </a:ext>
            </a:extLst>
          </p:cNvPr>
          <p:cNvSpPr/>
          <p:nvPr/>
        </p:nvSpPr>
        <p:spPr>
          <a:xfrm>
            <a:off x="3404949" y="1690685"/>
            <a:ext cx="5188442" cy="10422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E841DE-95F6-46EA-A67E-32F83EA98006}"/>
              </a:ext>
            </a:extLst>
          </p:cNvPr>
          <p:cNvSpPr/>
          <p:nvPr/>
        </p:nvSpPr>
        <p:spPr>
          <a:xfrm>
            <a:off x="8677066" y="1690685"/>
            <a:ext cx="3514934" cy="10422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AD37EF-64DF-4C53-BC65-6A734FD6DEC4}"/>
              </a:ext>
            </a:extLst>
          </p:cNvPr>
          <p:cNvSpPr>
            <a:spLocks noGrp="1"/>
          </p:cNvSpPr>
          <p:nvPr>
            <p:ph type="title"/>
          </p:nvPr>
        </p:nvSpPr>
        <p:spPr>
          <a:xfrm>
            <a:off x="768237" y="365125"/>
            <a:ext cx="10655526" cy="1325563"/>
          </a:xfrm>
        </p:spPr>
        <p:txBody>
          <a:bodyPr>
            <a:normAutofit/>
          </a:bodyPr>
          <a:lstStyle/>
          <a:p>
            <a:r>
              <a:rPr lang="en-US" dirty="0">
                <a:latin typeface="Arial" panose="020B0604020202020204" pitchFamily="34" charset="0"/>
                <a:cs typeface="Arial" panose="020B0604020202020204" pitchFamily="34" charset="0"/>
              </a:rPr>
              <a:t>Unpaved/Gravel Roadways: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Reduced Traction</a:t>
            </a:r>
            <a:endParaRPr lang="en-US" dirty="0"/>
          </a:p>
        </p:txBody>
      </p:sp>
      <p:sp>
        <p:nvSpPr>
          <p:cNvPr id="3" name="Text Placeholder 2">
            <a:extLst>
              <a:ext uri="{FF2B5EF4-FFF2-40B4-BE49-F238E27FC236}">
                <a16:creationId xmlns:a16="http://schemas.microsoft.com/office/drawing/2014/main" id="{2F81BA92-CE28-4A08-9F79-774A1705469C}"/>
              </a:ext>
            </a:extLst>
          </p:cNvPr>
          <p:cNvSpPr>
            <a:spLocks noGrp="1"/>
          </p:cNvSpPr>
          <p:nvPr>
            <p:ph type="body" idx="1"/>
          </p:nvPr>
        </p:nvSpPr>
        <p:spPr>
          <a:xfrm>
            <a:off x="3835501" y="1814725"/>
            <a:ext cx="4482225" cy="823912"/>
          </a:xfrm>
        </p:spPr>
        <p:txBody>
          <a:bodyPr>
            <a:normAutofit lnSpcReduction="10000"/>
          </a:bodyPr>
          <a:lstStyle/>
          <a:p>
            <a:r>
              <a:rPr lang="en-US" dirty="0">
                <a:solidFill>
                  <a:schemeClr val="bg1"/>
                </a:solidFill>
              </a:rPr>
              <a:t>CHALLENGE:</a:t>
            </a:r>
          </a:p>
          <a:p>
            <a:r>
              <a:rPr lang="en-US" b="0" dirty="0">
                <a:solidFill>
                  <a:schemeClr val="bg1"/>
                </a:solidFill>
              </a:rPr>
              <a:t>Reduced traction (loose gravel)</a:t>
            </a:r>
          </a:p>
        </p:txBody>
      </p:sp>
      <p:sp>
        <p:nvSpPr>
          <p:cNvPr id="4" name="Content Placeholder 3">
            <a:extLst>
              <a:ext uri="{FF2B5EF4-FFF2-40B4-BE49-F238E27FC236}">
                <a16:creationId xmlns:a16="http://schemas.microsoft.com/office/drawing/2014/main" id="{13183DE1-09FA-4989-B8DC-5940EE2FDAB1}"/>
              </a:ext>
            </a:extLst>
          </p:cNvPr>
          <p:cNvSpPr>
            <a:spLocks noGrp="1"/>
          </p:cNvSpPr>
          <p:nvPr>
            <p:ph sz="half" idx="2"/>
          </p:nvPr>
        </p:nvSpPr>
        <p:spPr>
          <a:xfrm>
            <a:off x="3835501" y="2854873"/>
            <a:ext cx="4482225" cy="3248744"/>
          </a:xfrm>
        </p:spPr>
        <p:txBody>
          <a:bodyPr>
            <a:normAutofit/>
          </a:bodyPr>
          <a:lstStyle/>
          <a:p>
            <a:pPr marL="342900" indent="-342900">
              <a:buClr>
                <a:schemeClr val="accent6"/>
              </a:buClr>
            </a:pPr>
            <a:r>
              <a:rPr lang="en-US" sz="2400" dirty="0">
                <a:latin typeface="Arial" panose="020B0604020202020204" pitchFamily="34" charset="0"/>
                <a:cs typeface="Arial" panose="020B0604020202020204" pitchFamily="34" charset="0"/>
              </a:rPr>
              <a:t>Less traction vs. pavement means reduced ability for stable control</a:t>
            </a:r>
          </a:p>
          <a:p>
            <a:pPr marL="342900" indent="-342900">
              <a:buClr>
                <a:schemeClr val="accent6"/>
              </a:buClr>
            </a:pPr>
            <a:r>
              <a:rPr lang="en-US" sz="2400" dirty="0">
                <a:latin typeface="Arial" panose="020B0604020202020204" pitchFamily="34" charset="0"/>
                <a:cs typeface="Arial" panose="020B0604020202020204" pitchFamily="34" charset="0"/>
              </a:rPr>
              <a:t>May cause vehicle to skid when braking</a:t>
            </a:r>
          </a:p>
          <a:p>
            <a:pPr marL="342900" indent="-342900">
              <a:buClr>
                <a:schemeClr val="accent6"/>
              </a:buClr>
            </a:pPr>
            <a:r>
              <a:rPr lang="en-US" sz="2400" dirty="0">
                <a:latin typeface="Arial" panose="020B0604020202020204" pitchFamily="34" charset="0"/>
                <a:cs typeface="Arial" panose="020B0604020202020204" pitchFamily="34" charset="0"/>
              </a:rPr>
              <a:t>Builds up on the sides of the road and may pull vehicle if encountered</a:t>
            </a:r>
          </a:p>
        </p:txBody>
      </p:sp>
      <p:sp>
        <p:nvSpPr>
          <p:cNvPr id="5" name="Text Placeholder 4">
            <a:extLst>
              <a:ext uri="{FF2B5EF4-FFF2-40B4-BE49-F238E27FC236}">
                <a16:creationId xmlns:a16="http://schemas.microsoft.com/office/drawing/2014/main" id="{BA7A7021-CE1D-419E-8829-3166126DF8AF}"/>
              </a:ext>
            </a:extLst>
          </p:cNvPr>
          <p:cNvSpPr>
            <a:spLocks noGrp="1"/>
          </p:cNvSpPr>
          <p:nvPr>
            <p:ph type="body" sz="quarter" idx="3"/>
          </p:nvPr>
        </p:nvSpPr>
        <p:spPr>
          <a:xfrm>
            <a:off x="9148200" y="1814725"/>
            <a:ext cx="2874548" cy="823912"/>
          </a:xfrm>
        </p:spPr>
        <p:txBody>
          <a:bodyPr anchor="t"/>
          <a:lstStyle/>
          <a:p>
            <a:r>
              <a:rPr lang="en-US" dirty="0">
                <a:solidFill>
                  <a:schemeClr val="bg1"/>
                </a:solidFill>
              </a:rPr>
              <a:t>SOLUTION:</a:t>
            </a:r>
          </a:p>
        </p:txBody>
      </p:sp>
      <p:sp>
        <p:nvSpPr>
          <p:cNvPr id="6" name="Content Placeholder 5">
            <a:extLst>
              <a:ext uri="{FF2B5EF4-FFF2-40B4-BE49-F238E27FC236}">
                <a16:creationId xmlns:a16="http://schemas.microsoft.com/office/drawing/2014/main" id="{5573EE01-8B7F-4145-AF12-F8322AFC40A8}"/>
              </a:ext>
            </a:extLst>
          </p:cNvPr>
          <p:cNvSpPr>
            <a:spLocks noGrp="1"/>
          </p:cNvSpPr>
          <p:nvPr>
            <p:ph sz="quarter" idx="4"/>
          </p:nvPr>
        </p:nvSpPr>
        <p:spPr>
          <a:xfrm>
            <a:off x="9148200" y="2854873"/>
            <a:ext cx="2874548" cy="3248744"/>
          </a:xfrm>
        </p:spPr>
        <p:txBody>
          <a:bodyPr>
            <a:normAutofit/>
          </a:bodyPr>
          <a:lstStyle/>
          <a:p>
            <a:pPr marL="342900" indent="-342900">
              <a:buClr>
                <a:schemeClr val="tx2"/>
              </a:buClr>
            </a:pPr>
            <a:r>
              <a:rPr lang="en-US" sz="2400" dirty="0">
                <a:solidFill>
                  <a:schemeClr val="tx2"/>
                </a:solidFill>
                <a:latin typeface="Arial" panose="020B0604020202020204" pitchFamily="34" charset="0"/>
                <a:cs typeface="Arial" panose="020B0604020202020204" pitchFamily="34" charset="0"/>
              </a:rPr>
              <a:t>Slow down</a:t>
            </a:r>
          </a:p>
          <a:p>
            <a:pPr marL="342900" indent="-342900">
              <a:buClr>
                <a:schemeClr val="tx2"/>
              </a:buClr>
            </a:pPr>
            <a:r>
              <a:rPr lang="en-US" sz="2400" dirty="0">
                <a:solidFill>
                  <a:schemeClr val="tx2"/>
                </a:solidFill>
                <a:latin typeface="Arial" panose="020B0604020202020204" pitchFamily="34" charset="0"/>
                <a:cs typeface="Arial" panose="020B0604020202020204" pitchFamily="34" charset="0"/>
              </a:rPr>
              <a:t>Avoid sudden turning</a:t>
            </a:r>
          </a:p>
          <a:p>
            <a:pPr marL="342900" indent="-342900">
              <a:buClr>
                <a:schemeClr val="tx2"/>
              </a:buClr>
            </a:pPr>
            <a:r>
              <a:rPr lang="en-US" sz="2400" dirty="0">
                <a:solidFill>
                  <a:schemeClr val="tx2"/>
                </a:solidFill>
                <a:latin typeface="Arial" panose="020B0604020202020204" pitchFamily="34" charset="0"/>
                <a:cs typeface="Arial" panose="020B0604020202020204" pitchFamily="34" charset="0"/>
              </a:rPr>
              <a:t>Accelerate and brake slowly</a:t>
            </a:r>
          </a:p>
          <a:p>
            <a:pPr marL="342900" indent="-342900">
              <a:buClr>
                <a:schemeClr val="tx2"/>
              </a:buClr>
            </a:pPr>
            <a:r>
              <a:rPr lang="en-US" sz="2400" dirty="0">
                <a:solidFill>
                  <a:schemeClr val="tx2"/>
                </a:solidFill>
                <a:latin typeface="Arial" panose="020B0604020202020204" pitchFamily="34" charset="0"/>
                <a:cs typeface="Arial" panose="020B0604020202020204" pitchFamily="34" charset="0"/>
              </a:rPr>
              <a:t>Maintain a safe distance</a:t>
            </a:r>
          </a:p>
        </p:txBody>
      </p:sp>
      <p:pic>
        <p:nvPicPr>
          <p:cNvPr id="8" name="Picture 7">
            <a:extLst>
              <a:ext uri="{FF2B5EF4-FFF2-40B4-BE49-F238E27FC236}">
                <a16:creationId xmlns:a16="http://schemas.microsoft.com/office/drawing/2014/main" id="{5AF2DE5E-7F00-46A5-AE6D-C4958786B3D9}"/>
              </a:ext>
            </a:extLst>
          </p:cNvPr>
          <p:cNvPicPr>
            <a:picLocks noChangeAspect="1"/>
          </p:cNvPicPr>
          <p:nvPr/>
        </p:nvPicPr>
        <p:blipFill rotWithShape="1">
          <a:blip r:embed="rId3">
            <a:extLst>
              <a:ext uri="{28A0092B-C50C-407E-A947-70E740481C1C}">
                <a14:useLocalDpi xmlns:a14="http://schemas.microsoft.com/office/drawing/2010/main" val="0"/>
              </a:ext>
            </a:extLst>
          </a:blip>
          <a:srcRect l="57492" t="49662" r="18143" b="446"/>
          <a:stretch/>
        </p:blipFill>
        <p:spPr>
          <a:xfrm>
            <a:off x="0" y="1690686"/>
            <a:ext cx="3321272" cy="4534879"/>
          </a:xfrm>
          <a:prstGeom prst="rect">
            <a:avLst/>
          </a:prstGeom>
        </p:spPr>
      </p:pic>
    </p:spTree>
    <p:extLst>
      <p:ext uri="{BB962C8B-B14F-4D97-AF65-F5344CB8AC3E}">
        <p14:creationId xmlns:p14="http://schemas.microsoft.com/office/powerpoint/2010/main" val="242231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500"/>
                                        <p:tgtEl>
                                          <p:spTgt spid="3">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up)">
                                      <p:cBhvr>
                                        <p:cTn id="13" dur="500"/>
                                        <p:tgtEl>
                                          <p:spTgt spid="3">
                                            <p:txEl>
                                              <p:pRg st="1" end="1"/>
                                            </p:txEl>
                                          </p:spTgt>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1000"/>
                                        <p:tgtEl>
                                          <p:spTgt spid="12"/>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up)">
                                      <p:cBhvr>
                                        <p:cTn id="20" dur="1000"/>
                                        <p:tgtEl>
                                          <p:spTgt spid="4">
                                            <p:txEl>
                                              <p:pRg st="0" end="0"/>
                                            </p:tx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1000"/>
                                        <p:tgtEl>
                                          <p:spTgt spid="4">
                                            <p:txEl>
                                              <p:pRg st="1" end="1"/>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wipe(up)">
                                      <p:cBhvr>
                                        <p:cTn id="26" dur="10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wipe(up)">
                                      <p:cBhvr>
                                        <p:cTn id="34" dur="500"/>
                                        <p:tgtEl>
                                          <p:spTgt spid="5">
                                            <p:txEl>
                                              <p:pRg st="0" end="0"/>
                                            </p:txEl>
                                          </p:spTgt>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1000"/>
                                        <p:tgtEl>
                                          <p:spTgt spid="13"/>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wipe(up)">
                                      <p:cBhvr>
                                        <p:cTn id="41" dur="1000"/>
                                        <p:tgtEl>
                                          <p:spTgt spid="6">
                                            <p:txEl>
                                              <p:pRg st="0" end="0"/>
                                            </p:tx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wipe(up)">
                                      <p:cBhvr>
                                        <p:cTn id="44" dur="1000"/>
                                        <p:tgtEl>
                                          <p:spTgt spid="6">
                                            <p:txEl>
                                              <p:pRg st="1" end="1"/>
                                            </p:tx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wipe(up)">
                                      <p:cBhvr>
                                        <p:cTn id="47" dur="1000"/>
                                        <p:tgtEl>
                                          <p:spTgt spid="6">
                                            <p:txEl>
                                              <p:pRg st="2" end="2"/>
                                            </p:txEl>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6">
                                            <p:txEl>
                                              <p:pRg st="3" end="3"/>
                                            </p:txEl>
                                          </p:spTgt>
                                        </p:tgtEl>
                                        <p:attrNameLst>
                                          <p:attrName>style.visibility</p:attrName>
                                        </p:attrNameLst>
                                      </p:cBhvr>
                                      <p:to>
                                        <p:strVal val="visible"/>
                                      </p:to>
                                    </p:set>
                                    <p:animEffect transition="in" filter="wipe(up)">
                                      <p:cBhvr>
                                        <p:cTn id="50"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0" grpId="0" animBg="1"/>
      <p:bldP spid="11" grpId="0" animBg="1"/>
      <p:bldP spid="3" grpId="0" build="p"/>
      <p:bldP spid="4" grpId="0" build="p"/>
      <p:bldP spid="5" grpId="0" build="p"/>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EEC38CE-DBF6-467E-9E57-E2C937206171}"/>
              </a:ext>
            </a:extLst>
          </p:cNvPr>
          <p:cNvSpPr/>
          <p:nvPr/>
        </p:nvSpPr>
        <p:spPr>
          <a:xfrm>
            <a:off x="4276163" y="2732925"/>
            <a:ext cx="3666776" cy="34926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DB98933-FC9A-40F2-95E6-CA50D4E7B0DA}"/>
              </a:ext>
            </a:extLst>
          </p:cNvPr>
          <p:cNvSpPr/>
          <p:nvPr/>
        </p:nvSpPr>
        <p:spPr>
          <a:xfrm>
            <a:off x="8012493" y="2732925"/>
            <a:ext cx="4179507" cy="349263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E3DBF1-6C4A-43F8-B04B-2F8151118A2B}"/>
              </a:ext>
            </a:extLst>
          </p:cNvPr>
          <p:cNvSpPr/>
          <p:nvPr/>
        </p:nvSpPr>
        <p:spPr>
          <a:xfrm>
            <a:off x="4276165" y="1690685"/>
            <a:ext cx="3666774" cy="10422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E841DE-95F6-46EA-A67E-32F83EA98006}"/>
              </a:ext>
            </a:extLst>
          </p:cNvPr>
          <p:cNvSpPr/>
          <p:nvPr/>
        </p:nvSpPr>
        <p:spPr>
          <a:xfrm>
            <a:off x="8010643" y="1690685"/>
            <a:ext cx="4181244" cy="10422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AD37EF-64DF-4C53-BC65-6A734FD6DEC4}"/>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Unpaved/Gravel Roadways: </a:t>
            </a:r>
            <a:r>
              <a:rPr lang="en-US" dirty="0" err="1">
                <a:latin typeface="Arial" panose="020B0604020202020204" pitchFamily="34" charset="0"/>
                <a:cs typeface="Arial" panose="020B0604020202020204" pitchFamily="34" charset="0"/>
              </a:rPr>
              <a:t>Washboarding</a:t>
            </a:r>
            <a:endParaRPr lang="en-US" dirty="0"/>
          </a:p>
        </p:txBody>
      </p:sp>
      <p:sp>
        <p:nvSpPr>
          <p:cNvPr id="3" name="Text Placeholder 2">
            <a:extLst>
              <a:ext uri="{FF2B5EF4-FFF2-40B4-BE49-F238E27FC236}">
                <a16:creationId xmlns:a16="http://schemas.microsoft.com/office/drawing/2014/main" id="{2F81BA92-CE28-4A08-9F79-774A1705469C}"/>
              </a:ext>
            </a:extLst>
          </p:cNvPr>
          <p:cNvSpPr>
            <a:spLocks noGrp="1"/>
          </p:cNvSpPr>
          <p:nvPr>
            <p:ph type="body" idx="1"/>
          </p:nvPr>
        </p:nvSpPr>
        <p:spPr>
          <a:xfrm>
            <a:off x="4649069" y="1814725"/>
            <a:ext cx="2920553" cy="823912"/>
          </a:xfrm>
        </p:spPr>
        <p:txBody>
          <a:bodyPr>
            <a:normAutofit lnSpcReduction="10000"/>
          </a:bodyPr>
          <a:lstStyle/>
          <a:p>
            <a:r>
              <a:rPr lang="en-US" dirty="0">
                <a:solidFill>
                  <a:schemeClr val="bg1"/>
                </a:solidFill>
              </a:rPr>
              <a:t>CHALLENGE:</a:t>
            </a:r>
          </a:p>
          <a:p>
            <a:r>
              <a:rPr lang="en-US" b="0" dirty="0" err="1">
                <a:solidFill>
                  <a:schemeClr val="bg1"/>
                </a:solidFill>
              </a:rPr>
              <a:t>Washboarding</a:t>
            </a:r>
            <a:endParaRPr lang="en-US" b="0" dirty="0">
              <a:solidFill>
                <a:schemeClr val="bg1"/>
              </a:solidFill>
            </a:endParaRPr>
          </a:p>
        </p:txBody>
      </p:sp>
      <p:sp>
        <p:nvSpPr>
          <p:cNvPr id="4" name="Content Placeholder 3">
            <a:extLst>
              <a:ext uri="{FF2B5EF4-FFF2-40B4-BE49-F238E27FC236}">
                <a16:creationId xmlns:a16="http://schemas.microsoft.com/office/drawing/2014/main" id="{13183DE1-09FA-4989-B8DC-5940EE2FDAB1}"/>
              </a:ext>
            </a:extLst>
          </p:cNvPr>
          <p:cNvSpPr>
            <a:spLocks noGrp="1"/>
          </p:cNvSpPr>
          <p:nvPr>
            <p:ph sz="half" idx="2"/>
          </p:nvPr>
        </p:nvSpPr>
        <p:spPr>
          <a:xfrm>
            <a:off x="4649069" y="2854873"/>
            <a:ext cx="2920553" cy="3248744"/>
          </a:xfrm>
        </p:spPr>
        <p:txBody>
          <a:bodyPr>
            <a:normAutofit/>
          </a:bodyPr>
          <a:lstStyle/>
          <a:p>
            <a:pPr marL="342900" indent="-342900">
              <a:buClr>
                <a:schemeClr val="accent6"/>
              </a:buClr>
            </a:pPr>
            <a:r>
              <a:rPr lang="en-US" sz="2400" dirty="0">
                <a:latin typeface="Arial" panose="020B0604020202020204" pitchFamily="34" charset="0"/>
                <a:cs typeface="Arial" panose="020B0604020202020204" pitchFamily="34" charset="0"/>
              </a:rPr>
              <a:t>Formation of ripples on roadway surface that produces vibratory sensation in vehicle</a:t>
            </a:r>
          </a:p>
        </p:txBody>
      </p:sp>
      <p:sp>
        <p:nvSpPr>
          <p:cNvPr id="5" name="Text Placeholder 4">
            <a:extLst>
              <a:ext uri="{FF2B5EF4-FFF2-40B4-BE49-F238E27FC236}">
                <a16:creationId xmlns:a16="http://schemas.microsoft.com/office/drawing/2014/main" id="{BA7A7021-CE1D-419E-8829-3166126DF8AF}"/>
              </a:ext>
            </a:extLst>
          </p:cNvPr>
          <p:cNvSpPr>
            <a:spLocks noGrp="1"/>
          </p:cNvSpPr>
          <p:nvPr>
            <p:ph type="body" sz="quarter" idx="3"/>
          </p:nvPr>
        </p:nvSpPr>
        <p:spPr>
          <a:xfrm>
            <a:off x="8362832" y="1814725"/>
            <a:ext cx="3298007" cy="823912"/>
          </a:xfrm>
        </p:spPr>
        <p:txBody>
          <a:bodyPr anchor="t"/>
          <a:lstStyle/>
          <a:p>
            <a:r>
              <a:rPr lang="en-US" dirty="0">
                <a:solidFill>
                  <a:schemeClr val="bg1"/>
                </a:solidFill>
              </a:rPr>
              <a:t>SOLUTION:</a:t>
            </a:r>
          </a:p>
        </p:txBody>
      </p:sp>
      <p:sp>
        <p:nvSpPr>
          <p:cNvPr id="6" name="Content Placeholder 5">
            <a:extLst>
              <a:ext uri="{FF2B5EF4-FFF2-40B4-BE49-F238E27FC236}">
                <a16:creationId xmlns:a16="http://schemas.microsoft.com/office/drawing/2014/main" id="{5573EE01-8B7F-4145-AF12-F8322AFC40A8}"/>
              </a:ext>
            </a:extLst>
          </p:cNvPr>
          <p:cNvSpPr>
            <a:spLocks noGrp="1"/>
          </p:cNvSpPr>
          <p:nvPr>
            <p:ph sz="quarter" idx="4"/>
          </p:nvPr>
        </p:nvSpPr>
        <p:spPr>
          <a:xfrm>
            <a:off x="8362833" y="2854873"/>
            <a:ext cx="3393738" cy="3248744"/>
          </a:xfrm>
        </p:spPr>
        <p:txBody>
          <a:bodyPr>
            <a:normAutofit/>
          </a:bodyPr>
          <a:lstStyle/>
          <a:p>
            <a:pPr marL="342900" indent="-342900">
              <a:buClr>
                <a:schemeClr val="tx2"/>
              </a:buClr>
            </a:pPr>
            <a:r>
              <a:rPr lang="en-US" sz="2400" dirty="0">
                <a:solidFill>
                  <a:schemeClr val="tx2"/>
                </a:solidFill>
                <a:latin typeface="Arial" panose="020B0604020202020204" pitchFamily="34" charset="0"/>
                <a:cs typeface="Arial" panose="020B0604020202020204" pitchFamily="34" charset="0"/>
              </a:rPr>
              <a:t>Back off the accelerator and allow vehicle to slow down without braking</a:t>
            </a:r>
          </a:p>
          <a:p>
            <a:pPr marL="342900" indent="-342900">
              <a:buClr>
                <a:schemeClr val="tx2"/>
              </a:buClr>
            </a:pPr>
            <a:r>
              <a:rPr lang="en-US" sz="2400" dirty="0">
                <a:solidFill>
                  <a:schemeClr val="tx2"/>
                </a:solidFill>
                <a:latin typeface="Arial" panose="020B0604020202020204" pitchFamily="34" charset="0"/>
                <a:cs typeface="Arial" panose="020B0604020202020204" pitchFamily="34" charset="0"/>
              </a:rPr>
              <a:t>Accelerate after </a:t>
            </a:r>
            <a:r>
              <a:rPr lang="en-US" sz="2400" dirty="0" err="1">
                <a:solidFill>
                  <a:schemeClr val="tx2"/>
                </a:solidFill>
                <a:latin typeface="Arial" panose="020B0604020202020204" pitchFamily="34" charset="0"/>
                <a:cs typeface="Arial" panose="020B0604020202020204" pitchFamily="34" charset="0"/>
              </a:rPr>
              <a:t>washboarded</a:t>
            </a:r>
            <a:r>
              <a:rPr lang="en-US" sz="2400" dirty="0">
                <a:solidFill>
                  <a:schemeClr val="tx2"/>
                </a:solidFill>
                <a:latin typeface="Arial" panose="020B0604020202020204" pitchFamily="34" charset="0"/>
                <a:cs typeface="Arial" panose="020B0604020202020204" pitchFamily="34" charset="0"/>
              </a:rPr>
              <a:t> section has ended</a:t>
            </a:r>
          </a:p>
        </p:txBody>
      </p:sp>
      <p:pic>
        <p:nvPicPr>
          <p:cNvPr id="15" name="Picture 2" descr="No photo description available.">
            <a:extLst>
              <a:ext uri="{FF2B5EF4-FFF2-40B4-BE49-F238E27FC236}">
                <a16:creationId xmlns:a16="http://schemas.microsoft.com/office/drawing/2014/main" id="{CF0BB93E-5274-4712-BDD8-28C4F5E07D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776" t="39766" r="33164" b="11276"/>
          <a:stretch/>
        </p:blipFill>
        <p:spPr bwMode="auto">
          <a:xfrm>
            <a:off x="-1" y="1690684"/>
            <a:ext cx="4206609" cy="4534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8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500"/>
                                        <p:tgtEl>
                                          <p:spTgt spid="3">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up)">
                                      <p:cBhvr>
                                        <p:cTn id="13" dur="500"/>
                                        <p:tgtEl>
                                          <p:spTgt spid="3">
                                            <p:txEl>
                                              <p:pRg st="1" end="1"/>
                                            </p:txEl>
                                          </p:spTgt>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1000"/>
                                        <p:tgtEl>
                                          <p:spTgt spid="12"/>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up)">
                                      <p:cBhvr>
                                        <p:cTn id="20" dur="10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up)">
                                      <p:cBhvr>
                                        <p:cTn id="28" dur="500"/>
                                        <p:tgtEl>
                                          <p:spTgt spid="5">
                                            <p:txEl>
                                              <p:pRg st="0" end="0"/>
                                            </p:txEl>
                                          </p:spTgt>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1000"/>
                                        <p:tgtEl>
                                          <p:spTgt spid="13"/>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wipe(up)">
                                      <p:cBhvr>
                                        <p:cTn id="35" dur="1000"/>
                                        <p:tgtEl>
                                          <p:spTgt spid="6">
                                            <p:txEl>
                                              <p:pRg st="0" end="0"/>
                                            </p:txEl>
                                          </p:spTgt>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wipe(up)">
                                      <p:cBhvr>
                                        <p:cTn id="38"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0" grpId="0" animBg="1"/>
      <p:bldP spid="11" grpId="0" animBg="1"/>
      <p:bldP spid="3" grpId="0" build="p"/>
      <p:bldP spid="4" grpId="0" build="p"/>
      <p:bldP spid="5" grpId="0" build="p"/>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EEC38CE-DBF6-467E-9E57-E2C937206171}"/>
              </a:ext>
            </a:extLst>
          </p:cNvPr>
          <p:cNvSpPr/>
          <p:nvPr/>
        </p:nvSpPr>
        <p:spPr>
          <a:xfrm>
            <a:off x="4587891" y="2732925"/>
            <a:ext cx="3509218" cy="34926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DB98933-FC9A-40F2-95E6-CA50D4E7B0DA}"/>
              </a:ext>
            </a:extLst>
          </p:cNvPr>
          <p:cNvSpPr/>
          <p:nvPr/>
        </p:nvSpPr>
        <p:spPr>
          <a:xfrm>
            <a:off x="8166663" y="2732925"/>
            <a:ext cx="4025337" cy="349263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E3DBF1-6C4A-43F8-B04B-2F8151118A2B}"/>
              </a:ext>
            </a:extLst>
          </p:cNvPr>
          <p:cNvSpPr/>
          <p:nvPr/>
        </p:nvSpPr>
        <p:spPr>
          <a:xfrm>
            <a:off x="4587893" y="1690685"/>
            <a:ext cx="3509216" cy="10422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E841DE-95F6-46EA-A67E-32F83EA98006}"/>
              </a:ext>
            </a:extLst>
          </p:cNvPr>
          <p:cNvSpPr/>
          <p:nvPr/>
        </p:nvSpPr>
        <p:spPr>
          <a:xfrm>
            <a:off x="8164813" y="1690685"/>
            <a:ext cx="4026958" cy="10422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AD37EF-64DF-4C53-BC65-6A734FD6DEC4}"/>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Unpaved/Gravel Roadways: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Soft Shoulders </a:t>
            </a:r>
            <a:endParaRPr lang="en-US" dirty="0"/>
          </a:p>
        </p:txBody>
      </p:sp>
      <p:sp>
        <p:nvSpPr>
          <p:cNvPr id="3" name="Text Placeholder 2">
            <a:extLst>
              <a:ext uri="{FF2B5EF4-FFF2-40B4-BE49-F238E27FC236}">
                <a16:creationId xmlns:a16="http://schemas.microsoft.com/office/drawing/2014/main" id="{2F81BA92-CE28-4A08-9F79-774A1705469C}"/>
              </a:ext>
            </a:extLst>
          </p:cNvPr>
          <p:cNvSpPr>
            <a:spLocks noGrp="1"/>
          </p:cNvSpPr>
          <p:nvPr>
            <p:ph type="body" idx="1"/>
          </p:nvPr>
        </p:nvSpPr>
        <p:spPr>
          <a:xfrm>
            <a:off x="4960797" y="1814725"/>
            <a:ext cx="2920553" cy="823912"/>
          </a:xfrm>
        </p:spPr>
        <p:txBody>
          <a:bodyPr>
            <a:normAutofit lnSpcReduction="10000"/>
          </a:bodyPr>
          <a:lstStyle/>
          <a:p>
            <a:r>
              <a:rPr lang="en-US" dirty="0">
                <a:solidFill>
                  <a:schemeClr val="bg1"/>
                </a:solidFill>
              </a:rPr>
              <a:t>CHALLENGE:</a:t>
            </a:r>
          </a:p>
          <a:p>
            <a:r>
              <a:rPr lang="en-US" b="0" dirty="0">
                <a:solidFill>
                  <a:schemeClr val="bg1"/>
                </a:solidFill>
              </a:rPr>
              <a:t>Soft shoulders</a:t>
            </a:r>
          </a:p>
        </p:txBody>
      </p:sp>
      <p:sp>
        <p:nvSpPr>
          <p:cNvPr id="4" name="Content Placeholder 3">
            <a:extLst>
              <a:ext uri="{FF2B5EF4-FFF2-40B4-BE49-F238E27FC236}">
                <a16:creationId xmlns:a16="http://schemas.microsoft.com/office/drawing/2014/main" id="{13183DE1-09FA-4989-B8DC-5940EE2FDAB1}"/>
              </a:ext>
            </a:extLst>
          </p:cNvPr>
          <p:cNvSpPr>
            <a:spLocks noGrp="1"/>
          </p:cNvSpPr>
          <p:nvPr>
            <p:ph sz="half" idx="2"/>
          </p:nvPr>
        </p:nvSpPr>
        <p:spPr>
          <a:xfrm>
            <a:off x="4960797" y="2854873"/>
            <a:ext cx="2920553" cy="3248744"/>
          </a:xfrm>
        </p:spPr>
        <p:txBody>
          <a:bodyPr>
            <a:normAutofit/>
          </a:bodyPr>
          <a:lstStyle/>
          <a:p>
            <a:pPr marL="342900" indent="-342900">
              <a:buClr>
                <a:schemeClr val="accent6"/>
              </a:buClr>
            </a:pPr>
            <a:r>
              <a:rPr lang="en-US" sz="2400" dirty="0">
                <a:latin typeface="Arial" panose="020B0604020202020204" pitchFamily="34" charset="0"/>
                <a:cs typeface="Arial" panose="020B0604020202020204" pitchFamily="34" charset="0"/>
              </a:rPr>
              <a:t>Make control more difficult </a:t>
            </a:r>
          </a:p>
          <a:p>
            <a:pPr marL="342900" indent="-342900">
              <a:buClr>
                <a:schemeClr val="accent6"/>
              </a:buClr>
            </a:pPr>
            <a:r>
              <a:rPr lang="en-US" sz="2400" dirty="0">
                <a:latin typeface="Arial" panose="020B0604020202020204" pitchFamily="34" charset="0"/>
                <a:cs typeface="Arial" panose="020B0604020202020204" pitchFamily="34" charset="0"/>
              </a:rPr>
              <a:t>May pull vehicle toward ditch</a:t>
            </a:r>
          </a:p>
        </p:txBody>
      </p:sp>
      <p:sp>
        <p:nvSpPr>
          <p:cNvPr id="5" name="Text Placeholder 4">
            <a:extLst>
              <a:ext uri="{FF2B5EF4-FFF2-40B4-BE49-F238E27FC236}">
                <a16:creationId xmlns:a16="http://schemas.microsoft.com/office/drawing/2014/main" id="{BA7A7021-CE1D-419E-8829-3166126DF8AF}"/>
              </a:ext>
            </a:extLst>
          </p:cNvPr>
          <p:cNvSpPr>
            <a:spLocks noGrp="1"/>
          </p:cNvSpPr>
          <p:nvPr>
            <p:ph type="body" sz="quarter" idx="3"/>
          </p:nvPr>
        </p:nvSpPr>
        <p:spPr>
          <a:xfrm>
            <a:off x="8517003" y="1814725"/>
            <a:ext cx="3423739" cy="823912"/>
          </a:xfrm>
        </p:spPr>
        <p:txBody>
          <a:bodyPr anchor="t"/>
          <a:lstStyle/>
          <a:p>
            <a:r>
              <a:rPr lang="en-US" dirty="0">
                <a:solidFill>
                  <a:schemeClr val="bg1"/>
                </a:solidFill>
              </a:rPr>
              <a:t>SOLUTION:</a:t>
            </a:r>
          </a:p>
        </p:txBody>
      </p:sp>
      <p:sp>
        <p:nvSpPr>
          <p:cNvPr id="6" name="Content Placeholder 5">
            <a:extLst>
              <a:ext uri="{FF2B5EF4-FFF2-40B4-BE49-F238E27FC236}">
                <a16:creationId xmlns:a16="http://schemas.microsoft.com/office/drawing/2014/main" id="{5573EE01-8B7F-4145-AF12-F8322AFC40A8}"/>
              </a:ext>
            </a:extLst>
          </p:cNvPr>
          <p:cNvSpPr>
            <a:spLocks noGrp="1"/>
          </p:cNvSpPr>
          <p:nvPr>
            <p:ph sz="quarter" idx="4"/>
          </p:nvPr>
        </p:nvSpPr>
        <p:spPr>
          <a:xfrm>
            <a:off x="8517003" y="2854873"/>
            <a:ext cx="3423739" cy="3248744"/>
          </a:xfrm>
        </p:spPr>
        <p:txBody>
          <a:bodyPr>
            <a:normAutofit/>
          </a:bodyPr>
          <a:lstStyle/>
          <a:p>
            <a:pPr marL="342900" indent="-342900">
              <a:buClr>
                <a:schemeClr val="tx2"/>
              </a:buClr>
            </a:pPr>
            <a:r>
              <a:rPr lang="en-US" sz="2400" dirty="0">
                <a:solidFill>
                  <a:schemeClr val="tx2"/>
                </a:solidFill>
                <a:latin typeface="Arial" panose="020B0604020202020204" pitchFamily="34" charset="0"/>
                <a:cs typeface="Arial" panose="020B0604020202020204" pitchFamily="34" charset="0"/>
              </a:rPr>
              <a:t>Generally, drive toward the center of the roadway</a:t>
            </a:r>
          </a:p>
          <a:p>
            <a:pPr marL="342900" indent="-342900">
              <a:buClr>
                <a:schemeClr val="tx2"/>
              </a:buClr>
            </a:pPr>
            <a:r>
              <a:rPr lang="en-US" sz="2400" dirty="0">
                <a:solidFill>
                  <a:schemeClr val="tx2"/>
                </a:solidFill>
                <a:latin typeface="Arial" panose="020B0604020202020204" pitchFamily="34" charset="0"/>
                <a:cs typeface="Arial" panose="020B0604020202020204" pitchFamily="34" charset="0"/>
              </a:rPr>
              <a:t>Slow down and move over gradually when approaching another vehicle</a:t>
            </a:r>
          </a:p>
        </p:txBody>
      </p:sp>
      <p:pic>
        <p:nvPicPr>
          <p:cNvPr id="14" name="Picture 13">
            <a:extLst>
              <a:ext uri="{FF2B5EF4-FFF2-40B4-BE49-F238E27FC236}">
                <a16:creationId xmlns:a16="http://schemas.microsoft.com/office/drawing/2014/main" id="{407D3968-6A08-4E71-89FD-2E5FC7016382}"/>
              </a:ext>
            </a:extLst>
          </p:cNvPr>
          <p:cNvPicPr>
            <a:picLocks noChangeAspect="1"/>
          </p:cNvPicPr>
          <p:nvPr/>
        </p:nvPicPr>
        <p:blipFill rotWithShape="1">
          <a:blip r:embed="rId3">
            <a:extLst>
              <a:ext uri="{28A0092B-C50C-407E-A947-70E740481C1C}">
                <a14:useLocalDpi xmlns:a14="http://schemas.microsoft.com/office/drawing/2010/main" val="0"/>
              </a:ext>
            </a:extLst>
          </a:blip>
          <a:srcRect l="46514" t="54439" r="23863" b="996"/>
          <a:stretch/>
        </p:blipFill>
        <p:spPr>
          <a:xfrm>
            <a:off x="-1" y="1690685"/>
            <a:ext cx="4518337" cy="4534879"/>
          </a:xfrm>
          <a:prstGeom prst="rect">
            <a:avLst/>
          </a:prstGeom>
        </p:spPr>
      </p:pic>
    </p:spTree>
    <p:extLst>
      <p:ext uri="{BB962C8B-B14F-4D97-AF65-F5344CB8AC3E}">
        <p14:creationId xmlns:p14="http://schemas.microsoft.com/office/powerpoint/2010/main" val="179664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500"/>
                                        <p:tgtEl>
                                          <p:spTgt spid="3">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up)">
                                      <p:cBhvr>
                                        <p:cTn id="13" dur="500"/>
                                        <p:tgtEl>
                                          <p:spTgt spid="3">
                                            <p:txEl>
                                              <p:pRg st="1" end="1"/>
                                            </p:txEl>
                                          </p:spTgt>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1000"/>
                                        <p:tgtEl>
                                          <p:spTgt spid="12"/>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up)">
                                      <p:cBhvr>
                                        <p:cTn id="20" dur="1000"/>
                                        <p:tgtEl>
                                          <p:spTgt spid="4">
                                            <p:txEl>
                                              <p:pRg st="0" end="0"/>
                                            </p:tx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10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up)">
                                      <p:cBhvr>
                                        <p:cTn id="31" dur="500"/>
                                        <p:tgtEl>
                                          <p:spTgt spid="5">
                                            <p:txEl>
                                              <p:pRg st="0" end="0"/>
                                            </p:txEl>
                                          </p:spTgt>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1000"/>
                                        <p:tgtEl>
                                          <p:spTgt spid="13"/>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wipe(up)">
                                      <p:cBhvr>
                                        <p:cTn id="38" dur="1000"/>
                                        <p:tgtEl>
                                          <p:spTgt spid="6">
                                            <p:txEl>
                                              <p:pRg st="0" end="0"/>
                                            </p:txEl>
                                          </p:spTgt>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Effect transition="in" filter="wipe(up)">
                                      <p:cBhvr>
                                        <p:cTn id="41"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0" grpId="0" animBg="1"/>
      <p:bldP spid="11" grpId="0" animBg="1"/>
      <p:bldP spid="3" grpId="0" build="p"/>
      <p:bldP spid="4" grpId="0" build="p"/>
      <p:bldP spid="5" grpId="0" build="p"/>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EEC38CE-DBF6-467E-9E57-E2C937206171}"/>
              </a:ext>
            </a:extLst>
          </p:cNvPr>
          <p:cNvSpPr/>
          <p:nvPr/>
        </p:nvSpPr>
        <p:spPr>
          <a:xfrm>
            <a:off x="3293536" y="2906173"/>
            <a:ext cx="4181344" cy="331939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DB98933-FC9A-40F2-95E6-CA50D4E7B0DA}"/>
              </a:ext>
            </a:extLst>
          </p:cNvPr>
          <p:cNvSpPr/>
          <p:nvPr/>
        </p:nvSpPr>
        <p:spPr>
          <a:xfrm>
            <a:off x="7563309" y="2906172"/>
            <a:ext cx="4628691" cy="331939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E3DBF1-6C4A-43F8-B04B-2F8151118A2B}"/>
              </a:ext>
            </a:extLst>
          </p:cNvPr>
          <p:cNvSpPr/>
          <p:nvPr/>
        </p:nvSpPr>
        <p:spPr>
          <a:xfrm>
            <a:off x="3293537" y="1690684"/>
            <a:ext cx="4181344" cy="12154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E841DE-95F6-46EA-A67E-32F83EA98006}"/>
              </a:ext>
            </a:extLst>
          </p:cNvPr>
          <p:cNvSpPr/>
          <p:nvPr/>
        </p:nvSpPr>
        <p:spPr>
          <a:xfrm>
            <a:off x="7565687" y="1690684"/>
            <a:ext cx="4626313" cy="1215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AD37EF-64DF-4C53-BC65-6A734FD6DEC4}"/>
              </a:ext>
            </a:extLst>
          </p:cNvPr>
          <p:cNvSpPr>
            <a:spLocks noGrp="1"/>
          </p:cNvSpPr>
          <p:nvPr>
            <p:ph type="title"/>
          </p:nvPr>
        </p:nvSpPr>
        <p:spPr>
          <a:xfrm>
            <a:off x="744486" y="365125"/>
            <a:ext cx="10703028" cy="1325563"/>
          </a:xfrm>
        </p:spPr>
        <p:txBody>
          <a:bodyPr>
            <a:normAutofit/>
          </a:bodyPr>
          <a:lstStyle/>
          <a:p>
            <a:r>
              <a:rPr lang="en-US" dirty="0">
                <a:latin typeface="Arial" panose="020B0604020202020204" pitchFamily="34" charset="0"/>
                <a:cs typeface="Arial" panose="020B0604020202020204" pitchFamily="34" charset="0"/>
              </a:rPr>
              <a:t>Unpaved/Gravel Roadways: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Reduced Visibility</a:t>
            </a:r>
            <a:endParaRPr lang="en-US" dirty="0"/>
          </a:p>
        </p:txBody>
      </p:sp>
      <p:sp>
        <p:nvSpPr>
          <p:cNvPr id="3" name="Text Placeholder 2">
            <a:extLst>
              <a:ext uri="{FF2B5EF4-FFF2-40B4-BE49-F238E27FC236}">
                <a16:creationId xmlns:a16="http://schemas.microsoft.com/office/drawing/2014/main" id="{2F81BA92-CE28-4A08-9F79-774A1705469C}"/>
              </a:ext>
            </a:extLst>
          </p:cNvPr>
          <p:cNvSpPr>
            <a:spLocks noGrp="1"/>
          </p:cNvSpPr>
          <p:nvPr>
            <p:ph type="body" idx="1"/>
          </p:nvPr>
        </p:nvSpPr>
        <p:spPr>
          <a:xfrm>
            <a:off x="3640963" y="1814724"/>
            <a:ext cx="3494175" cy="1040147"/>
          </a:xfrm>
        </p:spPr>
        <p:txBody>
          <a:bodyPr anchor="t">
            <a:normAutofit fontScale="92500"/>
          </a:bodyPr>
          <a:lstStyle/>
          <a:p>
            <a:r>
              <a:rPr lang="en-US" dirty="0">
                <a:solidFill>
                  <a:schemeClr val="bg1"/>
                </a:solidFill>
              </a:rPr>
              <a:t>CHALLENGE: </a:t>
            </a:r>
            <a:r>
              <a:rPr lang="en-US" b="0" dirty="0">
                <a:solidFill>
                  <a:schemeClr val="bg1"/>
                </a:solidFill>
              </a:rPr>
              <a:t>Reduced visibility due to insufficient sight distance </a:t>
            </a:r>
          </a:p>
        </p:txBody>
      </p:sp>
      <p:sp>
        <p:nvSpPr>
          <p:cNvPr id="4" name="Content Placeholder 3">
            <a:extLst>
              <a:ext uri="{FF2B5EF4-FFF2-40B4-BE49-F238E27FC236}">
                <a16:creationId xmlns:a16="http://schemas.microsoft.com/office/drawing/2014/main" id="{13183DE1-09FA-4989-B8DC-5940EE2FDAB1}"/>
              </a:ext>
            </a:extLst>
          </p:cNvPr>
          <p:cNvSpPr>
            <a:spLocks noGrp="1"/>
          </p:cNvSpPr>
          <p:nvPr>
            <p:ph sz="half" idx="2"/>
          </p:nvPr>
        </p:nvSpPr>
        <p:spPr>
          <a:xfrm>
            <a:off x="3640964" y="3039997"/>
            <a:ext cx="3494174" cy="3087369"/>
          </a:xfrm>
        </p:spPr>
        <p:txBody>
          <a:bodyPr>
            <a:normAutofit/>
          </a:bodyPr>
          <a:lstStyle/>
          <a:p>
            <a:pPr marL="342900" indent="-342900">
              <a:buClr>
                <a:schemeClr val="accent6"/>
              </a:buClr>
            </a:pPr>
            <a:r>
              <a:rPr lang="en-US" sz="2200" dirty="0">
                <a:latin typeface="Arial" panose="020B0604020202020204" pitchFamily="34" charset="0"/>
                <a:cs typeface="Arial" panose="020B0604020202020204" pitchFamily="34" charset="0"/>
              </a:rPr>
              <a:t>Trees, cornfields, and buildings can block view of oncoming or entering vehicles</a:t>
            </a:r>
          </a:p>
          <a:p>
            <a:pPr marL="342900" indent="-342900">
              <a:buClr>
                <a:schemeClr val="accent6"/>
              </a:buClr>
            </a:pPr>
            <a:r>
              <a:rPr lang="en-US" sz="2200" dirty="0">
                <a:latin typeface="Arial" panose="020B0604020202020204" pitchFamily="34" charset="0"/>
                <a:cs typeface="Arial" panose="020B0604020202020204" pitchFamily="34" charset="0"/>
              </a:rPr>
              <a:t>Dust, fog, rain, and snow can reduce the distance you can see</a:t>
            </a:r>
          </a:p>
        </p:txBody>
      </p:sp>
      <p:sp>
        <p:nvSpPr>
          <p:cNvPr id="5" name="Text Placeholder 4">
            <a:extLst>
              <a:ext uri="{FF2B5EF4-FFF2-40B4-BE49-F238E27FC236}">
                <a16:creationId xmlns:a16="http://schemas.microsoft.com/office/drawing/2014/main" id="{BA7A7021-CE1D-419E-8829-3166126DF8AF}"/>
              </a:ext>
            </a:extLst>
          </p:cNvPr>
          <p:cNvSpPr>
            <a:spLocks noGrp="1"/>
          </p:cNvSpPr>
          <p:nvPr>
            <p:ph type="body" sz="quarter" idx="3"/>
          </p:nvPr>
        </p:nvSpPr>
        <p:spPr>
          <a:xfrm>
            <a:off x="7953697" y="1812632"/>
            <a:ext cx="3644945" cy="1042239"/>
          </a:xfrm>
        </p:spPr>
        <p:txBody>
          <a:bodyPr anchor="t">
            <a:normAutofit/>
          </a:bodyPr>
          <a:lstStyle/>
          <a:p>
            <a:r>
              <a:rPr lang="en-US" sz="2200" dirty="0">
                <a:solidFill>
                  <a:schemeClr val="bg1"/>
                </a:solidFill>
              </a:rPr>
              <a:t>SOLUTION:</a:t>
            </a:r>
          </a:p>
        </p:txBody>
      </p:sp>
      <p:sp>
        <p:nvSpPr>
          <p:cNvPr id="6" name="Content Placeholder 5">
            <a:extLst>
              <a:ext uri="{FF2B5EF4-FFF2-40B4-BE49-F238E27FC236}">
                <a16:creationId xmlns:a16="http://schemas.microsoft.com/office/drawing/2014/main" id="{5573EE01-8B7F-4145-AF12-F8322AFC40A8}"/>
              </a:ext>
            </a:extLst>
          </p:cNvPr>
          <p:cNvSpPr>
            <a:spLocks noGrp="1"/>
          </p:cNvSpPr>
          <p:nvPr>
            <p:ph sz="quarter" idx="4"/>
          </p:nvPr>
        </p:nvSpPr>
        <p:spPr>
          <a:xfrm>
            <a:off x="7953696" y="3039996"/>
            <a:ext cx="3855166" cy="3087370"/>
          </a:xfrm>
        </p:spPr>
        <p:txBody>
          <a:bodyPr>
            <a:normAutofit/>
          </a:bodyPr>
          <a:lstStyle/>
          <a:p>
            <a:pPr marL="342900" indent="-342900">
              <a:buClr>
                <a:schemeClr val="tx2"/>
              </a:buClr>
            </a:pPr>
            <a:r>
              <a:rPr lang="en-US" sz="2200" dirty="0">
                <a:solidFill>
                  <a:schemeClr val="tx2"/>
                </a:solidFill>
                <a:latin typeface="Arial" panose="020B0604020202020204" pitchFamily="34" charset="0"/>
                <a:cs typeface="Arial" panose="020B0604020202020204" pitchFamily="34" charset="0"/>
              </a:rPr>
              <a:t>Identify blind spots to anticipate and be prepared for potential dangers</a:t>
            </a:r>
          </a:p>
          <a:p>
            <a:pPr marL="342900" indent="-342900">
              <a:buClr>
                <a:schemeClr val="tx2"/>
              </a:buClr>
            </a:pPr>
            <a:r>
              <a:rPr lang="en-US" sz="2200" dirty="0">
                <a:solidFill>
                  <a:schemeClr val="tx2"/>
                </a:solidFill>
                <a:latin typeface="Arial" panose="020B0604020202020204" pitchFamily="34" charset="0"/>
                <a:cs typeface="Arial" panose="020B0604020202020204" pitchFamily="34" charset="0"/>
              </a:rPr>
              <a:t>If you can’t see ahead, do the following: </a:t>
            </a:r>
          </a:p>
          <a:p>
            <a:pPr marL="800100" lvl="1" indent="-342900">
              <a:buClr>
                <a:schemeClr val="tx2"/>
              </a:buClr>
            </a:pPr>
            <a:r>
              <a:rPr lang="en-US" sz="2000" dirty="0">
                <a:solidFill>
                  <a:schemeClr val="tx2"/>
                </a:solidFill>
                <a:latin typeface="Arial" panose="020B0604020202020204" pitchFamily="34" charset="0"/>
                <a:cs typeface="Arial" panose="020B0604020202020204" pitchFamily="34" charset="0"/>
              </a:rPr>
              <a:t>Slow down </a:t>
            </a:r>
          </a:p>
          <a:p>
            <a:pPr marL="800100" lvl="1" indent="-342900">
              <a:buClr>
                <a:schemeClr val="tx2"/>
              </a:buClr>
            </a:pPr>
            <a:r>
              <a:rPr lang="en-US" sz="2000" dirty="0">
                <a:solidFill>
                  <a:schemeClr val="tx2"/>
                </a:solidFill>
                <a:latin typeface="Arial" panose="020B0604020202020204" pitchFamily="34" charset="0"/>
                <a:cs typeface="Arial" panose="020B0604020202020204" pitchFamily="34" charset="0"/>
              </a:rPr>
              <a:t>Put more space between you and the vehicle ahead</a:t>
            </a:r>
          </a:p>
        </p:txBody>
      </p:sp>
      <p:pic>
        <p:nvPicPr>
          <p:cNvPr id="19" name="Picture 18">
            <a:extLst>
              <a:ext uri="{FF2B5EF4-FFF2-40B4-BE49-F238E27FC236}">
                <a16:creationId xmlns:a16="http://schemas.microsoft.com/office/drawing/2014/main" id="{D69E40F2-4619-40A8-827B-DAB348B3E855}"/>
              </a:ext>
            </a:extLst>
          </p:cNvPr>
          <p:cNvPicPr>
            <a:picLocks noChangeAspect="1"/>
          </p:cNvPicPr>
          <p:nvPr/>
        </p:nvPicPr>
        <p:blipFill rotWithShape="1">
          <a:blip r:embed="rId3">
            <a:extLst>
              <a:ext uri="{28A0092B-C50C-407E-A947-70E740481C1C}">
                <a14:useLocalDpi xmlns:a14="http://schemas.microsoft.com/office/drawing/2010/main" val="0"/>
              </a:ext>
            </a:extLst>
          </a:blip>
          <a:srcRect b="884"/>
          <a:stretch/>
        </p:blipFill>
        <p:spPr>
          <a:xfrm>
            <a:off x="0" y="1690684"/>
            <a:ext cx="3202730" cy="4534879"/>
          </a:xfrm>
          <a:prstGeom prst="rect">
            <a:avLst/>
          </a:prstGeom>
        </p:spPr>
      </p:pic>
    </p:spTree>
    <p:extLst>
      <p:ext uri="{BB962C8B-B14F-4D97-AF65-F5344CB8AC3E}">
        <p14:creationId xmlns:p14="http://schemas.microsoft.com/office/powerpoint/2010/main" val="353172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500"/>
                                        <p:tgtEl>
                                          <p:spTgt spid="3">
                                            <p:txEl>
                                              <p:pRg st="0" end="0"/>
                                            </p:txEl>
                                          </p:spTgt>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1000"/>
                                        <p:tgtEl>
                                          <p:spTgt spid="1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up)">
                                      <p:cBhvr>
                                        <p:cTn id="17" dur="1000"/>
                                        <p:tgtEl>
                                          <p:spTgt spid="4">
                                            <p:txEl>
                                              <p:pRg st="0" end="0"/>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up)">
                                      <p:cBhvr>
                                        <p:cTn id="20" dur="10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up)">
                                      <p:cBhvr>
                                        <p:cTn id="28" dur="500"/>
                                        <p:tgtEl>
                                          <p:spTgt spid="5">
                                            <p:txEl>
                                              <p:pRg st="0" end="0"/>
                                            </p:txEl>
                                          </p:spTgt>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1000"/>
                                        <p:tgtEl>
                                          <p:spTgt spid="13"/>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wipe(up)">
                                      <p:cBhvr>
                                        <p:cTn id="35" dur="1000"/>
                                        <p:tgtEl>
                                          <p:spTgt spid="6">
                                            <p:txEl>
                                              <p:pRg st="0" end="0"/>
                                            </p:txEl>
                                          </p:spTgt>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wipe(up)">
                                      <p:cBhvr>
                                        <p:cTn id="38" dur="1000"/>
                                        <p:tgtEl>
                                          <p:spTgt spid="6">
                                            <p:txEl>
                                              <p:pRg st="1" end="1"/>
                                            </p:txEl>
                                          </p:spTgt>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up)">
                                      <p:cBhvr>
                                        <p:cTn id="41" dur="1000"/>
                                        <p:tgtEl>
                                          <p:spTgt spid="6">
                                            <p:txEl>
                                              <p:pRg st="2" end="2"/>
                                            </p:tx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wipe(up)">
                                      <p:cBhvr>
                                        <p:cTn id="44"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0" grpId="0" animBg="1"/>
      <p:bldP spid="11" grpId="0" animBg="1"/>
      <p:bldP spid="3" grpId="0" build="p"/>
      <p:bldP spid="4" grpId="0" build="p"/>
      <p:bldP spid="5" grpId="0" build="p"/>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EEC38CE-DBF6-467E-9E57-E2C937206171}"/>
              </a:ext>
            </a:extLst>
          </p:cNvPr>
          <p:cNvSpPr/>
          <p:nvPr/>
        </p:nvSpPr>
        <p:spPr>
          <a:xfrm>
            <a:off x="3071973" y="3345873"/>
            <a:ext cx="4124474" cy="287969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DB98933-FC9A-40F2-95E6-CA50D4E7B0DA}"/>
              </a:ext>
            </a:extLst>
          </p:cNvPr>
          <p:cNvSpPr/>
          <p:nvPr/>
        </p:nvSpPr>
        <p:spPr>
          <a:xfrm>
            <a:off x="7280519" y="3345874"/>
            <a:ext cx="4911481" cy="287969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E3DBF1-6C4A-43F8-B04B-2F8151118A2B}"/>
              </a:ext>
            </a:extLst>
          </p:cNvPr>
          <p:cNvSpPr/>
          <p:nvPr/>
        </p:nvSpPr>
        <p:spPr>
          <a:xfrm>
            <a:off x="3071975" y="1690685"/>
            <a:ext cx="4124472" cy="16551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E841DE-95F6-46EA-A67E-32F83EA98006}"/>
              </a:ext>
            </a:extLst>
          </p:cNvPr>
          <p:cNvSpPr/>
          <p:nvPr/>
        </p:nvSpPr>
        <p:spPr>
          <a:xfrm>
            <a:off x="7280521" y="1699365"/>
            <a:ext cx="4911480" cy="16551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AD37EF-64DF-4C53-BC65-6A734FD6DEC4}"/>
              </a:ext>
            </a:extLst>
          </p:cNvPr>
          <p:cNvSpPr>
            <a:spLocks noGrp="1"/>
          </p:cNvSpPr>
          <p:nvPr>
            <p:ph type="title"/>
          </p:nvPr>
        </p:nvSpPr>
        <p:spPr>
          <a:xfrm>
            <a:off x="748512" y="365125"/>
            <a:ext cx="10694975" cy="1325563"/>
          </a:xfrm>
        </p:spPr>
        <p:txBody>
          <a:bodyPr>
            <a:normAutofit/>
          </a:bodyPr>
          <a:lstStyle/>
          <a:p>
            <a:r>
              <a:rPr lang="en-US" dirty="0">
                <a:latin typeface="Arial" panose="020B0604020202020204" pitchFamily="34" charset="0"/>
                <a:cs typeface="Arial" panose="020B0604020202020204" pitchFamily="34" charset="0"/>
              </a:rPr>
              <a:t>Unpaved/Gravel Roadways: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Reduced Visibility</a:t>
            </a:r>
            <a:endParaRPr lang="en-US" dirty="0"/>
          </a:p>
        </p:txBody>
      </p:sp>
      <p:sp>
        <p:nvSpPr>
          <p:cNvPr id="3" name="Text Placeholder 2">
            <a:extLst>
              <a:ext uri="{FF2B5EF4-FFF2-40B4-BE49-F238E27FC236}">
                <a16:creationId xmlns:a16="http://schemas.microsoft.com/office/drawing/2014/main" id="{2F81BA92-CE28-4A08-9F79-774A1705469C}"/>
              </a:ext>
            </a:extLst>
          </p:cNvPr>
          <p:cNvSpPr>
            <a:spLocks noGrp="1"/>
          </p:cNvSpPr>
          <p:nvPr>
            <p:ph type="body" idx="1"/>
          </p:nvPr>
        </p:nvSpPr>
        <p:spPr>
          <a:xfrm>
            <a:off x="3502528" y="1814724"/>
            <a:ext cx="3144853" cy="1439115"/>
          </a:xfrm>
        </p:spPr>
        <p:txBody>
          <a:bodyPr>
            <a:normAutofit/>
          </a:bodyPr>
          <a:lstStyle/>
          <a:p>
            <a:r>
              <a:rPr lang="en-US" dirty="0">
                <a:solidFill>
                  <a:schemeClr val="bg1"/>
                </a:solidFill>
              </a:rPr>
              <a:t>CHALLENGE: </a:t>
            </a:r>
            <a:r>
              <a:rPr lang="en-US" b="0" dirty="0">
                <a:solidFill>
                  <a:schemeClr val="bg1"/>
                </a:solidFill>
              </a:rPr>
              <a:t>Reduced visibility due to objects blocking view of roadway </a:t>
            </a:r>
          </a:p>
        </p:txBody>
      </p:sp>
      <p:sp>
        <p:nvSpPr>
          <p:cNvPr id="4" name="Content Placeholder 3">
            <a:extLst>
              <a:ext uri="{FF2B5EF4-FFF2-40B4-BE49-F238E27FC236}">
                <a16:creationId xmlns:a16="http://schemas.microsoft.com/office/drawing/2014/main" id="{13183DE1-09FA-4989-B8DC-5940EE2FDAB1}"/>
              </a:ext>
            </a:extLst>
          </p:cNvPr>
          <p:cNvSpPr>
            <a:spLocks noGrp="1"/>
          </p:cNvSpPr>
          <p:nvPr>
            <p:ph sz="half" idx="2"/>
          </p:nvPr>
        </p:nvSpPr>
        <p:spPr>
          <a:xfrm>
            <a:off x="3502529" y="3452751"/>
            <a:ext cx="3144852" cy="2555866"/>
          </a:xfrm>
        </p:spPr>
        <p:txBody>
          <a:bodyPr>
            <a:normAutofit/>
          </a:bodyPr>
          <a:lstStyle/>
          <a:p>
            <a:pPr marL="342900" indent="-342900">
              <a:buClr>
                <a:schemeClr val="accent6"/>
              </a:buClr>
            </a:pPr>
            <a:r>
              <a:rPr lang="en-US" sz="2400" dirty="0">
                <a:latin typeface="Arial" panose="020B0604020202020204" pitchFamily="34" charset="0"/>
                <a:cs typeface="Arial" panose="020B0604020202020204" pitchFamily="34" charset="0"/>
              </a:rPr>
              <a:t>Windy roadway</a:t>
            </a:r>
          </a:p>
          <a:p>
            <a:pPr marL="342900" indent="-342900">
              <a:buClr>
                <a:schemeClr val="accent6"/>
              </a:buClr>
            </a:pPr>
            <a:r>
              <a:rPr lang="en-US" sz="2400" dirty="0">
                <a:latin typeface="Arial" panose="020B0604020202020204" pitchFamily="34" charset="0"/>
                <a:cs typeface="Arial" panose="020B0604020202020204" pitchFamily="34" charset="0"/>
              </a:rPr>
              <a:t>Steep hills and sharp curves</a:t>
            </a:r>
          </a:p>
        </p:txBody>
      </p:sp>
      <p:sp>
        <p:nvSpPr>
          <p:cNvPr id="5" name="Text Placeholder 4">
            <a:extLst>
              <a:ext uri="{FF2B5EF4-FFF2-40B4-BE49-F238E27FC236}">
                <a16:creationId xmlns:a16="http://schemas.microsoft.com/office/drawing/2014/main" id="{BA7A7021-CE1D-419E-8829-3166126DF8AF}"/>
              </a:ext>
            </a:extLst>
          </p:cNvPr>
          <p:cNvSpPr>
            <a:spLocks noGrp="1"/>
          </p:cNvSpPr>
          <p:nvPr>
            <p:ph type="body" sz="quarter" idx="3"/>
          </p:nvPr>
        </p:nvSpPr>
        <p:spPr>
          <a:xfrm>
            <a:off x="7799155" y="1814725"/>
            <a:ext cx="3644945" cy="1439114"/>
          </a:xfrm>
        </p:spPr>
        <p:txBody>
          <a:bodyPr anchor="t"/>
          <a:lstStyle/>
          <a:p>
            <a:r>
              <a:rPr lang="en-US" dirty="0">
                <a:solidFill>
                  <a:schemeClr val="bg1"/>
                </a:solidFill>
              </a:rPr>
              <a:t>SOLUTION:</a:t>
            </a:r>
          </a:p>
        </p:txBody>
      </p:sp>
      <p:sp>
        <p:nvSpPr>
          <p:cNvPr id="6" name="Content Placeholder 5">
            <a:extLst>
              <a:ext uri="{FF2B5EF4-FFF2-40B4-BE49-F238E27FC236}">
                <a16:creationId xmlns:a16="http://schemas.microsoft.com/office/drawing/2014/main" id="{5573EE01-8B7F-4145-AF12-F8322AFC40A8}"/>
              </a:ext>
            </a:extLst>
          </p:cNvPr>
          <p:cNvSpPr>
            <a:spLocks noGrp="1"/>
          </p:cNvSpPr>
          <p:nvPr>
            <p:ph sz="quarter" idx="4"/>
          </p:nvPr>
        </p:nvSpPr>
        <p:spPr>
          <a:xfrm>
            <a:off x="7799155" y="3452751"/>
            <a:ext cx="4028664" cy="2674616"/>
          </a:xfrm>
        </p:spPr>
        <p:txBody>
          <a:bodyPr>
            <a:normAutofit lnSpcReduction="10000"/>
          </a:bodyPr>
          <a:lstStyle/>
          <a:p>
            <a:pPr marL="342900" indent="-342900">
              <a:buClr>
                <a:schemeClr val="tx2"/>
              </a:buClr>
            </a:pPr>
            <a:r>
              <a:rPr lang="en-US" sz="2400" dirty="0">
                <a:solidFill>
                  <a:schemeClr val="tx2"/>
                </a:solidFill>
                <a:latin typeface="Arial" panose="020B0604020202020204" pitchFamily="34" charset="0"/>
                <a:cs typeface="Arial" panose="020B0604020202020204" pitchFamily="34" charset="0"/>
              </a:rPr>
              <a:t>Before reaching the crest of hills or entering a curve, slow down and move to the right</a:t>
            </a:r>
          </a:p>
          <a:p>
            <a:pPr marL="342900" indent="-342900">
              <a:buClr>
                <a:schemeClr val="tx2"/>
              </a:buClr>
            </a:pPr>
            <a:r>
              <a:rPr lang="en-US" sz="2400" dirty="0">
                <a:solidFill>
                  <a:schemeClr val="tx2"/>
                </a:solidFill>
                <a:latin typeface="Arial" panose="020B0604020202020204" pitchFamily="34" charset="0"/>
                <a:cs typeface="Arial" panose="020B0604020202020204" pitchFamily="34" charset="0"/>
              </a:rPr>
              <a:t>Be mindful of any posted warning signs and speeds for the feature as you approach</a:t>
            </a:r>
          </a:p>
        </p:txBody>
      </p:sp>
      <p:pic>
        <p:nvPicPr>
          <p:cNvPr id="15" name="Picture 14">
            <a:extLst>
              <a:ext uri="{FF2B5EF4-FFF2-40B4-BE49-F238E27FC236}">
                <a16:creationId xmlns:a16="http://schemas.microsoft.com/office/drawing/2014/main" id="{C72B1497-B79D-4DD9-83A6-B49E7D3548DF}"/>
              </a:ext>
            </a:extLst>
          </p:cNvPr>
          <p:cNvPicPr>
            <a:picLocks noChangeAspect="1"/>
          </p:cNvPicPr>
          <p:nvPr/>
        </p:nvPicPr>
        <p:blipFill rotWithShape="1">
          <a:blip r:embed="rId3">
            <a:extLst>
              <a:ext uri="{28A0092B-C50C-407E-A947-70E740481C1C}">
                <a14:useLocalDpi xmlns:a14="http://schemas.microsoft.com/office/drawing/2010/main" val="0"/>
              </a:ext>
            </a:extLst>
          </a:blip>
          <a:srcRect l="10809" r="45296"/>
          <a:stretch/>
        </p:blipFill>
        <p:spPr>
          <a:xfrm>
            <a:off x="-2" y="1690685"/>
            <a:ext cx="2985924" cy="4534884"/>
          </a:xfrm>
          <a:prstGeom prst="rect">
            <a:avLst/>
          </a:prstGeom>
        </p:spPr>
      </p:pic>
    </p:spTree>
    <p:extLst>
      <p:ext uri="{BB962C8B-B14F-4D97-AF65-F5344CB8AC3E}">
        <p14:creationId xmlns:p14="http://schemas.microsoft.com/office/powerpoint/2010/main" val="80735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500"/>
                                        <p:tgtEl>
                                          <p:spTgt spid="3">
                                            <p:txEl>
                                              <p:pRg st="0" end="0"/>
                                            </p:txEl>
                                          </p:spTgt>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1000"/>
                                        <p:tgtEl>
                                          <p:spTgt spid="1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up)">
                                      <p:cBhvr>
                                        <p:cTn id="17" dur="1000"/>
                                        <p:tgtEl>
                                          <p:spTgt spid="4">
                                            <p:txEl>
                                              <p:pRg st="0" end="0"/>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up)">
                                      <p:cBhvr>
                                        <p:cTn id="20" dur="10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up)">
                                      <p:cBhvr>
                                        <p:cTn id="28" dur="500"/>
                                        <p:tgtEl>
                                          <p:spTgt spid="5">
                                            <p:txEl>
                                              <p:pRg st="0" end="0"/>
                                            </p:txEl>
                                          </p:spTgt>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1000"/>
                                        <p:tgtEl>
                                          <p:spTgt spid="13"/>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wipe(up)">
                                      <p:cBhvr>
                                        <p:cTn id="35" dur="1000"/>
                                        <p:tgtEl>
                                          <p:spTgt spid="6">
                                            <p:txEl>
                                              <p:pRg st="0" end="0"/>
                                            </p:txEl>
                                          </p:spTgt>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wipe(up)">
                                      <p:cBhvr>
                                        <p:cTn id="38"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0" grpId="0" animBg="1"/>
      <p:bldP spid="11" grpId="0" animBg="1"/>
      <p:bldP spid="3" grpId="0" build="p"/>
      <p:bldP spid="4" grpId="0" build="p"/>
      <p:bldP spid="5" grpId="0" build="p"/>
      <p:bldP spid="6" grpId="0" build="p"/>
    </p:bldLst>
  </p:timing>
</p:sld>
</file>

<file path=ppt/theme/theme1.xml><?xml version="1.0" encoding="utf-8"?>
<a:theme xmlns:a="http://schemas.openxmlformats.org/drawingml/2006/main" name="Office Theme">
  <a:themeElements>
    <a:clrScheme name="Iowa DOT">
      <a:dk1>
        <a:srgbClr val="53565A"/>
      </a:dk1>
      <a:lt1>
        <a:sysClr val="window" lastClr="FFFFFF"/>
      </a:lt1>
      <a:dk2>
        <a:srgbClr val="254C5A"/>
      </a:dk2>
      <a:lt2>
        <a:srgbClr val="E7E6E6"/>
      </a:lt2>
      <a:accent1>
        <a:srgbClr val="FFCC00"/>
      </a:accent1>
      <a:accent2>
        <a:srgbClr val="C5D668"/>
      </a:accent2>
      <a:accent3>
        <a:srgbClr val="04637B"/>
      </a:accent3>
      <a:accent4>
        <a:srgbClr val="7F2629"/>
      </a:accent4>
      <a:accent5>
        <a:srgbClr val="1F5D38"/>
      </a:accent5>
      <a:accent6>
        <a:srgbClr val="BB6128"/>
      </a:accent6>
      <a:hlink>
        <a:srgbClr val="E0A525"/>
      </a:hlink>
      <a:folHlink>
        <a:srgbClr val="E0A52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 Iowa DOT PPT Template_challenging-rds.pptx" id="{FD95CFCD-541D-432C-9E52-8154B26C6CB2}" vid="{6ED7F310-56E6-479C-B7F2-41A663ACF2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2024 Iowa DOT PPT Template_challenging-rds</Template>
  <TotalTime>1632</TotalTime>
  <Words>6909</Words>
  <Application>Microsoft Office PowerPoint</Application>
  <PresentationFormat>Widescreen</PresentationFormat>
  <Paragraphs>461</Paragraphs>
  <Slides>24</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Courier New</vt:lpstr>
      <vt:lpstr>Office Theme</vt:lpstr>
      <vt:lpstr>Challenging Roadways</vt:lpstr>
      <vt:lpstr>Learning Objectives</vt:lpstr>
      <vt:lpstr>Iowa Crash Data</vt:lpstr>
      <vt:lpstr>Unpaved/Gravel Roadways</vt:lpstr>
      <vt:lpstr>Unpaved/Gravel Roadways:  Reduced Traction</vt:lpstr>
      <vt:lpstr>Unpaved/Gravel Roadways: Washboarding</vt:lpstr>
      <vt:lpstr>Unpaved/Gravel Roadways:  Soft Shoulders </vt:lpstr>
      <vt:lpstr>Unpaved/Gravel Roadways:  Reduced Visibility</vt:lpstr>
      <vt:lpstr>Unpaved/Gravel Roadways:  Reduced Visibility</vt:lpstr>
      <vt:lpstr>Unpaved/Gravel Roadways: Uncontrolled Intersections</vt:lpstr>
      <vt:lpstr>Unpaved/Gravel Roadways:  Narrow Bridges</vt:lpstr>
      <vt:lpstr>Edge Drop-Off</vt:lpstr>
      <vt:lpstr>Work Zones</vt:lpstr>
      <vt:lpstr>Driving Through Work Zones</vt:lpstr>
      <vt:lpstr>Inclement Weather</vt:lpstr>
      <vt:lpstr>Inclement Weather: Rain</vt:lpstr>
      <vt:lpstr>Inclement Weather: Snow/Ice</vt:lpstr>
      <vt:lpstr>Inclement Weather: Snowplows</vt:lpstr>
      <vt:lpstr>Inclement Weather: Other Conditions</vt:lpstr>
      <vt:lpstr>Skidding</vt:lpstr>
      <vt:lpstr>Parking</vt:lpstr>
      <vt:lpstr>Strategies to Drive Challenging Roadways Safely</vt:lpstr>
      <vt:lpstr>Additional Resources</vt:lpstr>
      <vt:lpstr>Disclaimer Notice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Challenging Roadways</dc:title>
  <dc:creator>Hoermann, Alicia M [ITRNS]</dc:creator>
  <cp:lastModifiedBy>Hoermann, Alicia M [ITRNS]</cp:lastModifiedBy>
  <cp:revision>82</cp:revision>
  <dcterms:created xsi:type="dcterms:W3CDTF">2024-06-17T17:14:10Z</dcterms:created>
  <dcterms:modified xsi:type="dcterms:W3CDTF">2025-06-11T13:51:43Z</dcterms:modified>
</cp:coreProperties>
</file>